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7"/>
  </p:notesMasterIdLst>
  <p:handoutMasterIdLst>
    <p:handoutMasterId r:id="rId28"/>
  </p:handoutMasterIdLst>
  <p:sldIdLst>
    <p:sldId id="256" r:id="rId5"/>
    <p:sldId id="278" r:id="rId6"/>
    <p:sldId id="279" r:id="rId7"/>
    <p:sldId id="280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81" r:id="rId21"/>
    <p:sldId id="282" r:id="rId22"/>
    <p:sldId id="272" r:id="rId23"/>
    <p:sldId id="273" r:id="rId24"/>
    <p:sldId id="274" r:id="rId25"/>
    <p:sldId id="276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6600"/>
    <a:srgbClr val="2E1946"/>
    <a:srgbClr val="0041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33"/>
    <p:restoredTop sz="79669"/>
  </p:normalViewPr>
  <p:slideViewPr>
    <p:cSldViewPr snapToGrid="0">
      <p:cViewPr varScale="1">
        <p:scale>
          <a:sx n="90" d="100"/>
          <a:sy n="90" d="100"/>
        </p:scale>
        <p:origin x="384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41" d="100"/>
          <a:sy n="141" d="100"/>
        </p:scale>
        <p:origin x="6248" y="184"/>
      </p:cViewPr>
      <p:guideLst/>
    </p:cSldViewPr>
  </p:notes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customXml" Target="../customXml/item1.xml"/><Relationship Id="rId2" Type="http://schemas.openxmlformats.org/officeDocument/2006/relationships/customXml" Target="../customXml/item2.xml"/><Relationship Id="rId3" Type="http://schemas.openxmlformats.org/officeDocument/2006/relationships/customXml" Target="../customXml/item3.xml"/><Relationship Id="rId4" Type="http://schemas.openxmlformats.org/officeDocument/2006/relationships/slideMaster" Target="slideMasters/slideMaster1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notesMaster" Target="notesMasters/notesMaster1.xml"/><Relationship Id="rId28" Type="http://schemas.openxmlformats.org/officeDocument/2006/relationships/handoutMaster" Target="handoutMasters/handoutMaster1.xml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29C96F-1000-C65C-C46A-DA14851133A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3B95355-E84A-6573-5549-851D4ADC6E4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BFA5A5-83E0-C843-A833-1581F35400C2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B227B71-4299-2D9E-4AB0-081BE29BB1B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3D7D83-DAF8-7574-6FD2-27143710F8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8934A6-1BE6-7D49-B4FB-2D04BF7583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3133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012DEE5-9574-204D-9FB1-AE984D3E7C31}" type="datetimeFigureOut">
              <a:rPr lang="en-US" smtClean="0"/>
              <a:t>9/29/26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D36EDD-184B-404C-BDB7-A0B1EB463A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56025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jpe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7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e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E9FCEB86-C289-BAE5-F910-E0FA7B1DD4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8968ABF-4D01-3D46-DD50-05AAEA7E7C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Presentation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6B38C7-61C8-6264-1ABC-076BA352229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>
            <a:normAutofit/>
          </a:bodyPr>
          <a:lstStyle>
            <a:lvl1pPr marL="0" indent="0" algn="l">
              <a:buNone/>
              <a:defRPr sz="1600" b="0" i="0" cap="all" spc="300" baseline="0">
                <a:solidFill>
                  <a:srgbClr val="2E1946"/>
                </a:solidFill>
                <a:latin typeface="Franklin Gothic Medium Cond" panose="020B06060304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Unit/Division and/or presenter’s name/title</a:t>
            </a:r>
          </a:p>
        </p:txBody>
      </p:sp>
      <p:pic>
        <p:nvPicPr>
          <p:cNvPr id="9" name="Picture 8" descr="Clemson logo">
            <a:extLst>
              <a:ext uri="{FF2B5EF4-FFF2-40B4-BE49-F238E27FC236}">
                <a16:creationId xmlns:a16="http://schemas.microsoft.com/office/drawing/2014/main" id="{8492A997-2520-187B-104E-CDFE0EF01B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218743" y="5626210"/>
            <a:ext cx="2829340" cy="141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2389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text, orange&#10;&#10;Description automatically generated">
            <a:extLst>
              <a:ext uri="{FF2B5EF4-FFF2-40B4-BE49-F238E27FC236}">
                <a16:creationId xmlns:a16="http://schemas.microsoft.com/office/drawing/2014/main" id="{3218C5B7-1B48-9220-02FD-18EAA908CD9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6B5D491-FFDD-12DC-F8B9-D44A9110D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845608"/>
          </a:xfrm>
        </p:spPr>
        <p:txBody>
          <a:bodyPr/>
          <a:lstStyle>
            <a:lvl1pPr>
              <a:defRPr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83C60D-E7A2-1FAA-6A9A-18C3F0788B1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413933"/>
            <a:ext cx="10515600" cy="4309792"/>
          </a:xfrm>
        </p:spPr>
        <p:txBody>
          <a:bodyPr/>
          <a:lstStyle>
            <a:lvl1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rgbClr val="2E1946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8970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B6E6D0E5-30B8-F707-1A18-C16C1DC5F4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831242"/>
            <a:ext cx="4736123" cy="2368306"/>
          </a:xfrm>
        </p:spPr>
        <p:txBody>
          <a:bodyPr anchor="t"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2514B4-B8D9-B783-92CA-1398173D2E17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89307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Background pattern&#10;&#10;Description automatically generated">
            <a:extLst>
              <a:ext uri="{FF2B5EF4-FFF2-40B4-BE49-F238E27FC236}">
                <a16:creationId xmlns:a16="http://schemas.microsoft.com/office/drawing/2014/main" id="{CE9A7DBE-E94F-11FE-B202-FED354F27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Picture 9" descr="A picture containing sky, outdoor&#10;&#10;Description automatically generated">
            <a:extLst>
              <a:ext uri="{FF2B5EF4-FFF2-40B4-BE49-F238E27FC236}">
                <a16:creationId xmlns:a16="http://schemas.microsoft.com/office/drawing/2014/main" id="{F1B14EBB-2F19-A151-9C9E-3D31472376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5988" y="0"/>
            <a:ext cx="5966012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4B611FD-8E3E-EDB6-39F7-5065D6B8B0C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4769" y="373918"/>
            <a:ext cx="5181600" cy="1542806"/>
          </a:xfr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6848D1-E40A-0169-72CA-57B7B3A4537D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44769" y="2150330"/>
            <a:ext cx="5181600" cy="4351338"/>
          </a:xfr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Franklin Gothic Book" panose="020B0503020102020204" pitchFamily="34" charset="0"/>
              </a:defRPr>
            </a:lvl5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32148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ackground pattern&#10;&#10;Description automatically generated">
            <a:extLst>
              <a:ext uri="{FF2B5EF4-FFF2-40B4-BE49-F238E27FC236}">
                <a16:creationId xmlns:a16="http://schemas.microsoft.com/office/drawing/2014/main" id="{F2CC4E72-8006-C0E6-E5E0-5FEC7409108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49" y="1709738"/>
            <a:ext cx="10665057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chemeClr val="bg1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801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b-section orn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07D40A01-AAA7-1D91-B3D8-4DE6503492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92497B5-26FE-AD47-D019-4EC9E788E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709662" cy="2852737"/>
          </a:xfrm>
        </p:spPr>
        <p:txBody>
          <a:bodyPr anchor="b">
            <a:normAutofit/>
          </a:bodyPr>
          <a:lstStyle>
            <a:lvl1pPr>
              <a:defRPr sz="6600" b="1" i="0">
                <a:solidFill>
                  <a:srgbClr val="2E1946"/>
                </a:solidFill>
                <a:latin typeface="Sabon Next LT" panose="02000500000000000000" pitchFamily="2" charset="0"/>
                <a:cs typeface="Sabon Next LT" panose="02000500000000000000" pitchFamily="2" charset="0"/>
              </a:defRPr>
            </a:lvl1pPr>
          </a:lstStyle>
          <a:p>
            <a:r>
              <a:rPr lang="en-US" dirty="0"/>
              <a:t>Click to Edit Section Title</a:t>
            </a:r>
          </a:p>
        </p:txBody>
      </p:sp>
    </p:spTree>
    <p:extLst>
      <p:ext uri="{BB962C8B-B14F-4D97-AF65-F5344CB8AC3E}">
        <p14:creationId xmlns:p14="http://schemas.microsoft.com/office/powerpoint/2010/main" val="28392864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B491ABA-1768-D306-08E1-704F99EE3F9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671816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87923E18-677B-DA18-379C-72DE7A6C23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1160689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Orang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97CCDDC-A064-45DD-7CCA-04B7253A07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CDDB838-EF86-B949-B36C-251AD94A1C8E}" type="datetimeFigureOut">
              <a:rPr lang="en-US" smtClean="0"/>
              <a:t>9/29/26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BC43AE-8F9F-7A45-8622-0BC972342C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F72D84-1CD8-E501-7962-0A18C3B5C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0E3CDEB-8119-314D-8B42-1AC764E01F97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 descr="A picture containing orange, yellow, bright&#10;&#10;Description automatically generated">
            <a:extLst>
              <a:ext uri="{FF2B5EF4-FFF2-40B4-BE49-F238E27FC236}">
                <a16:creationId xmlns:a16="http://schemas.microsoft.com/office/drawing/2014/main" id="{D9B3203B-93E8-5265-CEB3-C3D7347A25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Picture 5" descr="clemson tiger paw">
            <a:extLst>
              <a:ext uri="{FF2B5EF4-FFF2-40B4-BE49-F238E27FC236}">
                <a16:creationId xmlns:a16="http://schemas.microsoft.com/office/drawing/2014/main" id="{BABE5E18-0A7D-6738-AA9B-DF1C834AE10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BFA5162E-6C6D-4D42-4654-84BA23B0D4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6543306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Purple - Pa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A8D12DF9-9FA3-E494-C157-ADFC07CB503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Picture 3" descr="clemson tiger paw">
            <a:extLst>
              <a:ext uri="{FF2B5EF4-FFF2-40B4-BE49-F238E27FC236}">
                <a16:creationId xmlns:a16="http://schemas.microsoft.com/office/drawing/2014/main" id="{38594F7C-BC73-84BE-106F-7C6CA81D33F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352800" y="685800"/>
            <a:ext cx="5486400" cy="54864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455C7694-CA6D-1C42-3EDC-56CD2759BC7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744084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- 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ackground pattern&#10;&#10;Description automatically generated">
            <a:extLst>
              <a:ext uri="{FF2B5EF4-FFF2-40B4-BE49-F238E27FC236}">
                <a16:creationId xmlns:a16="http://schemas.microsoft.com/office/drawing/2014/main" id="{7620BE7E-501E-6569-CA9C-A5BF6CDFD8D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3F628C4-4CB5-F4A0-BBA3-9F4EBCE4D3C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58532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20718808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hite - tex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cloudy&#10;&#10;Description automatically generated">
            <a:extLst>
              <a:ext uri="{FF2B5EF4-FFF2-40B4-BE49-F238E27FC236}">
                <a16:creationId xmlns:a16="http://schemas.microsoft.com/office/drawing/2014/main" id="{2EC047A0-1136-7375-8BB3-BB258DE360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00" y="3048"/>
            <a:ext cx="12188600" cy="685800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26EDC1F1-6562-EE88-8B6C-254F9F3FFE2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-379080"/>
            <a:ext cx="9396046" cy="358532"/>
          </a:xfrm>
        </p:spPr>
        <p:txBody>
          <a:bodyPr>
            <a:normAutofit/>
          </a:bodyPr>
          <a:lstStyle>
            <a:lvl1pPr>
              <a:defRPr sz="1600" b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Title (required for accessibility – will not be visible)</a:t>
            </a:r>
          </a:p>
        </p:txBody>
      </p:sp>
    </p:spTree>
    <p:extLst>
      <p:ext uri="{BB962C8B-B14F-4D97-AF65-F5344CB8AC3E}">
        <p14:creationId xmlns:p14="http://schemas.microsoft.com/office/powerpoint/2010/main" val="377453476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F75CCEF-8DA5-EF9F-63FD-5F01C214F6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8550-F7BB-8CD4-BFDC-64295DB6E6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33762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1" r:id="rId3"/>
    <p:sldLayoutId id="2147483663" r:id="rId4"/>
    <p:sldLayoutId id="2147483651" r:id="rId5"/>
    <p:sldLayoutId id="2147483662" r:id="rId6"/>
    <p:sldLayoutId id="2147483655" r:id="rId7"/>
    <p:sldLayoutId id="2147483666" r:id="rId8"/>
    <p:sldLayoutId id="2147483660" r:id="rId9"/>
    <p:sldLayoutId id="2147483667" r:id="rId10"/>
    <p:sldLayoutId id="2147483664" r:id="rId11"/>
    <p:sldLayoutId id="2147483665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Sabon Next LT" panose="02000500000000000000" pitchFamily="2" charset="0"/>
          <a:ea typeface="+mj-ea"/>
          <a:cs typeface="Sabon Next LT" panose="02000500000000000000" pitchFamily="2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hyperlink" Target="https://www.youtube.com/watch?v=3Hvwpavwu4Y" TargetMode="Externa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POSC 3710: European Politics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9/30/2026: Why Do Europe’s Welfare States Endure?</a:t>
            </a:r>
          </a:p>
          <a:p>
            <a:r>
              <a:t>Dr. Will Horne</a:t>
            </a:r>
          </a:p>
          <a:p>
            <a:r>
              <a:t>Clemson University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Pop Quiz: France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 dirty="0">
                <a:solidFill>
                  <a:srgbClr val="321744"/>
                </a:solidFill>
                <a:latin typeface="Calibri"/>
                <a:cs typeface="Calibri"/>
              </a:rPr>
              <a:t>What is France’s retirement age today?</a:t>
            </a:r>
          </a:p>
        </p:txBody>
      </p:sp>
      <p:sp>
        <p:nvSpPr>
          <p:cNvPr id="5" name="Question"/>
          <p:cNvSpPr/>
          <p:nvPr/>
        </p:nvSpPr>
        <p:spPr>
          <a:xfrm>
            <a:off x="457200" y="1170432"/>
            <a:ext cx="11274552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000" b="0" i="0">
                <a:solidFill>
                  <a:srgbClr val="321744"/>
                </a:solidFill>
                <a:latin typeface="Calibri"/>
                <a:cs typeface="Calibri"/>
              </a:rPr>
              <a:t>In 2023, France passed a law raising its legal retirement age, the earliest age most workers can draw a state pension, from 62 to 64.</a:t>
            </a:r>
          </a:p>
        </p:txBody>
      </p:sp>
      <p:sp>
        <p:nvSpPr>
          <p:cNvPr id="6" name="Option A"/>
          <p:cNvSpPr/>
          <p:nvPr/>
        </p:nvSpPr>
        <p:spPr>
          <a:xfrm>
            <a:off x="457200" y="2212848"/>
            <a:ext cx="2606040" cy="1188720"/>
          </a:xfrm>
          <a:prstGeom prst="roundRect">
            <a:avLst>
              <a:gd name="adj" fmla="val 10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Option A text"/>
          <p:cNvSpPr/>
          <p:nvPr/>
        </p:nvSpPr>
        <p:spPr>
          <a:xfrm>
            <a:off x="457200" y="2212848"/>
            <a:ext cx="260604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5B4468"/>
                </a:solidFill>
                <a:latin typeface="Calibri"/>
                <a:cs typeface="Calibri"/>
              </a:rPr>
              <a:t>A</a:t>
            </a:r>
          </a:p>
          <a:p>
            <a:pPr marL="0" indent="0" algn="ctr">
              <a:buNone/>
            </a:pPr>
            <a:r>
              <a:rPr lang="en-US" sz="2600" b="1" i="0" dirty="0">
                <a:solidFill>
                  <a:srgbClr val="321744"/>
                </a:solidFill>
                <a:latin typeface="Calibri"/>
                <a:cs typeface="Calibri"/>
              </a:rPr>
              <a:t>62</a:t>
            </a:r>
            <a:endParaRPr sz="26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8" name="Option B"/>
          <p:cNvSpPr/>
          <p:nvPr/>
        </p:nvSpPr>
        <p:spPr>
          <a:xfrm>
            <a:off x="3346704" y="2212848"/>
            <a:ext cx="2606040" cy="1188720"/>
          </a:xfrm>
          <a:prstGeom prst="roundRect">
            <a:avLst>
              <a:gd name="adj" fmla="val 10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Option B text"/>
          <p:cNvSpPr/>
          <p:nvPr/>
        </p:nvSpPr>
        <p:spPr>
          <a:xfrm>
            <a:off x="3346704" y="2212848"/>
            <a:ext cx="260604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>
                <a:solidFill>
                  <a:srgbClr val="5B4468"/>
                </a:solidFill>
                <a:latin typeface="Calibri"/>
                <a:cs typeface="Calibri"/>
              </a:rPr>
              <a:t>B</a:t>
            </a:r>
          </a:p>
          <a:p>
            <a:pPr marL="0" indent="0" algn="ctr">
              <a:buNone/>
            </a:pPr>
            <a:r>
              <a:rPr sz="2600" b="1" i="0">
                <a:solidFill>
                  <a:srgbClr val="321744"/>
                </a:solidFill>
                <a:latin typeface="Calibri"/>
                <a:cs typeface="Calibri"/>
              </a:rPr>
              <a:t>62 and 9 months</a:t>
            </a:r>
          </a:p>
        </p:txBody>
      </p:sp>
      <p:sp>
        <p:nvSpPr>
          <p:cNvPr id="10" name="Option C"/>
          <p:cNvSpPr/>
          <p:nvPr/>
        </p:nvSpPr>
        <p:spPr>
          <a:xfrm>
            <a:off x="6236208" y="2212848"/>
            <a:ext cx="2606040" cy="1188720"/>
          </a:xfrm>
          <a:prstGeom prst="roundRect">
            <a:avLst>
              <a:gd name="adj" fmla="val 10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Option C text"/>
          <p:cNvSpPr/>
          <p:nvPr/>
        </p:nvSpPr>
        <p:spPr>
          <a:xfrm>
            <a:off x="6236208" y="2212848"/>
            <a:ext cx="260604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5B4468"/>
                </a:solidFill>
                <a:latin typeface="Calibri"/>
                <a:cs typeface="Calibri"/>
              </a:rPr>
              <a:t>C</a:t>
            </a:r>
          </a:p>
          <a:p>
            <a:pPr algn="ctr"/>
            <a:r>
              <a:rPr lang="en-US" sz="2600" b="1" dirty="0">
                <a:solidFill>
                  <a:srgbClr val="321744"/>
                </a:solidFill>
                <a:latin typeface="Calibri"/>
                <a:cs typeface="Calibri"/>
              </a:rPr>
              <a:t>64</a:t>
            </a:r>
          </a:p>
        </p:txBody>
      </p:sp>
      <p:sp>
        <p:nvSpPr>
          <p:cNvPr id="12" name="Option D"/>
          <p:cNvSpPr/>
          <p:nvPr/>
        </p:nvSpPr>
        <p:spPr>
          <a:xfrm>
            <a:off x="9125712" y="2212848"/>
            <a:ext cx="2606040" cy="1188720"/>
          </a:xfrm>
          <a:prstGeom prst="roundRect">
            <a:avLst>
              <a:gd name="adj" fmla="val 10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Option D text"/>
          <p:cNvSpPr/>
          <p:nvPr/>
        </p:nvSpPr>
        <p:spPr>
          <a:xfrm>
            <a:off x="9125712" y="2212848"/>
            <a:ext cx="260604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5B4468"/>
                </a:solidFill>
                <a:latin typeface="Calibri"/>
                <a:cs typeface="Calibri"/>
              </a:rPr>
              <a:t>D</a:t>
            </a:r>
          </a:p>
          <a:p>
            <a:pPr marL="0" indent="0" algn="ctr">
              <a:buNone/>
            </a:pPr>
            <a:r>
              <a:rPr sz="2600" b="1" i="0" dirty="0">
                <a:solidFill>
                  <a:srgbClr val="321744"/>
                </a:solidFill>
                <a:latin typeface="Calibri"/>
                <a:cs typeface="Calibri"/>
              </a:rPr>
              <a:t>64</a:t>
            </a:r>
            <a:r>
              <a:rPr lang="en-US" sz="2600" b="1" i="0" dirty="0">
                <a:solidFill>
                  <a:srgbClr val="321744"/>
                </a:solidFill>
                <a:latin typeface="Calibri"/>
                <a:cs typeface="Calibri"/>
              </a:rPr>
              <a:t> and 9 months</a:t>
            </a:r>
            <a:endParaRPr sz="26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4" name="Answer B"/>
          <p:cNvSpPr/>
          <p:nvPr/>
        </p:nvSpPr>
        <p:spPr>
          <a:xfrm>
            <a:off x="3346704" y="2212848"/>
            <a:ext cx="2606040" cy="1188720"/>
          </a:xfrm>
          <a:prstGeom prst="roundRect">
            <a:avLst>
              <a:gd name="adj" fmla="val 10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Answer B text"/>
          <p:cNvSpPr/>
          <p:nvPr/>
        </p:nvSpPr>
        <p:spPr>
          <a:xfrm>
            <a:off x="3346704" y="2212848"/>
            <a:ext cx="2606040" cy="11887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/>
          <a:lstStyle/>
          <a:p>
            <a:pPr marL="0" indent="0" algn="ctr">
              <a:spcAft>
                <a:spcPts val="200"/>
              </a:spcAft>
              <a:buNone/>
            </a:pPr>
            <a:r>
              <a:rPr sz="1600" b="1" i="0" dirty="0">
                <a:solidFill>
                  <a:srgbClr val="FFFFFF"/>
                </a:solidFill>
                <a:latin typeface="Calibri"/>
                <a:cs typeface="Calibri"/>
              </a:rPr>
              <a:t>B</a:t>
            </a:r>
          </a:p>
          <a:p>
            <a:pPr marL="0" indent="0" algn="ctr">
              <a:buNone/>
            </a:pPr>
            <a:r>
              <a:rPr sz="2600" b="1" i="0" dirty="0">
                <a:solidFill>
                  <a:srgbClr val="FFFFFF"/>
                </a:solidFill>
                <a:latin typeface="Calibri"/>
                <a:cs typeface="Calibri"/>
              </a:rPr>
              <a:t>62 and 9 months</a:t>
            </a:r>
          </a:p>
        </p:txBody>
      </p:sp>
      <p:sp>
        <p:nvSpPr>
          <p:cNvPr id="16" name="Why card"/>
          <p:cNvSpPr/>
          <p:nvPr/>
        </p:nvSpPr>
        <p:spPr>
          <a:xfrm>
            <a:off x="457200" y="3639312"/>
            <a:ext cx="11274552" cy="2578608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7" name="Why card header"/>
          <p:cNvSpPr/>
          <p:nvPr/>
        </p:nvSpPr>
        <p:spPr>
          <a:xfrm>
            <a:off x="457200" y="3639312"/>
            <a:ext cx="11274552" cy="50292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WHY 62 AND 9 MONTHS</a:t>
            </a:r>
          </a:p>
        </p:txBody>
      </p:sp>
      <p:sp>
        <p:nvSpPr>
          <p:cNvPr id="18" name="Why card text"/>
          <p:cNvSpPr/>
          <p:nvPr/>
        </p:nvSpPr>
        <p:spPr>
          <a:xfrm>
            <a:off x="630936" y="4343400"/>
            <a:ext cx="10927080" cy="175564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Frozen there until January 2028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In October 2025, France’s prime minister, Sébastien Lecornu, offered to suspend the increase to survive two no-confidence votes</a:t>
            </a: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The pause costs about €400 million in 2026 and €1.8 billion in 2027</a:t>
            </a:r>
            <a:endParaRPr lang="en-US" sz="16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The 2027 budget goes to parliament in October…</a:t>
            </a:r>
            <a:endParaRPr sz="16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Same Change, Two Countries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The United States raised its retirement age too</a:t>
            </a:r>
          </a:p>
        </p:txBody>
      </p:sp>
      <p:sp>
        <p:nvSpPr>
          <p:cNvPr id="5" name="US card"/>
          <p:cNvSpPr/>
          <p:nvPr/>
        </p:nvSpPr>
        <p:spPr>
          <a:xfrm>
            <a:off x="457200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US card header"/>
          <p:cNvSpPr/>
          <p:nvPr/>
        </p:nvSpPr>
        <p:spPr>
          <a:xfrm>
            <a:off x="457200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UNITED STATES, 1983</a:t>
            </a:r>
          </a:p>
        </p:txBody>
      </p:sp>
      <p:sp>
        <p:nvSpPr>
          <p:cNvPr id="7" name="US card text"/>
          <p:cNvSpPr/>
          <p:nvPr/>
        </p:nvSpPr>
        <p:spPr>
          <a:xfrm>
            <a:off x="630936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lnSpcReduction="10000"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2000" b="1" i="0" dirty="0">
                <a:solidFill>
                  <a:srgbClr val="321744"/>
                </a:solidFill>
                <a:latin typeface="Calibri"/>
                <a:cs typeface="Calibri"/>
              </a:rPr>
              <a:t>Full retirement age: 65 to 67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A bipartisan deal, signed by US President Ronald Reagan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It started with people born in 1938, who turned 62 in 2000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It reaches 67 in 2027, for everyone born in 1960 or later</a:t>
            </a:r>
            <a:endParaRPr lang="en-US" sz="18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You can still claim at 62, </a:t>
            </a:r>
            <a:r>
              <a:rPr lang="en-US" sz="1800" b="0" i="0" dirty="0">
                <a:solidFill>
                  <a:srgbClr val="321744"/>
                </a:solidFill>
                <a:latin typeface="Calibri"/>
                <a:cs typeface="Calibri"/>
              </a:rPr>
              <a:t>but not for full amount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321744"/>
                </a:solidFill>
                <a:latin typeface="Calibri"/>
                <a:cs typeface="Calibri"/>
              </a:rPr>
              <a:t>Likely to be revisited by next President</a:t>
            </a:r>
            <a:endParaRPr sz="18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8" name="France card"/>
          <p:cNvSpPr/>
          <p:nvPr/>
        </p:nvSpPr>
        <p:spPr>
          <a:xfrm>
            <a:off x="6291072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France card header"/>
          <p:cNvSpPr/>
          <p:nvPr/>
        </p:nvSpPr>
        <p:spPr>
          <a:xfrm>
            <a:off x="6291072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FRANCE, 2023</a:t>
            </a:r>
          </a:p>
        </p:txBody>
      </p:sp>
      <p:sp>
        <p:nvSpPr>
          <p:cNvPr id="10" name="France card text"/>
          <p:cNvSpPr/>
          <p:nvPr/>
        </p:nvSpPr>
        <p:spPr>
          <a:xfrm>
            <a:off x="6464808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2000" b="1" i="0" dirty="0">
                <a:solidFill>
                  <a:srgbClr val="321744"/>
                </a:solidFill>
                <a:latin typeface="Calibri"/>
                <a:cs typeface="Calibri"/>
              </a:rPr>
              <a:t>Legal retirement age: 62 to 64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Passed without a final vote in the Assembly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The first increase took effect that September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1800" b="0" i="0" dirty="0">
                <a:solidFill>
                  <a:srgbClr val="321744"/>
                </a:solidFill>
                <a:latin typeface="Calibri"/>
                <a:cs typeface="Calibri"/>
              </a:rPr>
              <a:t>Union-led protests: </a:t>
            </a: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On one day in March, 1.28 million people marched, by the government’s count</a:t>
            </a:r>
          </a:p>
          <a:p>
            <a:pPr marL="171450" indent="-171450" algn="l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sz="1800" b="0" i="0" dirty="0">
                <a:solidFill>
                  <a:srgbClr val="321744"/>
                </a:solidFill>
                <a:latin typeface="Calibri"/>
                <a:cs typeface="Calibri"/>
              </a:rPr>
              <a:t>Suspended in 2025</a:t>
            </a:r>
          </a:p>
        </p:txBody>
      </p:sp>
      <p:sp>
        <p:nvSpPr>
          <p:cNvPr id="11" name="Footnote"/>
          <p:cNvSpPr/>
          <p:nvPr/>
        </p:nvSpPr>
        <p:spPr>
          <a:xfrm>
            <a:off x="457200" y="571500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5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France, This Week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Pensions are back in France’s budget fight</a:t>
            </a:r>
          </a:p>
        </p:txBody>
      </p:sp>
      <p:sp>
        <p:nvSpPr>
          <p:cNvPr id="5" name="Table card"/>
          <p:cNvSpPr/>
          <p:nvPr/>
        </p:nvSpPr>
        <p:spPr>
          <a:xfrm>
            <a:off x="457200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Table card header"/>
          <p:cNvSpPr/>
          <p:nvPr/>
        </p:nvSpPr>
        <p:spPr>
          <a:xfrm>
            <a:off x="457200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WHAT IS ON THE TABLE</a:t>
            </a:r>
          </a:p>
        </p:txBody>
      </p:sp>
      <p:sp>
        <p:nvSpPr>
          <p:cNvPr id="7" name="Table card text"/>
          <p:cNvSpPr/>
          <p:nvPr/>
        </p:nvSpPr>
        <p:spPr>
          <a:xfrm>
            <a:off x="630936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€54 billion in savings</a:t>
            </a:r>
            <a:r>
              <a:rPr lang="en-US" sz="1900" b="1" i="0" dirty="0">
                <a:solidFill>
                  <a:srgbClr val="321744"/>
                </a:solidFill>
                <a:latin typeface="Calibri"/>
                <a:cs typeface="Calibri"/>
              </a:rPr>
              <a:t> targeted</a:t>
            </a: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 for 2027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Option 1: freeze some pensions, or raise them by less than inflation. One version reported: base pensions of €2,034 a month or more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Option 2: shrink the income-tax break retirees get on their pensions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Parliament will choose between them</a:t>
            </a:r>
            <a:r>
              <a:rPr lang="en-US" sz="1600" b="0" i="0" dirty="0">
                <a:solidFill>
                  <a:srgbClr val="321744"/>
                </a:solidFill>
                <a:latin typeface="Calibri"/>
                <a:cs typeface="Calibri"/>
              </a:rPr>
              <a:t>, or some other option</a:t>
            </a:r>
            <a:endParaRPr sz="16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8" name="Politics card"/>
          <p:cNvSpPr/>
          <p:nvPr/>
        </p:nvSpPr>
        <p:spPr>
          <a:xfrm>
            <a:off x="6291072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Politics card header"/>
          <p:cNvSpPr/>
          <p:nvPr/>
        </p:nvSpPr>
        <p:spPr>
          <a:xfrm>
            <a:off x="6291072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THE POLITICS</a:t>
            </a:r>
          </a:p>
        </p:txBody>
      </p:sp>
      <p:sp>
        <p:nvSpPr>
          <p:cNvPr id="10" name="Politics card text"/>
          <p:cNvSpPr/>
          <p:nvPr/>
        </p:nvSpPr>
        <p:spPr>
          <a:xfrm>
            <a:off x="6464808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900" b="1" i="0">
                <a:solidFill>
                  <a:srgbClr val="321744"/>
                </a:solidFill>
                <a:latin typeface="Calibri"/>
                <a:cs typeface="Calibri"/>
              </a:rPr>
              <a:t>No majority, and a deadline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Prime Minister Sébastien Lecornu: “No pension will go down,” and small pensions will be protected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Olivier Faure, leader of France’s Socialist Party: if nothing changes, his party will vote to bring the government down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The government presents the budget Thursday, October 1. It must reach the Assembly by Tuesday, October 6</a:t>
            </a:r>
          </a:p>
        </p:txBody>
      </p:sp>
      <p:sp>
        <p:nvSpPr>
          <p:cNvPr id="11" name="Footnote"/>
          <p:cNvSpPr/>
          <p:nvPr/>
        </p:nvSpPr>
        <p:spPr>
          <a:xfrm>
            <a:off x="457200" y="571500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500" b="0" i="1" dirty="0">
                <a:solidFill>
                  <a:srgbClr val="5C5C5C"/>
                </a:solidFill>
                <a:latin typeface="Calibri"/>
                <a:cs typeface="Calibri"/>
              </a:rPr>
              <a:t>Why might a freeze on some pensions be easier to pass than a higher retirement age?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Opening Discussion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the US have any</a:t>
            </a:r>
            <a:r>
              <a:rPr dirty="0"/>
              <a:t> government program</a:t>
            </a:r>
            <a:r>
              <a:rPr lang="en-US" dirty="0"/>
              <a:t>s</a:t>
            </a:r>
            <a:r>
              <a:rPr dirty="0"/>
              <a:t> you think would be politically impossible to abolish? Why?</a:t>
            </a:r>
          </a:p>
          <a:p>
            <a:r>
              <a:rPr lang="en-US" dirty="0"/>
              <a:t>What about programs that would be easy to abolish? </a:t>
            </a:r>
            <a:r>
              <a:rPr dirty="0"/>
              <a:t>What is the difference between the two?</a:t>
            </a:r>
          </a:p>
          <a:p>
            <a:r>
              <a:rPr lang="en-US" dirty="0"/>
              <a:t>Which would be more noticeable: your taxes go down by $1000 a year, or a benefit you receive (worth $1000) goes away?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dirty="0"/>
              <a:t>Everyone Expected</a:t>
            </a:r>
            <a:r>
              <a:rPr lang="en-US" dirty="0"/>
              <a:t> Welfare States to Dry Up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The postwar boom ended in the 1970s</a:t>
            </a:r>
            <a:endParaRPr lang="en-US" dirty="0"/>
          </a:p>
          <a:p>
            <a:pPr lvl="1"/>
            <a:r>
              <a:rPr lang="en-US" dirty="0"/>
              <a:t>Growth rates shrank</a:t>
            </a:r>
          </a:p>
          <a:p>
            <a:pPr lvl="1"/>
            <a:r>
              <a:rPr lang="en-US" dirty="0"/>
              <a:t>Stagflation</a:t>
            </a:r>
          </a:p>
          <a:p>
            <a:pPr lvl="1"/>
            <a:r>
              <a:rPr lang="en-US" dirty="0"/>
              <a:t>Spending &gt; Growth</a:t>
            </a:r>
            <a:endParaRPr dirty="0"/>
          </a:p>
          <a:p>
            <a:r>
              <a:rPr dirty="0"/>
              <a:t>Globalization was supposed to force a race to the bottom</a:t>
            </a:r>
            <a:endParaRPr lang="en-US" dirty="0"/>
          </a:p>
          <a:p>
            <a:pPr lvl="1"/>
            <a:r>
              <a:rPr lang="en-US" dirty="0"/>
              <a:t>What’s the story there?</a:t>
            </a:r>
          </a:p>
          <a:p>
            <a:r>
              <a:rPr dirty="0"/>
              <a:t>Populations were aging, so the same </a:t>
            </a:r>
            <a:r>
              <a:rPr lang="en-US" dirty="0"/>
              <a:t>arrangements</a:t>
            </a:r>
            <a:r>
              <a:rPr dirty="0"/>
              <a:t> would cost more</a:t>
            </a:r>
            <a:r>
              <a:rPr lang="en-US" dirty="0"/>
              <a:t>, and get less paid in,</a:t>
            </a:r>
            <a:r>
              <a:rPr dirty="0"/>
              <a:t> every year</a:t>
            </a:r>
          </a:p>
          <a:p>
            <a:r>
              <a:rPr lang="en-US" dirty="0"/>
              <a:t>Right wing (liberal and conservative) governments were elected to reform the welfare state in the 1980s</a:t>
            </a:r>
          </a:p>
          <a:p>
            <a:pPr lvl="1"/>
            <a:r>
              <a:rPr lang="en-US" dirty="0"/>
              <a:t>Reagan and Thatcher. So….what happened?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Mostly, a Lot of Nothing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Eligibility tightened </a:t>
            </a:r>
            <a:r>
              <a:rPr lang="en-US" dirty="0"/>
              <a:t>around the edges</a:t>
            </a:r>
            <a:r>
              <a:rPr dirty="0"/>
              <a:t>, </a:t>
            </a:r>
            <a:r>
              <a:rPr lang="en-US" dirty="0"/>
              <a:t>some</a:t>
            </a:r>
            <a:r>
              <a:rPr dirty="0"/>
              <a:t> benefit</a:t>
            </a:r>
            <a:r>
              <a:rPr lang="en-US" dirty="0"/>
              <a:t>s</a:t>
            </a:r>
            <a:r>
              <a:rPr dirty="0"/>
              <a:t> trimmed</a:t>
            </a:r>
            <a:endParaRPr lang="en-US" dirty="0"/>
          </a:p>
          <a:p>
            <a:pPr lvl="1"/>
            <a:r>
              <a:rPr lang="en-US" dirty="0"/>
              <a:t>P</a:t>
            </a:r>
            <a:r>
              <a:rPr dirty="0"/>
              <a:t>ublic housing sold off in Britain</a:t>
            </a:r>
            <a:r>
              <a:rPr lang="en-US" dirty="0"/>
              <a:t> (Right to buy)</a:t>
            </a:r>
            <a:endParaRPr dirty="0"/>
          </a:p>
          <a:p>
            <a:r>
              <a:rPr dirty="0"/>
              <a:t>Nowhere in the rich democracies was a welfare state</a:t>
            </a:r>
            <a:r>
              <a:rPr lang="en-US" dirty="0"/>
              <a:t> significantly</a:t>
            </a:r>
            <a:r>
              <a:rPr dirty="0"/>
              <a:t> dismantled</a:t>
            </a:r>
          </a:p>
          <a:p>
            <a:r>
              <a:rPr dirty="0"/>
              <a:t>Spending </a:t>
            </a:r>
            <a:r>
              <a:rPr lang="en-US" dirty="0"/>
              <a:t>stayed the same or moderately increased</a:t>
            </a:r>
            <a:endParaRPr dirty="0"/>
          </a:p>
          <a:p>
            <a:r>
              <a:rPr lang="en-US" dirty="0"/>
              <a:t>Big gains in political power for the market oriented right, decline in power for unions. But…an enduring welfare state</a:t>
            </a:r>
            <a:endParaRPr dirty="0"/>
          </a:p>
          <a:p>
            <a:r>
              <a:rPr dirty="0"/>
              <a:t>Paul Pierson, an American political scientist, asked why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Pierson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Two Different Games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Building a welfare state != Cutting a welfare state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Pierson</a:t>
            </a:r>
          </a:p>
        </p:txBody>
      </p:sp>
      <p:sp>
        <p:nvSpPr>
          <p:cNvPr id="6" name="Header 1"/>
          <p:cNvSpPr/>
          <p:nvPr/>
        </p:nvSpPr>
        <p:spPr>
          <a:xfrm>
            <a:off x="2926080" y="1371600"/>
            <a:ext cx="4206240" cy="50292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Header 1 text"/>
          <p:cNvSpPr/>
          <p:nvPr/>
        </p:nvSpPr>
        <p:spPr>
          <a:xfrm>
            <a:off x="2926080" y="1371600"/>
            <a:ext cx="420624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BUILDING IT (1945–75)</a:t>
            </a:r>
          </a:p>
        </p:txBody>
      </p:sp>
      <p:sp>
        <p:nvSpPr>
          <p:cNvPr id="8" name="Header 2"/>
          <p:cNvSpPr/>
          <p:nvPr/>
        </p:nvSpPr>
        <p:spPr>
          <a:xfrm>
            <a:off x="7223760" y="1371600"/>
            <a:ext cx="4206240" cy="502920"/>
          </a:xfrm>
          <a:prstGeom prst="roundRect">
            <a:avLst>
              <a:gd name="adj" fmla="val 18000"/>
            </a:avLst>
          </a:prstGeom>
          <a:solidFill>
            <a:srgbClr val="5C5C5C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Header 2 text"/>
          <p:cNvSpPr/>
          <p:nvPr/>
        </p:nvSpPr>
        <p:spPr>
          <a:xfrm>
            <a:off x="7223760" y="1371600"/>
            <a:ext cx="420624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CUTTING IT (1975– )</a:t>
            </a:r>
          </a:p>
        </p:txBody>
      </p:sp>
      <p:sp>
        <p:nvSpPr>
          <p:cNvPr id="10" name="Row band 1"/>
          <p:cNvSpPr/>
          <p:nvPr/>
        </p:nvSpPr>
        <p:spPr>
          <a:xfrm>
            <a:off x="548640" y="1965960"/>
            <a:ext cx="10972800" cy="868680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Row 1 label"/>
          <p:cNvSpPr/>
          <p:nvPr/>
        </p:nvSpPr>
        <p:spPr>
          <a:xfrm>
            <a:off x="548640" y="1965960"/>
            <a:ext cx="228600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 dirty="0">
                <a:solidFill>
                  <a:srgbClr val="321744"/>
                </a:solidFill>
                <a:latin typeface="Calibri"/>
                <a:cs typeface="Calibri"/>
              </a:rPr>
              <a:t>What the politician </a:t>
            </a:r>
            <a:r>
              <a:rPr lang="en-US" sz="1350" b="1" i="0" dirty="0">
                <a:solidFill>
                  <a:srgbClr val="321744"/>
                </a:solidFill>
                <a:latin typeface="Calibri"/>
                <a:cs typeface="Calibri"/>
              </a:rPr>
              <a:t>wants</a:t>
            </a:r>
            <a:endParaRPr sz="135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2" name="Row 1 col 1"/>
          <p:cNvSpPr/>
          <p:nvPr/>
        </p:nvSpPr>
        <p:spPr>
          <a:xfrm>
            <a:off x="2926080" y="196596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321744"/>
                </a:solidFill>
                <a:latin typeface="Calibri"/>
                <a:cs typeface="Calibri"/>
              </a:rPr>
              <a:t>C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redit for a popular new benefit</a:t>
            </a:r>
          </a:p>
        </p:txBody>
      </p:sp>
      <p:sp>
        <p:nvSpPr>
          <p:cNvPr id="13" name="Row 1 col 2"/>
          <p:cNvSpPr/>
          <p:nvPr/>
        </p:nvSpPr>
        <p:spPr>
          <a:xfrm>
            <a:off x="7223760" y="196596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321744"/>
                </a:solidFill>
                <a:latin typeface="Calibri"/>
                <a:cs typeface="Calibri"/>
              </a:rPr>
              <a:t>A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void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 blame for taking something away</a:t>
            </a:r>
          </a:p>
        </p:txBody>
      </p:sp>
      <p:sp>
        <p:nvSpPr>
          <p:cNvPr id="14" name="Row 2 label"/>
          <p:cNvSpPr/>
          <p:nvPr/>
        </p:nvSpPr>
        <p:spPr>
          <a:xfrm>
            <a:off x="548640" y="2834640"/>
            <a:ext cx="228600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Who feels it</a:t>
            </a:r>
          </a:p>
        </p:txBody>
      </p:sp>
      <p:sp>
        <p:nvSpPr>
          <p:cNvPr id="15" name="Row 2 col 1"/>
          <p:cNvSpPr/>
          <p:nvPr/>
        </p:nvSpPr>
        <p:spPr>
          <a:xfrm>
            <a:off x="2926080" y="283464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Gains are spread widely and arrive 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over time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6" name="Row 2 col 2"/>
          <p:cNvSpPr/>
          <p:nvPr/>
        </p:nvSpPr>
        <p:spPr>
          <a:xfrm>
            <a:off x="7223760" y="283464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Losses are concentrated, immediate</a:t>
            </a: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,</a:t>
            </a: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 and noticed</a:t>
            </a:r>
          </a:p>
        </p:txBody>
      </p:sp>
      <p:sp>
        <p:nvSpPr>
          <p:cNvPr id="17" name="Row band 3"/>
          <p:cNvSpPr/>
          <p:nvPr/>
        </p:nvSpPr>
        <p:spPr>
          <a:xfrm>
            <a:off x="548640" y="3693046"/>
            <a:ext cx="10972800" cy="868680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8" name="Row 3 label"/>
          <p:cNvSpPr/>
          <p:nvPr/>
        </p:nvSpPr>
        <p:spPr>
          <a:xfrm>
            <a:off x="548640" y="3703320"/>
            <a:ext cx="228600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Who is organized</a:t>
            </a:r>
          </a:p>
        </p:txBody>
      </p:sp>
      <p:sp>
        <p:nvSpPr>
          <p:cNvPr id="19" name="Row 3 col 1"/>
          <p:cNvSpPr/>
          <p:nvPr/>
        </p:nvSpPr>
        <p:spPr>
          <a:xfrm>
            <a:off x="2926080" y="370332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Beneficiaries do not exist yet — there is no lobby</a:t>
            </a:r>
          </a:p>
        </p:txBody>
      </p:sp>
      <p:sp>
        <p:nvSpPr>
          <p:cNvPr id="20" name="Row 3 col 2"/>
          <p:cNvSpPr/>
          <p:nvPr/>
        </p:nvSpPr>
        <p:spPr>
          <a:xfrm>
            <a:off x="7223760" y="370332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350" b="0" i="0" dirty="0">
                <a:solidFill>
                  <a:srgbClr val="321744"/>
                </a:solidFill>
                <a:latin typeface="Calibri"/>
                <a:cs typeface="Calibri"/>
              </a:rPr>
              <a:t>Beneficiaries exist, are organized, and </a:t>
            </a:r>
            <a:r>
              <a:rPr lang="en-US" sz="1350" dirty="0">
                <a:solidFill>
                  <a:srgbClr val="321744"/>
                </a:solidFill>
                <a:latin typeface="Calibri"/>
                <a:cs typeface="Calibri"/>
              </a:rPr>
              <a:t>lobby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21" name="Row 4 label"/>
          <p:cNvSpPr/>
          <p:nvPr/>
        </p:nvSpPr>
        <p:spPr>
          <a:xfrm>
            <a:off x="548640" y="4572000"/>
            <a:ext cx="228600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1" i="0" dirty="0">
                <a:solidFill>
                  <a:srgbClr val="321744"/>
                </a:solidFill>
                <a:latin typeface="Calibri"/>
                <a:cs typeface="Calibri"/>
              </a:rPr>
              <a:t>Popular</a:t>
            </a:r>
            <a:endParaRPr sz="135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22" name="Row 4 col 1"/>
          <p:cNvSpPr/>
          <p:nvPr/>
        </p:nvSpPr>
        <p:spPr>
          <a:xfrm>
            <a:off x="2926080" y="457200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350" dirty="0">
                <a:solidFill>
                  <a:srgbClr val="321744"/>
                </a:solidFill>
                <a:latin typeface="Calibri"/>
                <a:cs typeface="Calibri"/>
              </a:rPr>
              <a:t>Sometimes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23" name="Row 4 col 2"/>
          <p:cNvSpPr/>
          <p:nvPr/>
        </p:nvSpPr>
        <p:spPr>
          <a:xfrm>
            <a:off x="7223760" y="4572000"/>
            <a:ext cx="4206240" cy="8686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350" b="0" i="0" dirty="0">
                <a:solidFill>
                  <a:srgbClr val="321744"/>
                </a:solidFill>
                <a:latin typeface="Calibri"/>
                <a:cs typeface="Calibri"/>
              </a:rPr>
              <a:t>Rarely</a:t>
            </a:r>
            <a:endParaRPr sz="135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24" name="Footnote"/>
          <p:cNvSpPr/>
          <p:nvPr/>
        </p:nvSpPr>
        <p:spPr>
          <a:xfrm>
            <a:off x="457200" y="557784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Losses Count More Than Gains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A cut takes a concrete amount from a specific person</a:t>
            </a:r>
          </a:p>
          <a:p>
            <a:r>
              <a:rPr dirty="0"/>
              <a:t>The tax saving is small, spread over everyone, and </a:t>
            </a:r>
            <a:r>
              <a:rPr lang="en-US" dirty="0"/>
              <a:t>often unnoticed</a:t>
            </a:r>
            <a:endParaRPr dirty="0"/>
          </a:p>
          <a:p>
            <a:r>
              <a:rPr lang="en-US" dirty="0"/>
              <a:t>Lobbying literature says: </a:t>
            </a:r>
            <a:r>
              <a:rPr dirty="0"/>
              <a:t>Concentrated interests organize; diffuse ones do not. </a:t>
            </a:r>
          </a:p>
          <a:p>
            <a:r>
              <a:rPr dirty="0"/>
              <a:t>Pierson adds psychology: people show a negativity bias</a:t>
            </a:r>
          </a:p>
          <a:p>
            <a:pPr lvl="1"/>
            <a:r>
              <a:rPr dirty="0"/>
              <a:t>We </a:t>
            </a:r>
            <a:r>
              <a:rPr lang="en-US" dirty="0"/>
              <a:t>are willing to </a:t>
            </a:r>
            <a:r>
              <a:rPr dirty="0"/>
              <a:t>run more risk to avoid a loss than to win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Pierson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Policies Make Their Own Defenders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Before a program exists, </a:t>
            </a:r>
            <a:r>
              <a:rPr lang="en-US" dirty="0"/>
              <a:t>there is nobody to defend a policy</a:t>
            </a:r>
          </a:p>
          <a:p>
            <a:pPr lvl="1"/>
            <a:r>
              <a:rPr lang="en-US" dirty="0"/>
              <a:t>Often nobody to demand it, either</a:t>
            </a:r>
            <a:endParaRPr dirty="0"/>
          </a:p>
          <a:p>
            <a:r>
              <a:rPr dirty="0"/>
              <a:t>Once it exists, it creates the constituency that will defend it</a:t>
            </a:r>
          </a:p>
          <a:p>
            <a:r>
              <a:rPr dirty="0"/>
              <a:t>Not only recipients: teachers</a:t>
            </a:r>
            <a:r>
              <a:rPr lang="en-US" dirty="0"/>
              <a:t>, social workers </a:t>
            </a:r>
            <a:r>
              <a:rPr dirty="0"/>
              <a:t>and administrators who deliver it</a:t>
            </a:r>
          </a:p>
          <a:p>
            <a:r>
              <a:rPr dirty="0"/>
              <a:t>Pierson calls this policy feedback</a:t>
            </a:r>
            <a:r>
              <a:rPr lang="en-US" dirty="0"/>
              <a:t>:</a:t>
            </a:r>
            <a:r>
              <a:rPr dirty="0"/>
              <a:t> the </a:t>
            </a:r>
            <a:r>
              <a:rPr lang="en-US" dirty="0"/>
              <a:t>policy</a:t>
            </a:r>
            <a:r>
              <a:rPr dirty="0"/>
              <a:t> becomes the cause</a:t>
            </a:r>
            <a:r>
              <a:rPr lang="en-US" dirty="0"/>
              <a:t> of its continued existence</a:t>
            </a:r>
            <a:endParaRPr dirty="0"/>
          </a:p>
          <a:p>
            <a:r>
              <a:rPr dirty="0"/>
              <a:t>The welfare state is now the status quo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Pierson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Ways to Cut Without Being Caught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dirty="0"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How might Politicians Avoid Blame?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Pierson</a:t>
            </a:r>
          </a:p>
        </p:txBody>
      </p:sp>
      <p:sp>
        <p:nvSpPr>
          <p:cNvPr id="6" name="Strategy card 1"/>
          <p:cNvSpPr/>
          <p:nvPr/>
        </p:nvSpPr>
        <p:spPr>
          <a:xfrm>
            <a:off x="457200" y="1280160"/>
            <a:ext cx="370332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Strategy card 1 header"/>
          <p:cNvSpPr/>
          <p:nvPr/>
        </p:nvSpPr>
        <p:spPr>
          <a:xfrm>
            <a:off x="457200" y="1280160"/>
            <a:ext cx="3703320" cy="530352"/>
          </a:xfrm>
          <a:prstGeom prst="roundRect">
            <a:avLst>
              <a:gd name="adj" fmla="val 18000"/>
            </a:avLst>
          </a:prstGeom>
          <a:solidFill>
            <a:srgbClr val="5C5C5C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OBFUSCATION</a:t>
            </a:r>
          </a:p>
        </p:txBody>
      </p:sp>
      <p:sp>
        <p:nvSpPr>
          <p:cNvPr id="8" name="Strategy card 1 text"/>
          <p:cNvSpPr/>
          <p:nvPr/>
        </p:nvSpPr>
        <p:spPr>
          <a:xfrm>
            <a:off x="630936" y="2011680"/>
            <a:ext cx="3355848" cy="32644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550" b="1" i="0" dirty="0">
                <a:solidFill>
                  <a:srgbClr val="321744"/>
                </a:solidFill>
                <a:latin typeface="Calibri"/>
                <a:cs typeface="Calibri"/>
              </a:rPr>
              <a:t>Make it hard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550" b="1" i="0" dirty="0">
                <a:solidFill>
                  <a:srgbClr val="321744"/>
                </a:solidFill>
                <a:latin typeface="Calibri"/>
                <a:cs typeface="Calibri"/>
              </a:rPr>
              <a:t>to see, or to trace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Change an indexation formula rather than a benefit level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Push the decision to a commission, an agency, or the states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321744"/>
                </a:solidFill>
                <a:latin typeface="Calibri"/>
                <a:cs typeface="Calibri"/>
              </a:rPr>
              <a:t>Generosity declines, but slowly and it’s hard to assign blame</a:t>
            </a:r>
          </a:p>
          <a:p>
            <a:pPr marL="171450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321744"/>
                </a:solidFill>
                <a:latin typeface="Calibri"/>
                <a:cs typeface="Calibri"/>
              </a:rPr>
              <a:t>Or seek all-party agreement so no one party can be blamed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endParaRPr sz="13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9" name="Strategy card 2"/>
          <p:cNvSpPr/>
          <p:nvPr/>
        </p:nvSpPr>
        <p:spPr>
          <a:xfrm>
            <a:off x="4288536" y="1280160"/>
            <a:ext cx="370332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Strategy card 2 header"/>
          <p:cNvSpPr/>
          <p:nvPr/>
        </p:nvSpPr>
        <p:spPr>
          <a:xfrm>
            <a:off x="4288536" y="1280160"/>
            <a:ext cx="3703320" cy="530352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DIVISION</a:t>
            </a:r>
          </a:p>
        </p:txBody>
      </p:sp>
      <p:sp>
        <p:nvSpPr>
          <p:cNvPr id="11" name="Strategy card 2 text"/>
          <p:cNvSpPr/>
          <p:nvPr/>
        </p:nvSpPr>
        <p:spPr>
          <a:xfrm>
            <a:off x="4462272" y="2011680"/>
            <a:ext cx="3355848" cy="32644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550" b="1" i="0" dirty="0">
                <a:solidFill>
                  <a:srgbClr val="321744"/>
                </a:solidFill>
                <a:latin typeface="Calibri"/>
                <a:cs typeface="Calibri"/>
              </a:rPr>
              <a:t>Split the people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550" b="1" i="0" dirty="0">
                <a:solidFill>
                  <a:srgbClr val="321744"/>
                </a:solidFill>
                <a:latin typeface="Calibri"/>
                <a:cs typeface="Calibri"/>
              </a:rPr>
              <a:t>who would otherwise object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Protect current retirees, cut for future ones</a:t>
            </a:r>
            <a:endParaRPr lang="en-US" sz="13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628650" lvl="1" indent="-171450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dirty="0">
                <a:solidFill>
                  <a:srgbClr val="321744"/>
                </a:solidFill>
                <a:latin typeface="Calibri"/>
                <a:cs typeface="Calibri"/>
              </a:rPr>
              <a:t>Reagan’s strategy in the US</a:t>
            </a:r>
            <a:endParaRPr sz="13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Grandfather the organized</a:t>
            </a:r>
            <a:r>
              <a:rPr lang="en-US" sz="1300" b="0" i="0" dirty="0">
                <a:solidFill>
                  <a:srgbClr val="321744"/>
                </a:solidFill>
                <a:latin typeface="Calibri"/>
                <a:cs typeface="Calibri"/>
              </a:rPr>
              <a:t> workers in</a:t>
            </a: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 and expose the unorganized</a:t>
            </a:r>
            <a:r>
              <a:rPr lang="en-US" sz="1300" b="0" i="0" dirty="0">
                <a:solidFill>
                  <a:srgbClr val="321744"/>
                </a:solidFill>
                <a:latin typeface="Calibri"/>
                <a:cs typeface="Calibri"/>
              </a:rPr>
              <a:t> future workers</a:t>
            </a:r>
            <a:endParaRPr sz="13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algn="l">
              <a:spcAft>
                <a:spcPts val="900"/>
              </a:spcAft>
            </a:pPr>
            <a:endParaRPr sz="13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2" name="Strategy card 3"/>
          <p:cNvSpPr/>
          <p:nvPr/>
        </p:nvSpPr>
        <p:spPr>
          <a:xfrm>
            <a:off x="8119872" y="1280160"/>
            <a:ext cx="3703320" cy="41148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Strategy card 3 header"/>
          <p:cNvSpPr/>
          <p:nvPr/>
        </p:nvSpPr>
        <p:spPr>
          <a:xfrm>
            <a:off x="8119872" y="1280160"/>
            <a:ext cx="3703320" cy="530352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COMPENSATION</a:t>
            </a:r>
          </a:p>
        </p:txBody>
      </p:sp>
      <p:sp>
        <p:nvSpPr>
          <p:cNvPr id="14" name="Strategy card 3 text"/>
          <p:cNvSpPr/>
          <p:nvPr/>
        </p:nvSpPr>
        <p:spPr>
          <a:xfrm>
            <a:off x="8293608" y="2011680"/>
            <a:ext cx="3355848" cy="326440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200"/>
              </a:spcAft>
              <a:buNone/>
            </a:pPr>
            <a:r>
              <a:rPr sz="1550" b="1" i="0" dirty="0">
                <a:solidFill>
                  <a:srgbClr val="321744"/>
                </a:solidFill>
                <a:latin typeface="Calibri"/>
                <a:cs typeface="Calibri"/>
              </a:rPr>
              <a:t>Pay off the group</a:t>
            </a:r>
          </a:p>
          <a:p>
            <a:pPr marL="0" indent="0" algn="ctr">
              <a:spcAft>
                <a:spcPts val="1400"/>
              </a:spcAft>
              <a:buNone/>
            </a:pPr>
            <a:r>
              <a:rPr sz="1550" b="1" i="0" dirty="0">
                <a:solidFill>
                  <a:srgbClr val="321744"/>
                </a:solidFill>
                <a:latin typeface="Calibri"/>
                <a:cs typeface="Calibri"/>
              </a:rPr>
              <a:t>that can hurt you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Give something back to the constituency that matters electorally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300" b="0" i="0" dirty="0">
                <a:solidFill>
                  <a:srgbClr val="321744"/>
                </a:solidFill>
                <a:latin typeface="Calibri"/>
                <a:cs typeface="Calibri"/>
              </a:rPr>
              <a:t>France in 2023 offered carve-outs for long careers and hard jobs</a:t>
            </a:r>
            <a:endParaRPr lang="en-US" sz="13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lang="en-US" sz="1300" b="0" i="0" dirty="0">
                <a:solidFill>
                  <a:srgbClr val="321744"/>
                </a:solidFill>
                <a:latin typeface="Calibri"/>
                <a:cs typeface="Calibri"/>
              </a:rPr>
              <a:t>Standard models of globalization; compensate “losers” with income support, job training, </a:t>
            </a:r>
            <a:r>
              <a:rPr lang="en-US" sz="1300" b="0" i="0" dirty="0" err="1">
                <a:solidFill>
                  <a:srgbClr val="321744"/>
                </a:solidFill>
                <a:latin typeface="Calibri"/>
                <a:cs typeface="Calibri"/>
              </a:rPr>
              <a:t>etc</a:t>
            </a:r>
            <a:endParaRPr sz="13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5" name="Footnote"/>
          <p:cNvSpPr/>
          <p:nvPr/>
        </p:nvSpPr>
        <p:spPr>
          <a:xfrm>
            <a:off x="457200" y="5577840"/>
            <a:ext cx="11274552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5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Veto Points Twist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On Monday, fewer veto points meant a government could act. Here it cuts both ways</a:t>
            </a:r>
          </a:p>
          <a:p>
            <a:r>
              <a:t>Concentrating authority concentrates blame</a:t>
            </a:r>
          </a:p>
          <a:p>
            <a:r>
              <a:t>If your government could have stopped the cut, voters know exactly whom to punish</a:t>
            </a:r>
          </a:p>
          <a:p>
            <a:r>
              <a:t>So a strong executive is better at cutting and worse at surviving having cut</a:t>
            </a:r>
          </a:p>
          <a:p>
            <a:r>
              <a:t>Sharing power makes cuts harder; monopolizing it makes them costlier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Pierson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Four Hard Cases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lang="en-US" sz="2800" b="1" i="0" dirty="0">
                <a:solidFill>
                  <a:srgbClr val="321744"/>
                </a:solidFill>
                <a:latin typeface="Calibri"/>
                <a:cs typeface="Calibri"/>
              </a:rPr>
              <a:t>Pierson’s Cases</a:t>
            </a:r>
            <a:endParaRPr sz="2800" b="1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Pierson</a:t>
            </a:r>
          </a:p>
        </p:txBody>
      </p:sp>
      <p:sp>
        <p:nvSpPr>
          <p:cNvPr id="6" name="Header 1"/>
          <p:cNvSpPr/>
          <p:nvPr/>
        </p:nvSpPr>
        <p:spPr>
          <a:xfrm>
            <a:off x="2651760" y="1371600"/>
            <a:ext cx="2231136" cy="50292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Header 1 text"/>
          <p:cNvSpPr/>
          <p:nvPr/>
        </p:nvSpPr>
        <p:spPr>
          <a:xfrm>
            <a:off x="2651760" y="1371600"/>
            <a:ext cx="2231136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BRITAIN</a:t>
            </a:r>
          </a:p>
        </p:txBody>
      </p:sp>
      <p:sp>
        <p:nvSpPr>
          <p:cNvPr id="8" name="Header 2"/>
          <p:cNvSpPr/>
          <p:nvPr/>
        </p:nvSpPr>
        <p:spPr>
          <a:xfrm>
            <a:off x="4974336" y="1371600"/>
            <a:ext cx="2231136" cy="502920"/>
          </a:xfrm>
          <a:prstGeom prst="roundRect">
            <a:avLst>
              <a:gd name="adj" fmla="val 18000"/>
            </a:avLst>
          </a:prstGeom>
          <a:solidFill>
            <a:srgbClr val="5C5C5C"/>
          </a:solidFill>
          <a:ln w="31750">
            <a:solidFill>
              <a:srgbClr val="5C5C5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Header 2 text"/>
          <p:cNvSpPr/>
          <p:nvPr/>
        </p:nvSpPr>
        <p:spPr>
          <a:xfrm>
            <a:off x="4974336" y="1371600"/>
            <a:ext cx="2231136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UNITED STATES</a:t>
            </a:r>
          </a:p>
        </p:txBody>
      </p:sp>
      <p:sp>
        <p:nvSpPr>
          <p:cNvPr id="10" name="Header 3"/>
          <p:cNvSpPr/>
          <p:nvPr/>
        </p:nvSpPr>
        <p:spPr>
          <a:xfrm>
            <a:off x="7296912" y="1371600"/>
            <a:ext cx="2231136" cy="50292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Header 3 text"/>
          <p:cNvSpPr/>
          <p:nvPr/>
        </p:nvSpPr>
        <p:spPr>
          <a:xfrm>
            <a:off x="7296912" y="1371600"/>
            <a:ext cx="2231136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GERMANY</a:t>
            </a:r>
          </a:p>
        </p:txBody>
      </p:sp>
      <p:sp>
        <p:nvSpPr>
          <p:cNvPr id="12" name="Header 4"/>
          <p:cNvSpPr/>
          <p:nvPr/>
        </p:nvSpPr>
        <p:spPr>
          <a:xfrm>
            <a:off x="9619488" y="1371600"/>
            <a:ext cx="2231136" cy="50292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3" name="Header 4 text"/>
          <p:cNvSpPr/>
          <p:nvPr/>
        </p:nvSpPr>
        <p:spPr>
          <a:xfrm>
            <a:off x="9619488" y="1371600"/>
            <a:ext cx="2231136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1400" b="1" i="0">
                <a:solidFill>
                  <a:srgbClr val="FFFFFF"/>
                </a:solidFill>
                <a:latin typeface="Calibri"/>
                <a:cs typeface="Calibri"/>
              </a:rPr>
              <a:t>SWEDEN</a:t>
            </a:r>
          </a:p>
        </p:txBody>
      </p:sp>
      <p:sp>
        <p:nvSpPr>
          <p:cNvPr id="14" name="Row band 1"/>
          <p:cNvSpPr/>
          <p:nvPr/>
        </p:nvSpPr>
        <p:spPr>
          <a:xfrm>
            <a:off x="548640" y="1965960"/>
            <a:ext cx="11393424" cy="914400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5" name="Row 1 label"/>
          <p:cNvSpPr/>
          <p:nvPr/>
        </p:nvSpPr>
        <p:spPr>
          <a:xfrm>
            <a:off x="548640" y="1965960"/>
            <a:ext cx="201168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Why it should have been easy</a:t>
            </a:r>
          </a:p>
        </p:txBody>
      </p:sp>
      <p:sp>
        <p:nvSpPr>
          <p:cNvPr id="16" name="Row 1 col 1"/>
          <p:cNvSpPr/>
          <p:nvPr/>
        </p:nvSpPr>
        <p:spPr>
          <a:xfrm>
            <a:off x="2651760" y="19659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A committed Conservative party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 and Prime Minister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, a decade in power, few veto points</a:t>
            </a:r>
          </a:p>
        </p:txBody>
      </p:sp>
      <p:sp>
        <p:nvSpPr>
          <p:cNvPr id="17" name="Row 1 col 2"/>
          <p:cNvSpPr/>
          <p:nvPr/>
        </p:nvSpPr>
        <p:spPr>
          <a:xfrm>
            <a:off x="4974336" y="19659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200" dirty="0">
                <a:solidFill>
                  <a:srgbClr val="321744"/>
                </a:solidFill>
                <a:latin typeface="Calibri"/>
                <a:cs typeface="Calibri"/>
              </a:rPr>
              <a:t>Reagan 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elected to cut, and a welfare state with a narrow base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 of support</a:t>
            </a:r>
            <a:endParaRPr sz="12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18" name="Row 1 col 3"/>
          <p:cNvSpPr/>
          <p:nvPr/>
        </p:nvSpPr>
        <p:spPr>
          <a:xfrm>
            <a:off x="7296912" y="19659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Severe budget pressure after unification</a:t>
            </a:r>
          </a:p>
        </p:txBody>
      </p:sp>
      <p:sp>
        <p:nvSpPr>
          <p:cNvPr id="19" name="Row 1 col 4"/>
          <p:cNvSpPr/>
          <p:nvPr/>
        </p:nvSpPr>
        <p:spPr>
          <a:xfrm>
            <a:off x="9619488" y="19659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Severe budget pressure in the early 1990s</a:t>
            </a:r>
          </a:p>
        </p:txBody>
      </p:sp>
      <p:sp>
        <p:nvSpPr>
          <p:cNvPr id="20" name="Row 2 label"/>
          <p:cNvSpPr/>
          <p:nvPr/>
        </p:nvSpPr>
        <p:spPr>
          <a:xfrm>
            <a:off x="548640" y="2880360"/>
            <a:ext cx="201168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What happened</a:t>
            </a:r>
          </a:p>
        </p:txBody>
      </p:sp>
      <p:sp>
        <p:nvSpPr>
          <p:cNvPr id="21" name="Row 2 col 1"/>
          <p:cNvSpPr/>
          <p:nvPr/>
        </p:nvSpPr>
        <p:spPr>
          <a:xfrm>
            <a:off x="2651760" y="28803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Incremental. Public housing sold; the core left intact</a:t>
            </a:r>
          </a:p>
        </p:txBody>
      </p:sp>
      <p:sp>
        <p:nvSpPr>
          <p:cNvPr id="22" name="Row 2 col 2"/>
          <p:cNvSpPr/>
          <p:nvPr/>
        </p:nvSpPr>
        <p:spPr>
          <a:xfrm>
            <a:off x="4974336" y="28803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Cuts reversed by the second term; reform only by bipartisan commission</a:t>
            </a:r>
          </a:p>
        </p:txBody>
      </p:sp>
      <p:sp>
        <p:nvSpPr>
          <p:cNvPr id="23" name="Row 2 col 3"/>
          <p:cNvSpPr/>
          <p:nvPr/>
        </p:nvSpPr>
        <p:spPr>
          <a:xfrm>
            <a:off x="7296912" y="28803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Power shared across levels; radical reform never on the table</a:t>
            </a:r>
          </a:p>
        </p:txBody>
      </p:sp>
      <p:sp>
        <p:nvSpPr>
          <p:cNvPr id="24" name="Row 2 col 4"/>
          <p:cNvSpPr/>
          <p:nvPr/>
        </p:nvSpPr>
        <p:spPr>
          <a:xfrm>
            <a:off x="9619488" y="28803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>
                <a:solidFill>
                  <a:srgbClr val="321744"/>
                </a:solidFill>
                <a:latin typeface="Calibri"/>
                <a:cs typeface="Calibri"/>
              </a:rPr>
              <a:t>Concentrated power, but reform still negotiated and gradual</a:t>
            </a:r>
          </a:p>
        </p:txBody>
      </p:sp>
      <p:sp>
        <p:nvSpPr>
          <p:cNvPr id="25" name="Row band 3"/>
          <p:cNvSpPr/>
          <p:nvPr/>
        </p:nvSpPr>
        <p:spPr>
          <a:xfrm>
            <a:off x="548640" y="3794760"/>
            <a:ext cx="11393424" cy="914400"/>
          </a:xfrm>
          <a:prstGeom prst="rect">
            <a:avLst/>
          </a:prstGeom>
          <a:solidFill>
            <a:srgbClr val="FFF6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26" name="Row 3 label"/>
          <p:cNvSpPr/>
          <p:nvPr/>
        </p:nvSpPr>
        <p:spPr>
          <a:xfrm>
            <a:off x="548640" y="3794760"/>
            <a:ext cx="2011680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09728" rIns="45720" rtlCol="0" anchor="ctr">
            <a:normAutofit/>
          </a:bodyPr>
          <a:lstStyle/>
          <a:p>
            <a:pPr marL="0" indent="0" algn="l">
              <a:buNone/>
            </a:pPr>
            <a:r>
              <a:rPr sz="1250" b="1" i="0">
                <a:solidFill>
                  <a:srgbClr val="321744"/>
                </a:solidFill>
                <a:latin typeface="Calibri"/>
                <a:cs typeface="Calibri"/>
              </a:rPr>
              <a:t>The lesson</a:t>
            </a:r>
          </a:p>
        </p:txBody>
      </p:sp>
      <p:sp>
        <p:nvSpPr>
          <p:cNvPr id="27" name="Row 3 col 1"/>
          <p:cNvSpPr/>
          <p:nvPr/>
        </p:nvSpPr>
        <p:spPr>
          <a:xfrm>
            <a:off x="2651760" y="37947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Even the strongest case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 of cuts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 is a case of continuity</a:t>
            </a:r>
          </a:p>
        </p:txBody>
      </p:sp>
      <p:sp>
        <p:nvSpPr>
          <p:cNvPr id="28" name="Row 3 col 2"/>
          <p:cNvSpPr/>
          <p:nvPr/>
        </p:nvSpPr>
        <p:spPr>
          <a:xfrm>
            <a:off x="4974336" y="37947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Support for programs rose as soon as cuts were proposed</a:t>
            </a:r>
          </a:p>
        </p:txBody>
      </p:sp>
      <p:sp>
        <p:nvSpPr>
          <p:cNvPr id="29" name="Row 3 col 3"/>
          <p:cNvSpPr/>
          <p:nvPr/>
        </p:nvSpPr>
        <p:spPr>
          <a:xfrm>
            <a:off x="7296912" y="37947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Power</a:t>
            </a: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 sharing blocks 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reform</a:t>
            </a:r>
            <a:endParaRPr sz="12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  <p:sp>
        <p:nvSpPr>
          <p:cNvPr id="30" name="Row 3 col 4"/>
          <p:cNvSpPr/>
          <p:nvPr/>
        </p:nvSpPr>
        <p:spPr>
          <a:xfrm>
            <a:off x="9619488" y="3794760"/>
            <a:ext cx="2231136" cy="9144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rtlCol="0" anchor="ctr">
            <a:normAutofit/>
          </a:bodyPr>
          <a:lstStyle/>
          <a:p>
            <a:pPr marL="0" indent="0" algn="l">
              <a:buNone/>
            </a:pPr>
            <a:r>
              <a:rPr sz="1200" b="0" i="0" dirty="0">
                <a:solidFill>
                  <a:srgbClr val="321744"/>
                </a:solidFill>
                <a:latin typeface="Calibri"/>
                <a:cs typeface="Calibri"/>
              </a:rPr>
              <a:t>Concentrated power does not make </a:t>
            </a:r>
            <a:r>
              <a:rPr lang="en-US" sz="1200" b="0" i="0" dirty="0">
                <a:solidFill>
                  <a:srgbClr val="321744"/>
                </a:solidFill>
                <a:latin typeface="Calibri"/>
                <a:cs typeface="Calibri"/>
              </a:rPr>
              <a:t>unpopular policy easy</a:t>
            </a:r>
            <a:endParaRPr sz="1200" b="0" i="0" dirty="0">
              <a:solidFill>
                <a:srgbClr val="321744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Even Thatcher</a:t>
            </a:r>
            <a:r>
              <a:rPr lang="en-US" dirty="0"/>
              <a:t> Couldn’t do it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Margaret Thatcher was British prime minister for eleven years with a large majority</a:t>
            </a:r>
          </a:p>
          <a:p>
            <a:r>
              <a:rPr dirty="0"/>
              <a:t>She had a</a:t>
            </a:r>
            <a:r>
              <a:rPr lang="en-US" dirty="0"/>
              <a:t>n enormous majority and</a:t>
            </a:r>
            <a:r>
              <a:rPr dirty="0"/>
              <a:t> divided opposition</a:t>
            </a:r>
            <a:r>
              <a:rPr lang="en-US" dirty="0"/>
              <a:t>, in a system with fewer checks</a:t>
            </a:r>
          </a:p>
          <a:p>
            <a:pPr lvl="1"/>
            <a:r>
              <a:rPr dirty="0"/>
              <a:t>About as much freedom as a democracy ever gives</a:t>
            </a:r>
          </a:p>
          <a:p>
            <a:r>
              <a:rPr dirty="0"/>
              <a:t>She privatized industr</a:t>
            </a:r>
            <a:r>
              <a:rPr lang="en-US" dirty="0"/>
              <a:t>y, instituted right to buy, broke the miners strike</a:t>
            </a:r>
            <a:endParaRPr dirty="0"/>
          </a:p>
          <a:p>
            <a:r>
              <a:rPr lang="en-US" dirty="0"/>
              <a:t>But, s</a:t>
            </a:r>
            <a:r>
              <a:rPr dirty="0"/>
              <a:t>he left the National Health Service and the pension system standing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Pierson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Is He Still Right?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He wrote in 1996. </a:t>
            </a:r>
          </a:p>
          <a:p>
            <a:r>
              <a:rPr dirty="0"/>
              <a:t>The programs are still there</a:t>
            </a:r>
            <a:endParaRPr lang="en-US" dirty="0"/>
          </a:p>
          <a:p>
            <a:pPr lvl="1"/>
            <a:r>
              <a:rPr lang="en-US" dirty="0"/>
              <a:t>But, what will happen to French Pensions?</a:t>
            </a:r>
          </a:p>
          <a:p>
            <a:pPr lvl="1"/>
            <a:r>
              <a:rPr lang="en-US" dirty="0"/>
              <a:t>And Social Security here?</a:t>
            </a:r>
          </a:p>
          <a:p>
            <a:r>
              <a:rPr dirty="0"/>
              <a:t>First: the demographic arithmetic has got much harder</a:t>
            </a:r>
          </a:p>
          <a:p>
            <a:r>
              <a:rPr dirty="0"/>
              <a:t>Second: </a:t>
            </a:r>
            <a:r>
              <a:rPr lang="en-US" dirty="0"/>
              <a:t>populist parties fuel anger towards these cuts (see Foster and Frieden reading)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Arithmetic Gets Harder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dirty="0"/>
              <a:t>Fewer workers, more retirees, longer retirements</a:t>
            </a:r>
          </a:p>
          <a:p>
            <a:r>
              <a:rPr dirty="0"/>
              <a:t>Javier Díaz Giménez and Julián Díaz Saavedra, two Spanish economists, model Spain</a:t>
            </a:r>
          </a:p>
          <a:p>
            <a:r>
              <a:rPr dirty="0"/>
              <a:t>To fund today’s promises indefinitely they find VAT would have to rise about nine points</a:t>
            </a:r>
          </a:p>
          <a:p>
            <a:r>
              <a:rPr dirty="0"/>
              <a:t>Their alternative is a package: tie pensions to life expectancy, use whole careers, adjust</a:t>
            </a:r>
            <a:r>
              <a:rPr lang="en-US" dirty="0"/>
              <a:t> generosity</a:t>
            </a:r>
            <a:r>
              <a:rPr dirty="0"/>
              <a:t> automatically</a:t>
            </a:r>
          </a:p>
          <a:p>
            <a:r>
              <a:rPr dirty="0"/>
              <a:t>Their political point: delay only guarantees a more unpopular tax rise later</a:t>
            </a:r>
            <a:endParaRPr lang="en-US" dirty="0"/>
          </a:p>
          <a:p>
            <a:pPr lvl="1"/>
            <a:r>
              <a:rPr lang="en-US" dirty="0"/>
              <a:t>But, if you’re only going to be PM for ~5 years – do you care?</a:t>
            </a:r>
            <a:endParaRPr dirty="0"/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Díaz Giménez &amp; Díaz Saavedra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Britain, This Week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Britain’s prime minister takes on the triple lock</a:t>
            </a:r>
          </a:p>
        </p:txBody>
      </p:sp>
      <p:sp>
        <p:nvSpPr>
          <p:cNvPr id="5" name="Announced card"/>
          <p:cNvSpPr/>
          <p:nvPr/>
        </p:nvSpPr>
        <p:spPr>
          <a:xfrm>
            <a:off x="457200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Announced card header"/>
          <p:cNvSpPr/>
          <p:nvPr/>
        </p:nvSpPr>
        <p:spPr>
          <a:xfrm>
            <a:off x="457200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WHAT HE ANNOUNCED</a:t>
            </a:r>
          </a:p>
        </p:txBody>
      </p:sp>
      <p:sp>
        <p:nvSpPr>
          <p:cNvPr id="7" name="Announced card text"/>
          <p:cNvSpPr/>
          <p:nvPr/>
        </p:nvSpPr>
        <p:spPr>
          <a:xfrm>
            <a:off x="630936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fontScale="92500"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A new rule from April 2030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Since 2011 the state pension has risen each April by the highest of earnings growth, inflation or 2.5%: the triple lock</a:t>
            </a:r>
            <a:endParaRPr lang="en-US" sz="16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628650" lvl="1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b="0" i="0" dirty="0">
                <a:solidFill>
                  <a:srgbClr val="321744"/>
                </a:solidFill>
                <a:latin typeface="Calibri"/>
                <a:cs typeface="Calibri"/>
              </a:rPr>
              <a:t>This is entirely unsustainable</a:t>
            </a:r>
            <a:endParaRPr sz="16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Prime Minister Andy Burnham keeps it until the next election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From April 2030: at least inflation or 2.5% a year, and in line with earnings over time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The savings, about £15 billion a year by the late 2030s, pay for a National Care Service with no care charges on the state pension</a:t>
            </a:r>
          </a:p>
        </p:txBody>
      </p:sp>
      <p:sp>
        <p:nvSpPr>
          <p:cNvPr id="8" name="Reaction card"/>
          <p:cNvSpPr/>
          <p:nvPr/>
        </p:nvSpPr>
        <p:spPr>
          <a:xfrm>
            <a:off x="6291072" y="1234440"/>
            <a:ext cx="5440680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9" name="Reaction card header"/>
          <p:cNvSpPr/>
          <p:nvPr/>
        </p:nvSpPr>
        <p:spPr>
          <a:xfrm>
            <a:off x="6291072" y="1234440"/>
            <a:ext cx="5440680" cy="64008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THE REACTION</a:t>
            </a:r>
          </a:p>
        </p:txBody>
      </p:sp>
      <p:sp>
        <p:nvSpPr>
          <p:cNvPr id="10" name="Reaction card text"/>
          <p:cNvSpPr/>
          <p:nvPr/>
        </p:nvSpPr>
        <p:spPr>
          <a:xfrm>
            <a:off x="6464808" y="2075688"/>
            <a:ext cx="5093208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0" indent="0" algn="ctr">
              <a:spcAft>
                <a:spcPts val="1400"/>
              </a:spcAft>
              <a:buNone/>
            </a:pPr>
            <a:r>
              <a:rPr sz="1900" b="1" i="0" dirty="0">
                <a:solidFill>
                  <a:srgbClr val="321744"/>
                </a:solidFill>
                <a:latin typeface="Calibri"/>
                <a:cs typeface="Calibri"/>
              </a:rPr>
              <a:t>Keep the triple lock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The Conservatives and Reform UK, the populist right, both say they would keep it</a:t>
            </a:r>
            <a:endParaRPr lang="en-US" sz="16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628650" lvl="1" indent="-171450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321744"/>
                </a:solidFill>
                <a:latin typeface="Calibri"/>
                <a:cs typeface="Calibri"/>
              </a:rPr>
              <a:t>Is this credible?</a:t>
            </a:r>
            <a:endParaRPr sz="1600" b="0" i="0" dirty="0">
              <a:solidFill>
                <a:srgbClr val="321744"/>
              </a:solidFill>
              <a:latin typeface="Calibri"/>
              <a:cs typeface="Calibri"/>
            </a:endParaRP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In a BMG poll, 53% want to keep the triple lock and 13% want it gone</a:t>
            </a:r>
          </a:p>
          <a:p>
            <a:pPr marL="171450" indent="-171450" algn="l">
              <a:spcAft>
                <a:spcPts val="1000"/>
              </a:spcAft>
              <a:buFont typeface="Arial" panose="020B0604020202020204" pitchFamily="34" charset="0"/>
              <a:buChar char="•"/>
            </a:pPr>
            <a:r>
              <a:rPr sz="1600" b="0" i="0" dirty="0">
                <a:solidFill>
                  <a:srgbClr val="321744"/>
                </a:solidFill>
                <a:latin typeface="Calibri"/>
                <a:cs typeface="Calibri"/>
              </a:rPr>
              <a:t>The next general election is due by 2029, before the change starts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Burnham in His Own Words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Burnham on the triple lock, 29 September 2026</a:t>
            </a:r>
          </a:p>
        </p:txBody>
      </p:sp>
      <p:sp>
        <p:nvSpPr>
          <p:cNvPr id="5" name="Video card">
            <a:hlinkClick r:id="rId2"/>
          </p:cNvPr>
          <p:cNvSpPr/>
          <p:nvPr/>
        </p:nvSpPr>
        <p:spPr>
          <a:xfrm>
            <a:off x="457200" y="1234440"/>
            <a:ext cx="6583680" cy="4343400"/>
          </a:xfrm>
          <a:prstGeom prst="roundRect">
            <a:avLst>
              <a:gd name="adj" fmla="val 4000"/>
            </a:avLst>
          </a:prstGeom>
          <a:solidFill>
            <a:srgbClr val="301A41"/>
          </a:solidFill>
          <a:ln w="31750">
            <a:solidFill>
              <a:srgbClr val="301A4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6" name="Play triangle">
            <a:hlinkClick r:id="rId2"/>
          </p:cNvPr>
          <p:cNvSpPr/>
          <p:nvPr/>
        </p:nvSpPr>
        <p:spPr>
          <a:xfrm rot="5400000">
            <a:off x="3246120" y="2194560"/>
            <a:ext cx="1005840" cy="914400"/>
          </a:xfrm>
          <a:prstGeom prst="triangle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Video play text">
            <a:hlinkClick r:id="rId2"/>
          </p:cNvPr>
          <p:cNvSpPr/>
          <p:nvPr/>
        </p:nvSpPr>
        <p:spPr>
          <a:xfrm>
            <a:off x="457200" y="3383280"/>
            <a:ext cx="6583680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sz="2400" b="1" i="0">
                <a:solidFill>
                  <a:srgbClr val="FFFFFF"/>
                </a:solidFill>
                <a:latin typeface="Calibri"/>
                <a:cs typeface="Calibri"/>
              </a:rPr>
              <a:t>Click to play</a:t>
            </a:r>
          </a:p>
        </p:txBody>
      </p:sp>
      <p:sp>
        <p:nvSpPr>
          <p:cNvPr id="8" name="Video caption">
            <a:hlinkClick r:id="rId2"/>
          </p:cNvPr>
          <p:cNvSpPr/>
          <p:nvPr/>
        </p:nvSpPr>
        <p:spPr>
          <a:xfrm>
            <a:off x="731520" y="3931920"/>
            <a:ext cx="6035040" cy="6400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t">
            <a:normAutofit/>
          </a:bodyPr>
          <a:lstStyle/>
          <a:p>
            <a:pPr marL="0" indent="0" algn="ctr">
              <a:buNone/>
            </a:pPr>
            <a:r>
              <a:rPr sz="1600" b="0" i="0">
                <a:solidFill>
                  <a:srgbClr val="FFFFFF"/>
                </a:solidFill>
                <a:latin typeface="Calibri"/>
                <a:cs typeface="Calibri"/>
              </a:rPr>
              <a:t>Labour Party conference, Liverpool, Tuesday 29 September 2026</a:t>
            </a:r>
          </a:p>
        </p:txBody>
      </p:sp>
      <p:sp>
        <p:nvSpPr>
          <p:cNvPr id="9" name="Video fallback">
            <a:hlinkClick r:id="rId2"/>
          </p:cNvPr>
          <p:cNvSpPr/>
          <p:nvPr/>
        </p:nvSpPr>
        <p:spPr>
          <a:xfrm>
            <a:off x="731520" y="4983480"/>
            <a:ext cx="6035040" cy="411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0" i="1" dirty="0" err="1">
                <a:solidFill>
                  <a:srgbClr val="FFF6F0"/>
                </a:solidFill>
                <a:latin typeface="Calibri"/>
                <a:cs typeface="Calibri"/>
              </a:rPr>
              <a:t>youtube.com</a:t>
            </a:r>
            <a:r>
              <a:rPr lang="en-US" sz="1200" b="0" i="1" dirty="0">
                <a:solidFill>
                  <a:srgbClr val="FFF6F0"/>
                </a:solidFill>
                <a:latin typeface="Calibri"/>
                <a:cs typeface="Calibri"/>
              </a:rPr>
              <a:t>/</a:t>
            </a:r>
            <a:r>
              <a:rPr lang="en-US" sz="1200" b="0" i="1" dirty="0" err="1">
                <a:solidFill>
                  <a:srgbClr val="FFF6F0"/>
                </a:solidFill>
                <a:latin typeface="Calibri"/>
                <a:cs typeface="Calibri"/>
              </a:rPr>
              <a:t>watch?v</a:t>
            </a:r>
            <a:r>
              <a:rPr lang="en-US" sz="1200" b="0" i="1" dirty="0">
                <a:solidFill>
                  <a:srgbClr val="FFF6F0"/>
                </a:solidFill>
                <a:latin typeface="Calibri"/>
                <a:cs typeface="Calibri"/>
              </a:rPr>
              <a:t>=3Hvwpavwu4Y</a:t>
            </a:r>
            <a:endParaRPr sz="1200" b="0" i="1" dirty="0">
              <a:solidFill>
                <a:srgbClr val="FFF6F0"/>
              </a:solidFill>
              <a:latin typeface="Calibri"/>
              <a:cs typeface="Calibri"/>
            </a:endParaRPr>
          </a:p>
        </p:txBody>
      </p:sp>
      <p:sp>
        <p:nvSpPr>
          <p:cNvPr id="10" name="Quote card"/>
          <p:cNvSpPr/>
          <p:nvPr/>
        </p:nvSpPr>
        <p:spPr>
          <a:xfrm>
            <a:off x="7223760" y="1234440"/>
            <a:ext cx="4507992" cy="434340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1" name="Quote card header"/>
          <p:cNvSpPr/>
          <p:nvPr/>
        </p:nvSpPr>
        <p:spPr>
          <a:xfrm>
            <a:off x="7223760" y="1234440"/>
            <a:ext cx="4507992" cy="640080"/>
          </a:xfrm>
          <a:prstGeom prst="roundRect">
            <a:avLst>
              <a:gd name="adj" fmla="val 18000"/>
            </a:avLst>
          </a:prstGeom>
          <a:solidFill>
            <a:srgbClr val="F3672A"/>
          </a:solidFill>
          <a:ln w="31750">
            <a:solidFill>
              <a:srgbClr val="F3672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FROM THE SPEECH</a:t>
            </a:r>
          </a:p>
        </p:txBody>
      </p:sp>
      <p:sp>
        <p:nvSpPr>
          <p:cNvPr id="12" name="Quote card text"/>
          <p:cNvSpPr/>
          <p:nvPr/>
        </p:nvSpPr>
        <p:spPr>
          <a:xfrm>
            <a:off x="7397496" y="2075688"/>
            <a:ext cx="4160520" cy="3383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/>
          </a:bodyPr>
          <a:lstStyle/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“I accept I may pay a political price.”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“From there, in April 2030, we will adjust it. The state pension will continue to rise every year at least by prices or 2.5%.”</a:t>
            </a:r>
          </a:p>
          <a:p>
            <a:pPr marL="171450" indent="-171450" algn="l">
              <a:spcAft>
                <a:spcPts val="1400"/>
              </a:spcAft>
              <a:buFont typeface="Arial" panose="020B0604020202020204" pitchFamily="34" charset="0"/>
              <a:buChar char="•"/>
            </a:pPr>
            <a:r>
              <a:rPr sz="1600" b="0" i="0">
                <a:solidFill>
                  <a:srgbClr val="321744"/>
                </a:solidFill>
                <a:latin typeface="Calibri"/>
                <a:cs typeface="Calibri"/>
              </a:rPr>
              <a:t>“So this is the deal. A state pension that rises every year. No care charges.”</a:t>
            </a:r>
          </a:p>
        </p:txBody>
      </p:sp>
      <p:sp>
        <p:nvSpPr>
          <p:cNvPr id="13" name="Footnote"/>
          <p:cNvSpPr/>
          <p:nvPr/>
        </p:nvSpPr>
        <p:spPr>
          <a:xfrm>
            <a:off x="457200" y="5760720"/>
            <a:ext cx="11274552" cy="5029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r>
              <a:rPr sz="1200" b="0" i="1">
                <a:solidFill>
                  <a:srgbClr val="5C5C5C"/>
                </a:solidFill>
                <a:latin typeface="Calibri"/>
                <a:cs typeface="Calibri"/>
              </a:rPr>
              <a:t>Quotes are from the published text of the speech.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And If You Cut Anyway?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Chase Foster and Jeffry Frieden, two American political economists, ask the next question</a:t>
            </a:r>
          </a:p>
          <a:p>
            <a:r>
              <a:rPr lang="en-US" dirty="0"/>
              <a:t>w</a:t>
            </a:r>
            <a:r>
              <a:rPr dirty="0"/>
              <a:t>hat happens to the vote when </a:t>
            </a:r>
            <a:r>
              <a:rPr lang="en-US" dirty="0"/>
              <a:t>governments cut</a:t>
            </a:r>
            <a:endParaRPr dirty="0"/>
          </a:p>
          <a:p>
            <a:r>
              <a:rPr dirty="0"/>
              <a:t>The compensation hypothesis: programs that cushion economic shocks reduce the backlash</a:t>
            </a:r>
          </a:p>
          <a:p>
            <a:r>
              <a:rPr dirty="0"/>
              <a:t>Take the cushion away and </a:t>
            </a:r>
            <a:r>
              <a:rPr lang="en-US" dirty="0"/>
              <a:t>voters go populist</a:t>
            </a:r>
            <a:endParaRPr dirty="0"/>
          </a:p>
          <a:p>
            <a:r>
              <a:rPr dirty="0"/>
              <a:t>Sixteen Western European countries, 1990 to 2021</a:t>
            </a:r>
          </a:p>
        </p:txBody>
      </p:sp>
      <p:sp>
        <p:nvSpPr>
          <p:cNvPr id="4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FFFFFF"/>
                </a:solidFill>
                <a:latin typeface="Calibri"/>
              </a:rPr>
              <a:t>From today’s reading: Foster &amp; Frieden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Compensation and the Populist Vote</a:t>
            </a:r>
          </a:p>
        </p:txBody>
      </p:sp>
      <p:sp>
        <p:nvSpPr>
          <p:cNvPr id="3" name="Canvas"/>
          <p:cNvSpPr/>
          <p:nvPr/>
        </p:nvSpPr>
        <p:spPr>
          <a:xfrm>
            <a:off x="0" y="0"/>
            <a:ext cx="1219197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4" name="Heading"/>
          <p:cNvSpPr/>
          <p:nvPr/>
        </p:nvSpPr>
        <p:spPr>
          <a:xfrm>
            <a:off x="457200" y="335310"/>
            <a:ext cx="11274552" cy="70006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rIns="45720" rtlCol="0" anchor="ctr">
            <a:normAutofit fontScale="92500"/>
          </a:bodyPr>
          <a:lstStyle/>
          <a:p>
            <a:pPr marL="0" indent="0" algn="l">
              <a:buNone/>
            </a:pPr>
            <a:r>
              <a:rPr sz="2800" b="1" i="0">
                <a:solidFill>
                  <a:srgbClr val="321744"/>
                </a:solidFill>
                <a:latin typeface="Calibri"/>
                <a:cs typeface="Calibri"/>
              </a:rPr>
              <a:t>Predicted probability of voting populist, by unemployment insurance generosity</a:t>
            </a:r>
          </a:p>
        </p:txBody>
      </p:sp>
      <p:sp>
        <p:nvSpPr>
          <p:cNvPr id="5" name="Reading tag"/>
          <p:cNvSpPr txBox="1"/>
          <p:nvPr/>
        </p:nvSpPr>
        <p:spPr>
          <a:xfrm>
            <a:off x="7635240" y="109728"/>
            <a:ext cx="420624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200" b="0" i="1">
                <a:solidFill>
                  <a:srgbClr val="5C5C5C"/>
                </a:solidFill>
                <a:latin typeface="Calibri"/>
              </a:rPr>
              <a:t>From today’s reading: Foster &amp; Frieden</a:t>
            </a:r>
          </a:p>
        </p:txBody>
      </p:sp>
      <p:sp>
        <p:nvSpPr>
          <p:cNvPr id="6" name="Bar 0"/>
          <p:cNvSpPr/>
          <p:nvPr/>
        </p:nvSpPr>
        <p:spPr>
          <a:xfrm>
            <a:off x="3108960" y="2468880"/>
            <a:ext cx="1920240" cy="2194560"/>
          </a:xfrm>
          <a:prstGeom prst="rect">
            <a:avLst/>
          </a:prstGeom>
          <a:solidFill>
            <a:srgbClr val="5C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7" name="Value 0"/>
          <p:cNvSpPr/>
          <p:nvPr/>
        </p:nvSpPr>
        <p:spPr>
          <a:xfrm>
            <a:off x="2834640" y="2084832"/>
            <a:ext cx="246888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800" b="1" i="0">
                <a:solidFill>
                  <a:srgbClr val="321744"/>
                </a:solidFill>
                <a:latin typeface="Calibri"/>
                <a:cs typeface="Calibri"/>
              </a:rPr>
              <a:t>8.0%</a:t>
            </a:r>
          </a:p>
        </p:txBody>
      </p:sp>
      <p:sp>
        <p:nvSpPr>
          <p:cNvPr id="8" name="Label 0"/>
          <p:cNvSpPr/>
          <p:nvPr/>
        </p:nvSpPr>
        <p:spPr>
          <a:xfrm>
            <a:off x="2606040" y="4736592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Lower replacement rate</a:t>
            </a:r>
          </a:p>
        </p:txBody>
      </p:sp>
      <p:sp>
        <p:nvSpPr>
          <p:cNvPr id="9" name="Bar 1"/>
          <p:cNvSpPr/>
          <p:nvPr/>
        </p:nvSpPr>
        <p:spPr>
          <a:xfrm>
            <a:off x="6217920" y="3072384"/>
            <a:ext cx="1920240" cy="1591056"/>
          </a:xfrm>
          <a:prstGeom prst="rect">
            <a:avLst/>
          </a:prstGeom>
          <a:solidFill>
            <a:srgbClr val="F367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0" name="Value 1"/>
          <p:cNvSpPr/>
          <p:nvPr/>
        </p:nvSpPr>
        <p:spPr>
          <a:xfrm>
            <a:off x="5943600" y="2688336"/>
            <a:ext cx="2468880" cy="3474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b">
            <a:normAutofit/>
          </a:bodyPr>
          <a:lstStyle/>
          <a:p>
            <a:pPr marL="0" indent="0" algn="ctr">
              <a:buNone/>
            </a:pPr>
            <a:r>
              <a:rPr sz="1800" b="1" i="0">
                <a:solidFill>
                  <a:srgbClr val="321744"/>
                </a:solidFill>
                <a:latin typeface="Calibri"/>
                <a:cs typeface="Calibri"/>
              </a:rPr>
              <a:t>5.8%</a:t>
            </a:r>
          </a:p>
        </p:txBody>
      </p:sp>
      <p:sp>
        <p:nvSpPr>
          <p:cNvPr id="11" name="Label 1"/>
          <p:cNvSpPr/>
          <p:nvPr/>
        </p:nvSpPr>
        <p:spPr>
          <a:xfrm>
            <a:off x="5715000" y="4736592"/>
            <a:ext cx="2926080" cy="457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sz="1350" b="1" i="0">
                <a:solidFill>
                  <a:srgbClr val="321744"/>
                </a:solidFill>
                <a:latin typeface="Calibri"/>
                <a:cs typeface="Calibri"/>
              </a:rPr>
              <a:t>Five points higher</a:t>
            </a:r>
          </a:p>
        </p:txBody>
      </p:sp>
      <p:cxnSp>
        <p:nvCxnSpPr>
          <p:cNvPr id="12" name="Connector"/>
          <p:cNvCxnSpPr/>
          <p:nvPr/>
        </p:nvCxnSpPr>
        <p:spPr>
          <a:xfrm>
            <a:off x="2651760" y="4663440"/>
            <a:ext cx="5852160" cy="0"/>
          </a:xfrm>
          <a:prstGeom prst="line">
            <a:avLst/>
          </a:prstGeom>
          <a:ln w="19050">
            <a:solidFill>
              <a:srgbClr val="32174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Study card"/>
          <p:cNvSpPr/>
          <p:nvPr/>
        </p:nvSpPr>
        <p:spPr>
          <a:xfrm>
            <a:off x="9052560" y="1737360"/>
            <a:ext cx="2697480" cy="2926080"/>
          </a:xfrm>
          <a:prstGeom prst="roundRect">
            <a:avLst>
              <a:gd name="adj" fmla="val 5000"/>
            </a:avLst>
          </a:prstGeom>
          <a:solidFill>
            <a:srgbClr val="FFF6F0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/>
          </a:p>
        </p:txBody>
      </p:sp>
      <p:sp>
        <p:nvSpPr>
          <p:cNvPr id="14" name="Study card header"/>
          <p:cNvSpPr/>
          <p:nvPr/>
        </p:nvSpPr>
        <p:spPr>
          <a:xfrm>
            <a:off x="9052560" y="1737360"/>
            <a:ext cx="2697480" cy="502920"/>
          </a:xfrm>
          <a:prstGeom prst="roundRect">
            <a:avLst>
              <a:gd name="adj" fmla="val 18000"/>
            </a:avLst>
          </a:prstGeom>
          <a:solidFill>
            <a:srgbClr val="5B4468"/>
          </a:solidFill>
          <a:ln w="31750">
            <a:solidFill>
              <a:srgbClr val="5B446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sz="1400" b="1">
                <a:solidFill>
                  <a:srgbClr val="FFFFFF"/>
                </a:solidFill>
                <a:latin typeface="Calibri"/>
              </a:rPr>
              <a:t>THE STUDY</a:t>
            </a:r>
          </a:p>
        </p:txBody>
      </p:sp>
      <p:sp>
        <p:nvSpPr>
          <p:cNvPr id="15" name="Study card text"/>
          <p:cNvSpPr/>
          <p:nvPr/>
        </p:nvSpPr>
        <p:spPr>
          <a:xfrm>
            <a:off x="9226296" y="2441448"/>
            <a:ext cx="2350008" cy="210312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45720" tIns="91440" rIns="45720" bIns="91440" rtlCol="0" anchor="t">
            <a:normAutofit fontScale="92500"/>
          </a:bodyPr>
          <a:lstStyle/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16 Western European countries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134 parliamentary elections, 1990–2021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Over 109,000 survey respondents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Effect is strongest among the unemployed and union members</a:t>
            </a:r>
          </a:p>
          <a:p>
            <a:pPr marL="171450" indent="-171450" algn="l">
              <a:spcAft>
                <a:spcPts val="900"/>
              </a:spcAft>
              <a:buFont typeface="Arial" panose="020B0604020202020204" pitchFamily="34" charset="0"/>
              <a:buChar char="•"/>
            </a:pPr>
            <a:r>
              <a:rPr sz="1250" b="0" i="0" dirty="0">
                <a:solidFill>
                  <a:srgbClr val="321744"/>
                </a:solidFill>
                <a:latin typeface="Calibri"/>
                <a:cs typeface="Calibri"/>
              </a:rPr>
              <a:t>It survives controlling for views on immigration</a:t>
            </a:r>
          </a:p>
        </p:txBody>
      </p:sp>
      <p:sp>
        <p:nvSpPr>
          <p:cNvPr id="16" name="Footnote"/>
          <p:cNvSpPr/>
          <p:nvPr/>
        </p:nvSpPr>
        <p:spPr>
          <a:xfrm>
            <a:off x="457200" y="5486400"/>
            <a:ext cx="11274552" cy="7772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37160" tIns="91440" rIns="137160" bIns="91440" rtlCol="0" anchor="ctr">
            <a:normAutofit/>
          </a:bodyPr>
          <a:lstStyle/>
          <a:p>
            <a:pPr marL="0" indent="0" algn="ctr">
              <a:buNone/>
            </a:pPr>
            <a:endParaRPr sz="1200" b="0" i="1" dirty="0">
              <a:solidFill>
                <a:srgbClr val="5C5C5C"/>
              </a:solidFill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Putting It Together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Pierson: cutting is electorally dangerous, so governments mostly do not</a:t>
            </a:r>
          </a:p>
          <a:p>
            <a:r>
              <a:rPr dirty="0"/>
              <a:t>Díaz Giménez and Díaz Saavedra: the arithmetic </a:t>
            </a:r>
            <a:r>
              <a:rPr lang="en-US" dirty="0"/>
              <a:t>means something has to give</a:t>
            </a:r>
            <a:endParaRPr dirty="0"/>
          </a:p>
          <a:p>
            <a:r>
              <a:rPr dirty="0"/>
              <a:t>Foster and Frieden: cutting has a political price</a:t>
            </a:r>
          </a:p>
          <a:p>
            <a:r>
              <a:rPr dirty="0"/>
              <a:t>Put together, that is a </a:t>
            </a:r>
            <a:r>
              <a:rPr lang="en-US" dirty="0"/>
              <a:t>political</a:t>
            </a:r>
            <a:r>
              <a:rPr dirty="0"/>
              <a:t> trap</a:t>
            </a:r>
            <a:endParaRPr lang="en-US" dirty="0"/>
          </a:p>
          <a:p>
            <a:pPr lvl="1"/>
            <a:r>
              <a:rPr lang="en-US" dirty="0"/>
              <a:t>No obvious answer</a:t>
            </a:r>
            <a:r>
              <a:rPr dirty="0"/>
              <a:t> </a:t>
            </a:r>
            <a:endParaRPr lang="en-US" dirty="0"/>
          </a:p>
          <a:p>
            <a:r>
              <a:rPr lang="en-US" dirty="0"/>
              <a:t>Figuring out how to maintain welfare state without going bankrupt is one of Europe’s biggest 21</a:t>
            </a:r>
            <a:r>
              <a:rPr lang="en-US" baseline="30000" dirty="0"/>
              <a:t>st</a:t>
            </a:r>
            <a:r>
              <a:rPr lang="en-US" dirty="0"/>
              <a:t> century issues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Next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Monday: presidents, parliaments and executives</a:t>
            </a:r>
            <a:endParaRPr lang="en-US" dirty="0"/>
          </a:p>
          <a:p>
            <a:pPr lvl="1"/>
            <a:r>
              <a:rPr lang="en-US" dirty="0"/>
              <a:t>Who makes the final calls</a:t>
            </a:r>
            <a:endParaRPr dirty="0"/>
          </a:p>
          <a:p>
            <a:r>
              <a:rPr lang="en-US" dirty="0"/>
              <a:t>We will dig further into France, which has a fairly unique semi-presidential system</a:t>
            </a:r>
            <a:endParaRPr dirty="0"/>
          </a:p>
          <a:p>
            <a:r>
              <a:rPr dirty="0"/>
              <a:t>Manifestos are due Wednesday and the campaign begins</a:t>
            </a:r>
            <a:endParaRPr lang="en-US" dirty="0"/>
          </a:p>
          <a:p>
            <a:pPr lvl="1"/>
            <a:r>
              <a:rPr lang="en-US" dirty="0"/>
              <a:t>We will look at contemporary party families and politics in Unit 3</a:t>
            </a:r>
            <a:endParaRPr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1" id="{9F3A67B4-7677-6D48-8A23-307ED2182D5F}" vid="{2DDAFCB2-C0F4-134B-95C2-A0AF19CD5CF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'1.0' encoding='UTF-8' standalone='yes'?>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55B7E29D531854B94AF162BA5E34C01" ma:contentTypeVersion="7" ma:contentTypeDescription="Create a new document." ma:contentTypeScope="" ma:versionID="a2d9ab3b17afba22fc6238f31afd41c4">
  <xsd:schema xmlns:xsd="http://www.w3.org/2001/XMLSchema" xmlns:xs="http://www.w3.org/2001/XMLSchema" xmlns:p="http://schemas.microsoft.com/office/2006/metadata/properties" xmlns:ns2="a715ae59-2f24-4114-8440-5cd12e181661" targetNamespace="http://schemas.microsoft.com/office/2006/metadata/properties" ma:root="true" ma:fieldsID="5637070ca8fd4ee77d34cf4d1beb725d" ns2:_="">
    <xsd:import namespace="a715ae59-2f24-4114-8440-5cd12e18166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715ae59-2f24-4114-8440-5cd12e1816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2C7DAE-7229-4980-9A9B-F34468D09F5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D780447-5855-4BB0-83B6-5A98EE7B0F83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10DAE83-54CE-43D5-92CC-2BDDDDCC194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715ae59-2f24-4114-8440-5cd12e18166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4711</TotalTime>
  <Words>1993</Words>
  <Application>Microsoft Macintosh PowerPoint</Application>
  <PresentationFormat>Widescreen</PresentationFormat>
  <Paragraphs>235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Aptos</vt:lpstr>
      <vt:lpstr>Arial</vt:lpstr>
      <vt:lpstr>Calibri</vt:lpstr>
      <vt:lpstr>Franklin Gothic Book</vt:lpstr>
      <vt:lpstr>Franklin Gothic Medium Cond</vt:lpstr>
      <vt:lpstr>Sabon Next LT</vt:lpstr>
      <vt:lpstr>Office Theme</vt:lpstr>
      <vt:lpstr>POSC 3710: European Politics</vt:lpstr>
      <vt:lpstr>Pop Quiz: France</vt:lpstr>
      <vt:lpstr>Same Change, Two Countries</vt:lpstr>
      <vt:lpstr>France, This Week</vt:lpstr>
      <vt:lpstr>Opening Discussion</vt:lpstr>
      <vt:lpstr>Everyone Expected Welfare States to Dry Up</vt:lpstr>
      <vt:lpstr>Mostly, a Lot of Nothing</vt:lpstr>
      <vt:lpstr>Two Different Games</vt:lpstr>
      <vt:lpstr>Losses Count More Than Gains</vt:lpstr>
      <vt:lpstr>Policies Makes Their Own Defenders</vt:lpstr>
      <vt:lpstr>Three Ways to Cut Without Being Caught</vt:lpstr>
      <vt:lpstr>The Veto Points Twist</vt:lpstr>
      <vt:lpstr>Four Hard Cases</vt:lpstr>
      <vt:lpstr>Even Thatcher Couldn’t do it</vt:lpstr>
      <vt:lpstr>Is He Still Right?</vt:lpstr>
      <vt:lpstr>The Arithmetic Gets Harder</vt:lpstr>
      <vt:lpstr>Britain, This Week</vt:lpstr>
      <vt:lpstr>Burnham in His Own Words</vt:lpstr>
      <vt:lpstr>And If You Cut Anyway?</vt:lpstr>
      <vt:lpstr>Compensation and the Populist Vote</vt:lpstr>
      <vt:lpstr>Putting It Together</vt:lpstr>
      <vt:lpstr>Next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Robert William Horne</dc:creator>
  <cp:lastModifiedBy>Will Horne</cp:lastModifiedBy>
  <cp:revision>19</cp:revision>
  <dcterms:created xsi:type="dcterms:W3CDTF">2025-01-14T20:27:56Z</dcterms:created>
  <dcterms:modified xsi:type="dcterms:W3CDTF">2026-09-30T13:40:22Z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0x010100555B7E29D531854B94AF162BA5E34C01</vt:lpwstr>
  </property>
</Properties>
</file>