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5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600"/>
    <a:srgbClr val="2E1946"/>
    <a:srgbClr val="004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33"/>
    <p:restoredTop sz="79655"/>
  </p:normalViewPr>
  <p:slideViewPr>
    <p:cSldViewPr snapToGrid="0">
      <p:cViewPr varScale="1">
        <p:scale>
          <a:sx n="90" d="100"/>
          <a:sy n="90" d="100"/>
        </p:scale>
        <p:origin x="384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1" d="100"/>
          <a:sy n="141" d="100"/>
        </p:scale>
        <p:origin x="624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9C96F-1000-C65C-C46A-DA14851133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95355-E84A-6573-5549-851D4ADC6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FA5A5-83E0-C843-A833-1581F35400C2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27B71-4299-2D9E-4AB0-081BE29BB1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D7D83-DAF8-7574-6FD2-27143710F8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34A6-1BE6-7D49-B4FB-2D04BF758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3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2DEE5-9574-204D-9FB1-AE984D3E7C31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36EDD-184B-404C-BDB7-A0B1EB463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0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1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29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834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63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55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85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E9FCEB86-C289-BAE5-F910-E0FA7B1DD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968ABF-4D01-3D46-DD50-05AAEA7E7C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B38C7-61C8-6264-1ABC-076BA35222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 cap="all" spc="300" baseline="0">
                <a:solidFill>
                  <a:srgbClr val="2E1946"/>
                </a:solidFill>
                <a:latin typeface="Franklin Gothic Medium Cond" panose="020B06060304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Unit/Division and/or presenter’s name/title</a:t>
            </a:r>
          </a:p>
        </p:txBody>
      </p:sp>
      <p:pic>
        <p:nvPicPr>
          <p:cNvPr id="9" name="Picture 8" descr="Clemson logo">
            <a:extLst>
              <a:ext uri="{FF2B5EF4-FFF2-40B4-BE49-F238E27FC236}">
                <a16:creationId xmlns:a16="http://schemas.microsoft.com/office/drawing/2014/main" id="{8492A997-2520-187B-104E-CDFE0EF01B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8743" y="5626210"/>
            <a:ext cx="2829340" cy="141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3218C5B7-1B48-9220-02FD-18EAA908CD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B5D491-FFDD-12DC-F8B9-D44A9110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45608"/>
          </a:xfrm>
        </p:spPr>
        <p:txBody>
          <a:bodyPr/>
          <a:lstStyle>
            <a:lvl1pPr>
              <a:defRPr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3C60D-E7A2-1FAA-6A9A-18C3F0788B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13933"/>
            <a:ext cx="10515600" cy="4309792"/>
          </a:xfrm>
        </p:spPr>
        <p:txBody>
          <a:bodyPr/>
          <a:lstStyle>
            <a:lvl1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97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B6E6D0E5-30B8-F707-1A18-C16C1DC5F4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31242"/>
            <a:ext cx="4736123" cy="2368306"/>
          </a:xfrm>
        </p:spPr>
        <p:txBody>
          <a:bodyPr anchor="t"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514B4-B8D9-B783-92CA-1398173D2E1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30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CE9A7DBE-E94F-11FE-B202-FED354F27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F1B14EBB-2F19-A151-9C9E-3D31472376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988" y="0"/>
            <a:ext cx="59660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769" y="373918"/>
            <a:ext cx="5181600" cy="1542806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848D1-E40A-0169-72CA-57B7B3A4537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4769" y="215033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321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2CC4E72-8006-C0E6-E5E0-5FEC740910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1709738"/>
            <a:ext cx="10665057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80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orn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07D40A01-AAA7-1D91-B3D8-4DE6503492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709662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28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491ABA-1768-D306-08E1-704F99EE3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67181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7923E18-677B-DA18-379C-72DE7A6C2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11606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clemson tiger paw">
            <a:extLst>
              <a:ext uri="{FF2B5EF4-FFF2-40B4-BE49-F238E27FC236}">
                <a16:creationId xmlns:a16="http://schemas.microsoft.com/office/drawing/2014/main" id="{BABE5E18-0A7D-6738-AA9B-DF1C834AE1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FA5162E-6C6D-4D42-4654-84BA23B0D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65433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clemson tiger paw">
            <a:extLst>
              <a:ext uri="{FF2B5EF4-FFF2-40B4-BE49-F238E27FC236}">
                <a16:creationId xmlns:a16="http://schemas.microsoft.com/office/drawing/2014/main" id="{38594F7C-BC73-84BE-106F-7C6CA81D33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55C7694-CA6D-1C42-3EDC-56CD2759B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74408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620BE7E-501E-6569-CA9C-A5BF6CDFD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F628C4-4CB5-F4A0-BBA3-9F4EBCE4D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071880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-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udy&#10;&#10;Description automatically generated">
            <a:extLst>
              <a:ext uri="{FF2B5EF4-FFF2-40B4-BE49-F238E27FC236}">
                <a16:creationId xmlns:a16="http://schemas.microsoft.com/office/drawing/2014/main" id="{2EC047A0-1136-7375-8BB3-BB258DE36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0" y="3048"/>
            <a:ext cx="121886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6EDC1F1-6562-EE88-8B6C-254F9F3FF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79080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7745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5CCEF-8DA5-EF9F-63FD-5F01C214F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B8550-F7BB-8CD4-BFDC-64295DB6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6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3" r:id="rId4"/>
    <p:sldLayoutId id="2147483651" r:id="rId5"/>
    <p:sldLayoutId id="2147483662" r:id="rId6"/>
    <p:sldLayoutId id="2147483655" r:id="rId7"/>
    <p:sldLayoutId id="2147483666" r:id="rId8"/>
    <p:sldLayoutId id="2147483660" r:id="rId9"/>
    <p:sldLayoutId id="2147483667" r:id="rId10"/>
    <p:sldLayoutId id="2147483664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abon Next LT" panose="02000500000000000000" pitchFamily="2" charset="0"/>
          <a:ea typeface="+mj-ea"/>
          <a:cs typeface="Sabon Next LT" panose="02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POSC 3710: European Politics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9/23/2026: Case Study — Health Care Systems</a:t>
            </a:r>
          </a:p>
          <a:p>
            <a:r>
              <a:t>Dr. Will Horne</a:t>
            </a:r>
          </a:p>
          <a:p>
            <a:r>
              <a:t>Clemson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should a national welfare state look like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Suppose it fell to you to design a national health system from scratch</a:t>
            </a:r>
          </a:p>
          <a:p>
            <a:r>
              <a:rPr dirty="0"/>
              <a:t>Who would be eligible for care? Everyone, or only some people?</a:t>
            </a:r>
          </a:p>
          <a:p>
            <a:r>
              <a:rPr dirty="0"/>
              <a:t>What would it cost the patient at the point of care? </a:t>
            </a:r>
            <a:endParaRPr lang="en-US" dirty="0"/>
          </a:p>
          <a:p>
            <a:pPr lvl="1"/>
            <a:r>
              <a:rPr dirty="0"/>
              <a:t>Nothing? </a:t>
            </a:r>
            <a:endParaRPr lang="en-US" dirty="0"/>
          </a:p>
          <a:p>
            <a:pPr lvl="1"/>
            <a:r>
              <a:rPr lang="en-US" dirty="0"/>
              <a:t>Capped costs?</a:t>
            </a:r>
          </a:p>
          <a:p>
            <a:pPr lvl="1"/>
            <a:r>
              <a:rPr lang="en-US" dirty="0"/>
              <a:t>Market rate?</a:t>
            </a:r>
            <a:endParaRPr dirty="0"/>
          </a:p>
          <a:p>
            <a:r>
              <a:rPr dirty="0"/>
              <a:t>How would it be funded</a:t>
            </a:r>
            <a:r>
              <a:rPr lang="en-US" dirty="0"/>
              <a:t>:</a:t>
            </a:r>
            <a:r>
              <a:rPr dirty="0"/>
              <a:t> taxes, premiums, employers, or some mix?</a:t>
            </a:r>
          </a:p>
          <a:p>
            <a:r>
              <a:rPr dirty="0"/>
              <a:t>And how would you pay the doctors?</a:t>
            </a:r>
            <a:endParaRPr lang="en-US" dirty="0"/>
          </a:p>
          <a:p>
            <a:pPr lvl="1"/>
            <a:r>
              <a:rPr lang="en-US" dirty="0"/>
              <a:t>How much would they get paid?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Health Care Is Hard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Along with pensions, it is the largest social expenditure in almost every rich country</a:t>
            </a:r>
          </a:p>
          <a:p>
            <a:r>
              <a:rPr dirty="0"/>
              <a:t>The moral case: most illness arrives by chance</a:t>
            </a:r>
            <a:endParaRPr lang="en-US" dirty="0"/>
          </a:p>
          <a:p>
            <a:pPr lvl="1"/>
            <a:r>
              <a:rPr lang="en-US" dirty="0"/>
              <a:t>Health determines life chances</a:t>
            </a:r>
            <a:endParaRPr dirty="0"/>
          </a:p>
          <a:p>
            <a:r>
              <a:rPr dirty="0"/>
              <a:t>The economic case: demand is inelastic. Nobody shops around while having a heart attack</a:t>
            </a:r>
          </a:p>
          <a:p>
            <a:r>
              <a:rPr dirty="0"/>
              <a:t>The investment case: a healthy, treated workforce is a more productive one</a:t>
            </a:r>
          </a:p>
          <a:p>
            <a:r>
              <a:rPr dirty="0"/>
              <a:t>Every rich democracy </a:t>
            </a:r>
            <a:r>
              <a:rPr lang="en-US" dirty="0"/>
              <a:t>grapples with</a:t>
            </a:r>
            <a:r>
              <a:rPr dirty="0"/>
              <a:t> </a:t>
            </a:r>
            <a:r>
              <a:rPr lang="en-US" dirty="0"/>
              <a:t>healthcare provision</a:t>
            </a:r>
            <a:r>
              <a:rPr dirty="0"/>
              <a:t>. </a:t>
            </a:r>
            <a:r>
              <a:rPr lang="en-US" dirty="0"/>
              <a:t>The solutions have been quite varied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Four Questions Every System Answers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What do we need to decide on?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Q card 1"/>
          <p:cNvSpPr/>
          <p:nvPr/>
        </p:nvSpPr>
        <p:spPr>
          <a:xfrm>
            <a:off x="457200" y="1234440"/>
            <a:ext cx="2743200" cy="41148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Q card 1 header"/>
          <p:cNvSpPr/>
          <p:nvPr/>
        </p:nvSpPr>
        <p:spPr>
          <a:xfrm>
            <a:off x="457200" y="1234440"/>
            <a:ext cx="2743200" cy="50292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COVERAGE</a:t>
            </a:r>
          </a:p>
        </p:txBody>
      </p:sp>
      <p:sp>
        <p:nvSpPr>
          <p:cNvPr id="7" name="Q card 1 text"/>
          <p:cNvSpPr/>
          <p:nvPr/>
        </p:nvSpPr>
        <p:spPr>
          <a:xfrm>
            <a:off x="630936" y="1938528"/>
            <a:ext cx="2395728" cy="3291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Who is in?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Everyone as a right, everyone by mandate, or only those who qualify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Universal coverage is the European norm; the United States is the outlier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Coverage on paper is not the same as access in practice</a:t>
            </a:r>
          </a:p>
        </p:txBody>
      </p:sp>
      <p:sp>
        <p:nvSpPr>
          <p:cNvPr id="8" name="Q card 2"/>
          <p:cNvSpPr/>
          <p:nvPr/>
        </p:nvSpPr>
        <p:spPr>
          <a:xfrm>
            <a:off x="3319272" y="1234440"/>
            <a:ext cx="2743200" cy="41148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Q card 2 header"/>
          <p:cNvSpPr/>
          <p:nvPr/>
        </p:nvSpPr>
        <p:spPr>
          <a:xfrm>
            <a:off x="3319272" y="1234440"/>
            <a:ext cx="2743200" cy="50292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FUNDING</a:t>
            </a:r>
          </a:p>
        </p:txBody>
      </p:sp>
      <p:sp>
        <p:nvSpPr>
          <p:cNvPr id="10" name="Q card 2 text"/>
          <p:cNvSpPr/>
          <p:nvPr/>
        </p:nvSpPr>
        <p:spPr>
          <a:xfrm>
            <a:off x="3493008" y="1938528"/>
            <a:ext cx="2395728" cy="3291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Who pays?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General taxation, earmarked payroll contributions, or individual premiums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Taxation pools risk across everybody; premiums pool it across the insured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Whoever pays is who gets angry when costs rise</a:t>
            </a:r>
          </a:p>
        </p:txBody>
      </p:sp>
      <p:sp>
        <p:nvSpPr>
          <p:cNvPr id="11" name="Q card 3"/>
          <p:cNvSpPr/>
          <p:nvPr/>
        </p:nvSpPr>
        <p:spPr>
          <a:xfrm>
            <a:off x="6181344" y="1234440"/>
            <a:ext cx="2743200" cy="41148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Q card 3 header"/>
          <p:cNvSpPr/>
          <p:nvPr/>
        </p:nvSpPr>
        <p:spPr>
          <a:xfrm>
            <a:off x="6181344" y="1234440"/>
            <a:ext cx="2743200" cy="502920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PRICE AT USE</a:t>
            </a:r>
          </a:p>
        </p:txBody>
      </p:sp>
      <p:sp>
        <p:nvSpPr>
          <p:cNvPr id="13" name="Q card 3 text"/>
          <p:cNvSpPr/>
          <p:nvPr/>
        </p:nvSpPr>
        <p:spPr>
          <a:xfrm>
            <a:off x="6355080" y="1938528"/>
            <a:ext cx="2395728" cy="3291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What does
the patient pay?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Free at the point of use, a flat fee, or a deductible and co-pays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Charging at the door deters unnecessary visits — and necessary ones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This is the choice patients notice first</a:t>
            </a:r>
          </a:p>
        </p:txBody>
      </p:sp>
      <p:sp>
        <p:nvSpPr>
          <p:cNvPr id="14" name="Q card 4"/>
          <p:cNvSpPr/>
          <p:nvPr/>
        </p:nvSpPr>
        <p:spPr>
          <a:xfrm>
            <a:off x="9043416" y="1234440"/>
            <a:ext cx="2743200" cy="41148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Q card 4 header"/>
          <p:cNvSpPr/>
          <p:nvPr/>
        </p:nvSpPr>
        <p:spPr>
          <a:xfrm>
            <a:off x="9043416" y="1234440"/>
            <a:ext cx="2743200" cy="50292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PROVIDERS</a:t>
            </a:r>
          </a:p>
        </p:txBody>
      </p:sp>
      <p:sp>
        <p:nvSpPr>
          <p:cNvPr id="16" name="Q card 4 text"/>
          <p:cNvSpPr/>
          <p:nvPr/>
        </p:nvSpPr>
        <p:spPr>
          <a:xfrm>
            <a:off x="9217152" y="1938528"/>
            <a:ext cx="2395728" cy="3291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How are doctors
paid?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Salaried state employees, or independents billing fee-for-service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This is the one doctors fight hardest over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Remember this on the second half of today</a:t>
            </a:r>
          </a:p>
        </p:txBody>
      </p:sp>
      <p:sp>
        <p:nvSpPr>
          <p:cNvPr id="17" name="Footnote"/>
          <p:cNvSpPr/>
          <p:nvPr/>
        </p:nvSpPr>
        <p:spPr>
          <a:xfrm>
            <a:off x="457200" y="5532120"/>
            <a:ext cx="112745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Ways to Do It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The United States, Britain and the Netherlands, side by side</a:t>
            </a:r>
          </a:p>
        </p:txBody>
      </p:sp>
      <p:sp>
        <p:nvSpPr>
          <p:cNvPr id="5" name="Header 1"/>
          <p:cNvSpPr/>
          <p:nvPr/>
        </p:nvSpPr>
        <p:spPr>
          <a:xfrm>
            <a:off x="2377440" y="1280160"/>
            <a:ext cx="3108960" cy="475488"/>
          </a:xfrm>
          <a:prstGeom prst="roundRect">
            <a:avLst>
              <a:gd name="adj" fmla="val 18000"/>
            </a:avLst>
          </a:prstGeom>
          <a:solidFill>
            <a:srgbClr val="5C5C5C"/>
          </a:solidFill>
          <a:ln w="31750">
            <a:solidFill>
              <a:srgbClr val="5C5C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Header 1 text"/>
          <p:cNvSpPr/>
          <p:nvPr/>
        </p:nvSpPr>
        <p:spPr>
          <a:xfrm>
            <a:off x="2377440" y="1280160"/>
            <a:ext cx="310896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UNITED STATES</a:t>
            </a:r>
          </a:p>
        </p:txBody>
      </p:sp>
      <p:sp>
        <p:nvSpPr>
          <p:cNvPr id="7" name="Header 2"/>
          <p:cNvSpPr/>
          <p:nvPr/>
        </p:nvSpPr>
        <p:spPr>
          <a:xfrm>
            <a:off x="5577840" y="1280160"/>
            <a:ext cx="3108960" cy="475488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Header 2 text"/>
          <p:cNvSpPr/>
          <p:nvPr/>
        </p:nvSpPr>
        <p:spPr>
          <a:xfrm>
            <a:off x="5577840" y="1280160"/>
            <a:ext cx="310896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BRITAIN</a:t>
            </a:r>
          </a:p>
        </p:txBody>
      </p:sp>
      <p:sp>
        <p:nvSpPr>
          <p:cNvPr id="9" name="Header 3"/>
          <p:cNvSpPr/>
          <p:nvPr/>
        </p:nvSpPr>
        <p:spPr>
          <a:xfrm>
            <a:off x="8778240" y="1280160"/>
            <a:ext cx="3108960" cy="475488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Header 3 text"/>
          <p:cNvSpPr/>
          <p:nvPr/>
        </p:nvSpPr>
        <p:spPr>
          <a:xfrm>
            <a:off x="8778240" y="1280160"/>
            <a:ext cx="310896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NETHERLANDS</a:t>
            </a:r>
          </a:p>
        </p:txBody>
      </p:sp>
      <p:sp>
        <p:nvSpPr>
          <p:cNvPr id="11" name="Row band 1"/>
          <p:cNvSpPr/>
          <p:nvPr/>
        </p:nvSpPr>
        <p:spPr>
          <a:xfrm>
            <a:off x="457200" y="1847088"/>
            <a:ext cx="11521440" cy="786384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Row 1 label"/>
          <p:cNvSpPr/>
          <p:nvPr/>
        </p:nvSpPr>
        <p:spPr>
          <a:xfrm>
            <a:off x="457200" y="1847088"/>
            <a:ext cx="182880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Coverage</a:t>
            </a:r>
          </a:p>
        </p:txBody>
      </p:sp>
      <p:sp>
        <p:nvSpPr>
          <p:cNvPr id="13" name="Row 1 col 1"/>
          <p:cNvSpPr/>
          <p:nvPr/>
        </p:nvSpPr>
        <p:spPr>
          <a:xfrm>
            <a:off x="2377440" y="1847088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No universal coverage; employer plans, Medicare, Medicaid, and the uninsured</a:t>
            </a:r>
          </a:p>
        </p:txBody>
      </p:sp>
      <p:sp>
        <p:nvSpPr>
          <p:cNvPr id="14" name="Row 1 col 2"/>
          <p:cNvSpPr/>
          <p:nvPr/>
        </p:nvSpPr>
        <p:spPr>
          <a:xfrm>
            <a:off x="5577840" y="1847088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Universal, automatic, free at the point of use</a:t>
            </a:r>
          </a:p>
        </p:txBody>
      </p:sp>
      <p:sp>
        <p:nvSpPr>
          <p:cNvPr id="15" name="Row 1 col 3"/>
          <p:cNvSpPr/>
          <p:nvPr/>
        </p:nvSpPr>
        <p:spPr>
          <a:xfrm>
            <a:off x="8778240" y="1847088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Universal by mandate: every resident must buy a basic policy</a:t>
            </a:r>
          </a:p>
        </p:txBody>
      </p:sp>
      <p:sp>
        <p:nvSpPr>
          <p:cNvPr id="16" name="Row 2 label"/>
          <p:cNvSpPr/>
          <p:nvPr/>
        </p:nvSpPr>
        <p:spPr>
          <a:xfrm>
            <a:off x="457200" y="2633472"/>
            <a:ext cx="182880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Funding</a:t>
            </a:r>
          </a:p>
        </p:txBody>
      </p:sp>
      <p:sp>
        <p:nvSpPr>
          <p:cNvPr id="17" name="Row 2 col 1"/>
          <p:cNvSpPr/>
          <p:nvPr/>
        </p:nvSpPr>
        <p:spPr>
          <a:xfrm>
            <a:off x="2377440" y="2633472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Mixed: premiums, employers, federal and state programs, and out of pocket</a:t>
            </a:r>
          </a:p>
        </p:txBody>
      </p:sp>
      <p:sp>
        <p:nvSpPr>
          <p:cNvPr id="18" name="Row 2 col 2"/>
          <p:cNvSpPr/>
          <p:nvPr/>
        </p:nvSpPr>
        <p:spPr>
          <a:xfrm>
            <a:off x="5577840" y="2633472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General taxation</a:t>
            </a:r>
            <a:r>
              <a:rPr lang="en-US" sz="1250" dirty="0">
                <a:solidFill>
                  <a:srgbClr val="321744"/>
                </a:solidFill>
                <a:latin typeface="Calibri"/>
                <a:cs typeface="Calibri"/>
              </a:rPr>
              <a:t> + National Insurance contributions (think US payroll tax)</a:t>
            </a:r>
            <a:endParaRPr sz="12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9" name="Row 2 col 3"/>
          <p:cNvSpPr/>
          <p:nvPr/>
        </p:nvSpPr>
        <p:spPr>
          <a:xfrm>
            <a:off x="8778240" y="2633472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Payroll contributions and taxes, plus the premium you pay yourself</a:t>
            </a:r>
          </a:p>
        </p:txBody>
      </p:sp>
      <p:sp>
        <p:nvSpPr>
          <p:cNvPr id="20" name="Row band 3"/>
          <p:cNvSpPr/>
          <p:nvPr/>
        </p:nvSpPr>
        <p:spPr>
          <a:xfrm>
            <a:off x="457200" y="3419856"/>
            <a:ext cx="11521440" cy="786384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Row 3 label"/>
          <p:cNvSpPr/>
          <p:nvPr/>
        </p:nvSpPr>
        <p:spPr>
          <a:xfrm>
            <a:off x="457200" y="3419856"/>
            <a:ext cx="182880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Who provides</a:t>
            </a:r>
          </a:p>
        </p:txBody>
      </p:sp>
      <p:sp>
        <p:nvSpPr>
          <p:cNvPr id="22" name="Row 3 col 1"/>
          <p:cNvSpPr/>
          <p:nvPr/>
        </p:nvSpPr>
        <p:spPr>
          <a:xfrm>
            <a:off x="2377440" y="3419856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Private hospitals and physicians; insurers in between</a:t>
            </a:r>
          </a:p>
        </p:txBody>
      </p:sp>
      <p:sp>
        <p:nvSpPr>
          <p:cNvPr id="23" name="Row 3 col 2"/>
          <p:cNvSpPr/>
          <p:nvPr/>
        </p:nvSpPr>
        <p:spPr>
          <a:xfrm>
            <a:off x="5577840" y="3419856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Hospitals are state-owned and staff are NHS employees</a:t>
            </a:r>
          </a:p>
        </p:txBody>
      </p:sp>
      <p:sp>
        <p:nvSpPr>
          <p:cNvPr id="24" name="Row 3 col 3"/>
          <p:cNvSpPr/>
          <p:nvPr/>
        </p:nvSpPr>
        <p:spPr>
          <a:xfrm>
            <a:off x="8778240" y="3419856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Private insurers and private providers, tightly regulated</a:t>
            </a:r>
          </a:p>
        </p:txBody>
      </p:sp>
      <p:sp>
        <p:nvSpPr>
          <p:cNvPr id="25" name="Row 4 label"/>
          <p:cNvSpPr/>
          <p:nvPr/>
        </p:nvSpPr>
        <p:spPr>
          <a:xfrm>
            <a:off x="457200" y="4206240"/>
            <a:ext cx="182880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What patients pay</a:t>
            </a:r>
          </a:p>
        </p:txBody>
      </p:sp>
      <p:sp>
        <p:nvSpPr>
          <p:cNvPr id="26" name="Row 4 col 1"/>
          <p:cNvSpPr/>
          <p:nvPr/>
        </p:nvSpPr>
        <p:spPr>
          <a:xfrm>
            <a:off x="2377440" y="4206240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Deductibles, co-pays and surprise bills; cost is the leading worry</a:t>
            </a:r>
          </a:p>
        </p:txBody>
      </p:sp>
      <p:sp>
        <p:nvSpPr>
          <p:cNvPr id="27" name="Row 4 col 2"/>
          <p:cNvSpPr/>
          <p:nvPr/>
        </p:nvSpPr>
        <p:spPr>
          <a:xfrm>
            <a:off x="5577840" y="4206240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Nothing at the door. Prescription charges in England only</a:t>
            </a:r>
          </a:p>
        </p:txBody>
      </p:sp>
      <p:sp>
        <p:nvSpPr>
          <p:cNvPr id="28" name="Row 4 col 3"/>
          <p:cNvSpPr/>
          <p:nvPr/>
        </p:nvSpPr>
        <p:spPr>
          <a:xfrm>
            <a:off x="8778240" y="4206240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A yearly deductible, then covered. Low earners get a subsidy</a:t>
            </a:r>
          </a:p>
        </p:txBody>
      </p:sp>
      <p:sp>
        <p:nvSpPr>
          <p:cNvPr id="29" name="Row band 5"/>
          <p:cNvSpPr/>
          <p:nvPr/>
        </p:nvSpPr>
        <p:spPr>
          <a:xfrm>
            <a:off x="457200" y="4992624"/>
            <a:ext cx="11521440" cy="786384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Row 5 label"/>
          <p:cNvSpPr/>
          <p:nvPr/>
        </p:nvSpPr>
        <p:spPr>
          <a:xfrm>
            <a:off x="457200" y="4992624"/>
            <a:ext cx="182880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The trade-off</a:t>
            </a:r>
          </a:p>
        </p:txBody>
      </p:sp>
      <p:sp>
        <p:nvSpPr>
          <p:cNvPr id="31" name="Row 5 col 1"/>
          <p:cNvSpPr/>
          <p:nvPr/>
        </p:nvSpPr>
        <p:spPr>
          <a:xfrm>
            <a:off x="2377440" y="4992624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Fast, advanced care for the well-insured; nothing guaranteed for the rest</a:t>
            </a:r>
          </a:p>
        </p:txBody>
      </p:sp>
      <p:sp>
        <p:nvSpPr>
          <p:cNvPr id="32" name="Row 5 col 2"/>
          <p:cNvSpPr/>
          <p:nvPr/>
        </p:nvSpPr>
        <p:spPr>
          <a:xfrm>
            <a:off x="5577840" y="4992624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Nobody is excluded, but you may wait</a:t>
            </a:r>
          </a:p>
        </p:txBody>
      </p:sp>
      <p:sp>
        <p:nvSpPr>
          <p:cNvPr id="33" name="Row 5 col 3"/>
          <p:cNvSpPr/>
          <p:nvPr/>
        </p:nvSpPr>
        <p:spPr>
          <a:xfrm>
            <a:off x="8778240" y="4992624"/>
            <a:ext cx="3108960" cy="7863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Choice and universality, at the price of a compulsory purchase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Britain: The NHS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dirty="0"/>
              <a:t>Founded in 1948 by Aneurin Bevan, Clement Attlee’s health minister, out of the Beveridge report</a:t>
            </a:r>
          </a:p>
          <a:p>
            <a:r>
              <a:rPr dirty="0"/>
              <a:t>Free at the point of care for everyone, funded from general taxation</a:t>
            </a:r>
          </a:p>
          <a:p>
            <a:r>
              <a:rPr dirty="0"/>
              <a:t>Hospitals are publicly owned and the doctors and nurses are public employees</a:t>
            </a:r>
            <a:endParaRPr lang="en-US" dirty="0"/>
          </a:p>
          <a:p>
            <a:pPr lvl="1"/>
            <a:r>
              <a:rPr lang="en-US" dirty="0"/>
              <a:t>US average doctor salary: ~ $375,000. UK Average ~ $115,000</a:t>
            </a:r>
          </a:p>
          <a:p>
            <a:pPr lvl="1"/>
            <a:r>
              <a:rPr lang="en-US" dirty="0"/>
              <a:t>UK junior/trainee doctors start </a:t>
            </a:r>
            <a:r>
              <a:rPr lang="en-US"/>
              <a:t>around $40,000</a:t>
            </a:r>
            <a:endParaRPr dirty="0"/>
          </a:p>
          <a:p>
            <a:r>
              <a:rPr dirty="0"/>
              <a:t>It is the closest thing in Europe to a genuinely socialized health service</a:t>
            </a:r>
          </a:p>
          <a:p>
            <a:r>
              <a:rPr dirty="0"/>
              <a:t>It is also the most popular institution in Britain</a:t>
            </a:r>
            <a:endParaRPr lang="en-US" dirty="0"/>
          </a:p>
          <a:p>
            <a:pPr lvl="1"/>
            <a:r>
              <a:rPr lang="en-US" dirty="0"/>
              <a:t>Also probably</a:t>
            </a:r>
            <a:r>
              <a:rPr dirty="0"/>
              <a:t> the most complained about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Blumenthal et 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all systems, somebody</a:t>
            </a:r>
            <a:r>
              <a:rPr dirty="0"/>
              <a:t> </a:t>
            </a:r>
            <a:r>
              <a:rPr lang="en-US" dirty="0"/>
              <a:t>h</a:t>
            </a:r>
            <a:r>
              <a:rPr dirty="0"/>
              <a:t>as to </a:t>
            </a:r>
            <a:r>
              <a:rPr lang="en-US" dirty="0"/>
              <a:t>s</a:t>
            </a:r>
            <a:r>
              <a:rPr dirty="0"/>
              <a:t>ay </a:t>
            </a:r>
            <a:r>
              <a:rPr lang="en-US" dirty="0"/>
              <a:t>n</a:t>
            </a:r>
            <a:r>
              <a:rPr dirty="0"/>
              <a:t>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dirty="0"/>
              <a:t>A system that is free </a:t>
            </a:r>
            <a:r>
              <a:rPr lang="en-US" dirty="0"/>
              <a:t>(or even just affordable) cannot say yes to all treatments. Rationing is necessary</a:t>
            </a:r>
          </a:p>
          <a:p>
            <a:pPr lvl="1"/>
            <a:r>
              <a:rPr lang="en-US" dirty="0"/>
              <a:t>How do we ration in the US?</a:t>
            </a:r>
          </a:p>
          <a:p>
            <a:r>
              <a:rPr dirty="0"/>
              <a:t>Britain </a:t>
            </a:r>
            <a:r>
              <a:rPr lang="en-US" dirty="0"/>
              <a:t>rations </a:t>
            </a:r>
            <a:r>
              <a:rPr dirty="0"/>
              <a:t>openly. NICE, a national body, decides what the NHS will pay for</a:t>
            </a:r>
          </a:p>
          <a:p>
            <a:r>
              <a:rPr dirty="0"/>
              <a:t>Its tool is the quality-adjusted life year: one year in full health is one QALY</a:t>
            </a:r>
          </a:p>
          <a:p>
            <a:pPr lvl="1"/>
            <a:r>
              <a:rPr dirty="0"/>
              <a:t>Roughly, a treatment buying a year of good health for under £20,000–30,000 clears the bar</a:t>
            </a:r>
          </a:p>
          <a:p>
            <a:r>
              <a:rPr lang="en-US" dirty="0"/>
              <a:t>Britain is unusually explicit in rationing, but any public or private insurance-based model is also rationing. </a:t>
            </a:r>
          </a:p>
          <a:p>
            <a:pPr lvl="1"/>
            <a:r>
              <a:rPr lang="en-US" dirty="0"/>
              <a:t>Medicare and Medicaid ration too.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The NHS</a:t>
            </a:r>
            <a:r>
              <a:rPr lang="en-US" dirty="0"/>
              <a:t>:</a:t>
            </a:r>
            <a:r>
              <a:rPr dirty="0"/>
              <a:t> Under Strain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The waiting list </a:t>
            </a:r>
            <a:r>
              <a:rPr lang="en-US" dirty="0"/>
              <a:t>for treatment is long and has grown in recent years</a:t>
            </a:r>
          </a:p>
          <a:p>
            <a:pPr lvl="1"/>
            <a:r>
              <a:rPr lang="en-US" dirty="0"/>
              <a:t>Particularly long to see specialists</a:t>
            </a:r>
            <a:endParaRPr dirty="0"/>
          </a:p>
          <a:p>
            <a:r>
              <a:rPr dirty="0"/>
              <a:t>About 7.1 million treatments were waiting in March 2026, down from a record 7.7 million in 2023</a:t>
            </a:r>
          </a:p>
          <a:p>
            <a:r>
              <a:rPr dirty="0"/>
              <a:t>More than a third of emergency patients waited over four hours that month</a:t>
            </a:r>
          </a:p>
          <a:p>
            <a:r>
              <a:rPr dirty="0"/>
              <a:t>Lord Darzi’s 2024 investigation found a service damaged by underinvestment and reorganization</a:t>
            </a:r>
          </a:p>
          <a:p>
            <a:r>
              <a:rPr lang="en-US" dirty="0"/>
              <a:t>Nobody </a:t>
            </a:r>
            <a:r>
              <a:rPr dirty="0"/>
              <a:t>proposes to abolish </a:t>
            </a:r>
            <a:r>
              <a:rPr lang="en-US" dirty="0"/>
              <a:t>the NHS</a:t>
            </a:r>
          </a:p>
          <a:p>
            <a:pPr lvl="1"/>
            <a:r>
              <a:rPr lang="en-US" dirty="0"/>
              <a:t>Still hugely popular with voters, desire to invest more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Dutch Model: </a:t>
            </a:r>
            <a:r>
              <a:rPr dirty="0"/>
              <a:t>Regulated Competition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Everyone must buy insurance. </a:t>
            </a:r>
            <a:endParaRPr lang="en-US" dirty="0"/>
          </a:p>
          <a:p>
            <a:pPr lvl="1"/>
            <a:r>
              <a:rPr dirty="0"/>
              <a:t>Insurers must sell to anyone, at one price, regardless of health</a:t>
            </a:r>
          </a:p>
          <a:p>
            <a:r>
              <a:rPr dirty="0"/>
              <a:t>The government defines the basic package</a:t>
            </a:r>
            <a:endParaRPr lang="en-US" dirty="0"/>
          </a:p>
          <a:p>
            <a:pPr lvl="1"/>
            <a:r>
              <a:rPr lang="en-US" dirty="0"/>
              <a:t>I</a:t>
            </a:r>
            <a:r>
              <a:rPr dirty="0"/>
              <a:t>nsurers compete on price and service, not on who they cover</a:t>
            </a:r>
          </a:p>
          <a:p>
            <a:r>
              <a:rPr dirty="0"/>
              <a:t>Premiums run about €160 a month, with a yearly deductible of €385 and a subsidy for low earners</a:t>
            </a:r>
          </a:p>
          <a:p>
            <a:r>
              <a:rPr dirty="0"/>
              <a:t>Do not insure yourself and you are fined, enrolled anyway, and billed from your wages</a:t>
            </a:r>
          </a:p>
          <a:p>
            <a:r>
              <a:rPr dirty="0"/>
              <a:t>Satisfaction and access are both high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Vox on the Dutch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the Dutch Got There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Before 2006 the Netherlands had two tiers: about two-thirds in a public scheme, the rest on the market</a:t>
            </a:r>
          </a:p>
          <a:p>
            <a:r>
              <a:rPr dirty="0"/>
              <a:t>Private cover</a:t>
            </a:r>
            <a:r>
              <a:rPr lang="en-US" dirty="0"/>
              <a:t>age</a:t>
            </a:r>
            <a:r>
              <a:rPr dirty="0"/>
              <a:t> was expensive and the middle of the income distribution struggled with it</a:t>
            </a:r>
            <a:endParaRPr lang="en-US" dirty="0"/>
          </a:p>
          <a:p>
            <a:pPr lvl="1"/>
            <a:r>
              <a:rPr lang="en-US" dirty="0"/>
              <a:t>Sound familiar?</a:t>
            </a:r>
            <a:endParaRPr dirty="0"/>
          </a:p>
          <a:p>
            <a:r>
              <a:rPr dirty="0"/>
              <a:t>The 2006 reform was passed by a center-right government, not a left one</a:t>
            </a:r>
          </a:p>
          <a:p>
            <a:r>
              <a:rPr dirty="0"/>
              <a:t>It is close to what the Affordable Care Act was originally meant to be</a:t>
            </a:r>
          </a:p>
          <a:p>
            <a:pPr lvl="1"/>
            <a:r>
              <a:rPr dirty="0"/>
              <a:t>Attacked from the right </a:t>
            </a:r>
            <a:r>
              <a:rPr lang="en-US" dirty="0"/>
              <a:t>as too much government intervention and the left as not generous enough/not free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Vox on the Dutch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dirty="0"/>
              <a:t>he United States</a:t>
            </a:r>
            <a:r>
              <a:rPr lang="en-US" dirty="0"/>
              <a:t> Model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Five Different Systems</a:t>
            </a:r>
          </a:p>
          <a:p>
            <a:pPr lvl="1"/>
            <a:r>
              <a:rPr dirty="0"/>
              <a:t> employer insurance</a:t>
            </a:r>
            <a:r>
              <a:rPr lang="en-US" dirty="0"/>
              <a:t> (most common)</a:t>
            </a:r>
          </a:p>
          <a:p>
            <a:pPr lvl="1"/>
            <a:r>
              <a:rPr dirty="0"/>
              <a:t> Medicare</a:t>
            </a:r>
            <a:r>
              <a:rPr lang="en-US" dirty="0"/>
              <a:t> if over 65</a:t>
            </a:r>
          </a:p>
          <a:p>
            <a:pPr lvl="1"/>
            <a:r>
              <a:rPr dirty="0"/>
              <a:t> Medicaid</a:t>
            </a:r>
            <a:r>
              <a:rPr lang="en-US" dirty="0"/>
              <a:t> (138% of the federal poverty line if in expansion state)</a:t>
            </a:r>
          </a:p>
          <a:p>
            <a:pPr lvl="1"/>
            <a:r>
              <a:rPr lang="en-US" dirty="0"/>
              <a:t> Individual coverage via state exchanges</a:t>
            </a:r>
          </a:p>
          <a:p>
            <a:pPr lvl="1"/>
            <a:r>
              <a:rPr lang="en-US" dirty="0"/>
              <a:t> Being uninsured</a:t>
            </a:r>
            <a:endParaRPr dirty="0"/>
          </a:p>
          <a:p>
            <a:r>
              <a:rPr dirty="0"/>
              <a:t>For the well-insured, the care is excellent</a:t>
            </a:r>
            <a:endParaRPr lang="en-US" dirty="0"/>
          </a:p>
          <a:p>
            <a:pPr lvl="1"/>
            <a:r>
              <a:rPr lang="en-US" dirty="0"/>
              <a:t>My care is </a:t>
            </a:r>
            <a:r>
              <a:rPr lang="en-US" i="1" dirty="0"/>
              <a:t>very good. </a:t>
            </a:r>
            <a:r>
              <a:rPr lang="en-US" dirty="0"/>
              <a:t>I personally would probably be worse off under most European systems</a:t>
            </a:r>
            <a:endParaRPr dirty="0"/>
          </a:p>
          <a:p>
            <a:r>
              <a:rPr dirty="0"/>
              <a:t>It is also the only rich democracy where medical bills are a normal cause of bankruptcy</a:t>
            </a:r>
          </a:p>
          <a:p>
            <a:r>
              <a:rPr lang="en-US" dirty="0"/>
              <a:t>In Europe, healthcare coverage is seen as a right. That is contentious in the US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It 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 United States spen</a:t>
            </a:r>
            <a:r>
              <a:rPr lang="en-US" dirty="0"/>
              <a:t>ds</a:t>
            </a:r>
            <a:r>
              <a:rPr dirty="0"/>
              <a:t> </a:t>
            </a:r>
            <a:r>
              <a:rPr lang="en-US" dirty="0"/>
              <a:t>18%</a:t>
            </a:r>
            <a:r>
              <a:rPr dirty="0"/>
              <a:t> of its </a:t>
            </a:r>
            <a:r>
              <a:rPr lang="en-US" dirty="0"/>
              <a:t>GDP</a:t>
            </a:r>
            <a:r>
              <a:rPr dirty="0"/>
              <a:t> on health care</a:t>
            </a:r>
            <a:endParaRPr lang="en-US" dirty="0"/>
          </a:p>
          <a:p>
            <a:pPr lvl="1"/>
            <a:r>
              <a:rPr lang="en-US" dirty="0"/>
              <a:t>~Half of this is government spending</a:t>
            </a:r>
            <a:endParaRPr dirty="0"/>
          </a:p>
          <a:p>
            <a:r>
              <a:rPr dirty="0"/>
              <a:t>The comparison countries, </a:t>
            </a:r>
            <a:r>
              <a:rPr lang="en-US" dirty="0"/>
              <a:t>8-12%</a:t>
            </a:r>
          </a:p>
          <a:p>
            <a:r>
              <a:rPr lang="en-US" dirty="0"/>
              <a:t>US spends more overall, and same amount via government</a:t>
            </a:r>
            <a:endParaRPr dirty="0"/>
          </a:p>
          <a:p>
            <a:r>
              <a:rPr dirty="0"/>
              <a:t>American life expectancy runs more than four years below the ten-country average</a:t>
            </a:r>
          </a:p>
          <a:p>
            <a:pPr lvl="1"/>
            <a:r>
              <a:rPr dirty="0"/>
              <a:t>US has the highest rates of preventable and treatable death in the group</a:t>
            </a:r>
            <a:endParaRPr lang="en-US" dirty="0"/>
          </a:p>
          <a:p>
            <a:r>
              <a:rPr lang="en-US" dirty="0"/>
              <a:t>Are there any justifications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Blumenthal et 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Mirror, Mirror 2024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Overall health system performance, ten high-income countries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Blumenthal et al.</a:t>
            </a:r>
          </a:p>
        </p:txBody>
      </p:sp>
      <p:sp>
        <p:nvSpPr>
          <p:cNvPr id="37" name="Footnote"/>
          <p:cNvSpPr/>
          <p:nvPr/>
        </p:nvSpPr>
        <p:spPr>
          <a:xfrm>
            <a:off x="457200" y="5532120"/>
            <a:ext cx="11274552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lang="en-US" sz="12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  <p:sp>
        <p:nvSpPr>
          <p:cNvPr id="38" name="Rank caption"/>
          <p:cNvSpPr txBox="1"/>
          <p:nvPr/>
        </p:nvSpPr>
        <p:spPr>
          <a:xfrm>
            <a:off x="8074152" y="987552"/>
            <a:ext cx="3657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i="1">
                <a:solidFill>
                  <a:srgbClr val="5C5C5C"/>
                </a:solidFill>
                <a:latin typeface="Calibri"/>
              </a:rPr>
              <a:t>Ranks out of ten; 1 = best</a:t>
            </a:r>
          </a:p>
        </p:txBody>
      </p:sp>
      <p:graphicFrame>
        <p:nvGraphicFramePr>
          <p:cNvPr id="39" name="Rankings table"/>
          <p:cNvGraphicFramePr>
            <a:graphicFrameLocks noGrp="1"/>
          </p:cNvGraphicFramePr>
          <p:nvPr/>
        </p:nvGraphicFramePr>
        <p:xfrm>
          <a:off x="457200" y="1298448"/>
          <a:ext cx="11274552" cy="412394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61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2064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</a:rPr>
                        <a:t>Country</a:t>
                      </a:r>
                    </a:p>
                  </a:txBody>
                  <a:tcPr marL="73152" marR="73152" marT="18288" marB="18288" anchor="ctr">
                    <a:solidFill>
                      <a:srgbClr val="301A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</a:rPr>
                        <a:t>Overall</a:t>
                      </a:r>
                    </a:p>
                  </a:txBody>
                  <a:tcPr marL="73152" marR="73152" marT="18288" marB="18288" anchor="ctr">
                    <a:solidFill>
                      <a:srgbClr val="301A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</a:rPr>
                        <a:t>Access to care</a:t>
                      </a:r>
                    </a:p>
                  </a:txBody>
                  <a:tcPr marL="73152" marR="73152" marT="18288" marB="18288" anchor="ctr">
                    <a:solidFill>
                      <a:srgbClr val="301A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</a:rPr>
                        <a:t>Care process</a:t>
                      </a:r>
                    </a:p>
                  </a:txBody>
                  <a:tcPr marL="73152" marR="73152" marT="18288" marB="18288" anchor="ctr">
                    <a:solidFill>
                      <a:srgbClr val="301A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</a:rPr>
                        <a:t>Administrative efficiency</a:t>
                      </a:r>
                    </a:p>
                  </a:txBody>
                  <a:tcPr marL="73152" marR="73152" marT="18288" marB="18288" anchor="ctr">
                    <a:solidFill>
                      <a:srgbClr val="301A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</a:rPr>
                        <a:t>Equity</a:t>
                      </a:r>
                    </a:p>
                  </a:txBody>
                  <a:tcPr marL="73152" marR="73152" marT="18288" marB="18288" anchor="ctr">
                    <a:solidFill>
                      <a:srgbClr val="301A4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FFFFFF"/>
                          </a:solidFill>
                          <a:latin typeface="Calibri"/>
                        </a:rPr>
                        <a:t>Health outcomes</a:t>
                      </a:r>
                    </a:p>
                  </a:txBody>
                  <a:tcPr marL="73152" marR="73152" marT="18288" marB="18288" anchor="ctr">
                    <a:solidFill>
                      <a:srgbClr val="301A4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Australia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321744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321744"/>
                          </a:solidFill>
                          <a:latin typeface="Calibri"/>
                        </a:rPr>
                        <a:t>Netherlands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32174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321744"/>
                          </a:solidFill>
                          <a:latin typeface="Calibri"/>
                        </a:rPr>
                        <a:t>United Kingdom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32174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New Zealand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321744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France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32174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Sweden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32174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Canada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321744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Switzerland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321744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18288" marB="18288" anchor="ctr">
                    <a:solidFill>
                      <a:srgbClr val="FFF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Germany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321744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 dirty="0">
                          <a:solidFill>
                            <a:srgbClr val="321744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321744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3152" marR="73152" marT="18288" marB="18288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1188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321744"/>
                          </a:solidFill>
                          <a:latin typeface="Calibri"/>
                        </a:rPr>
                        <a:t>United States</a:t>
                      </a:r>
                    </a:p>
                  </a:txBody>
                  <a:tcPr marL="73152" marR="73152" marT="18288" marB="18288" anchor="ctr">
                    <a:solidFill>
                      <a:srgbClr val="FCD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321744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18288" marB="18288" anchor="ctr">
                    <a:solidFill>
                      <a:srgbClr val="FCD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321744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18288" marB="18288" anchor="ctr">
                    <a:solidFill>
                      <a:srgbClr val="FCD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32174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18288" marB="18288" anchor="ctr">
                    <a:solidFill>
                      <a:srgbClr val="FCD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321744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3152" marR="73152" marT="18288" marB="18288" anchor="ctr">
                    <a:solidFill>
                      <a:srgbClr val="FCD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321744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73152" marR="73152" marT="18288" marB="18288" anchor="ctr">
                    <a:solidFill>
                      <a:srgbClr val="FCD9C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 dirty="0">
                          <a:solidFill>
                            <a:srgbClr val="321744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18288" marB="18288" anchor="ctr">
                    <a:solidFill>
                      <a:srgbClr val="FCD9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 Why Are They Different?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Three rich democracies, </a:t>
            </a:r>
            <a:r>
              <a:rPr lang="en-US" dirty="0"/>
              <a:t>each with</a:t>
            </a:r>
            <a:r>
              <a:rPr dirty="0"/>
              <a:t> different answers to </a:t>
            </a:r>
            <a:r>
              <a:rPr lang="en-US" dirty="0"/>
              <a:t>how to provide healthcare</a:t>
            </a:r>
            <a:endParaRPr dirty="0"/>
          </a:p>
          <a:p>
            <a:r>
              <a:rPr dirty="0"/>
              <a:t>The easy explanation is that doctors everywhere resist being put on a salary</a:t>
            </a:r>
          </a:p>
          <a:p>
            <a:pPr lvl="1"/>
            <a:r>
              <a:rPr dirty="0"/>
              <a:t>That is true. </a:t>
            </a:r>
            <a:endParaRPr lang="en-US" dirty="0"/>
          </a:p>
          <a:p>
            <a:r>
              <a:rPr dirty="0"/>
              <a:t>Medical associations fought national health insurance in every country</a:t>
            </a:r>
          </a:p>
          <a:p>
            <a:pPr lvl="1"/>
            <a:r>
              <a:rPr dirty="0"/>
              <a:t>But they won in some places and lost in others</a:t>
            </a:r>
            <a:r>
              <a:rPr lang="en-US" dirty="0"/>
              <a:t>.</a:t>
            </a:r>
            <a:r>
              <a:rPr dirty="0"/>
              <a:t> </a:t>
            </a:r>
            <a:r>
              <a:rPr lang="en-US" dirty="0"/>
              <a:t>T</a:t>
            </a:r>
            <a:r>
              <a:rPr dirty="0"/>
              <a:t>he doctors cannot be the whole story</a:t>
            </a:r>
          </a:p>
          <a:p>
            <a:r>
              <a:rPr lang="en-US" dirty="0"/>
              <a:t>Immergut has another explanation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Immergut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Veto Points, Not Veto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medical professionals could block policy by themselves, no country would have public healthcare</a:t>
            </a:r>
            <a:endParaRPr dirty="0"/>
          </a:p>
          <a:p>
            <a:r>
              <a:rPr dirty="0"/>
              <a:t>If so, no country would have socialized medicine</a:t>
            </a:r>
          </a:p>
          <a:p>
            <a:r>
              <a:rPr dirty="0"/>
              <a:t>Her claim: the blocking </a:t>
            </a:r>
            <a:r>
              <a:rPr lang="en-US" dirty="0"/>
              <a:t>occurs</a:t>
            </a:r>
            <a:r>
              <a:rPr dirty="0"/>
              <a:t> in the political system</a:t>
            </a:r>
            <a:endParaRPr lang="en-US" dirty="0"/>
          </a:p>
          <a:p>
            <a:r>
              <a:rPr dirty="0"/>
              <a:t>A veto point is a place in the process where an organized opponent can stop a bill</a:t>
            </a:r>
          </a:p>
          <a:p>
            <a:r>
              <a:rPr lang="en-US" dirty="0"/>
              <a:t>What are some examples of veto points?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Immergut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Countries, Three Veto Points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Where opponents of national health insurance could stop a bill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Immergut</a:t>
            </a:r>
          </a:p>
        </p:txBody>
      </p:sp>
      <p:sp>
        <p:nvSpPr>
          <p:cNvPr id="6" name="Header 1"/>
          <p:cNvSpPr/>
          <p:nvPr/>
        </p:nvSpPr>
        <p:spPr>
          <a:xfrm>
            <a:off x="2468880" y="1280160"/>
            <a:ext cx="3063240" cy="475488"/>
          </a:xfrm>
          <a:prstGeom prst="roundRect">
            <a:avLst>
              <a:gd name="adj" fmla="val 18000"/>
            </a:avLst>
          </a:prstGeom>
          <a:solidFill>
            <a:srgbClr val="5C5C5C"/>
          </a:solidFill>
          <a:ln w="31750">
            <a:solidFill>
              <a:srgbClr val="5C5C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Header 1 text"/>
          <p:cNvSpPr/>
          <p:nvPr/>
        </p:nvSpPr>
        <p:spPr>
          <a:xfrm>
            <a:off x="2468880" y="1280160"/>
            <a:ext cx="306324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SWITZERLAND</a:t>
            </a:r>
          </a:p>
        </p:txBody>
      </p:sp>
      <p:sp>
        <p:nvSpPr>
          <p:cNvPr id="8" name="Header 2"/>
          <p:cNvSpPr/>
          <p:nvPr/>
        </p:nvSpPr>
        <p:spPr>
          <a:xfrm>
            <a:off x="5623560" y="1280160"/>
            <a:ext cx="3063240" cy="475488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Header 2 text"/>
          <p:cNvSpPr/>
          <p:nvPr/>
        </p:nvSpPr>
        <p:spPr>
          <a:xfrm>
            <a:off x="5623560" y="1280160"/>
            <a:ext cx="306324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FRANCE</a:t>
            </a:r>
          </a:p>
        </p:txBody>
      </p:sp>
      <p:sp>
        <p:nvSpPr>
          <p:cNvPr id="10" name="Header 3"/>
          <p:cNvSpPr/>
          <p:nvPr/>
        </p:nvSpPr>
        <p:spPr>
          <a:xfrm>
            <a:off x="8778240" y="1280160"/>
            <a:ext cx="3063240" cy="475488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Header 3 text"/>
          <p:cNvSpPr/>
          <p:nvPr/>
        </p:nvSpPr>
        <p:spPr>
          <a:xfrm>
            <a:off x="8778240" y="1280160"/>
            <a:ext cx="3063240" cy="4754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SWEDEN</a:t>
            </a:r>
          </a:p>
        </p:txBody>
      </p:sp>
      <p:sp>
        <p:nvSpPr>
          <p:cNvPr id="12" name="Row band 1"/>
          <p:cNvSpPr/>
          <p:nvPr/>
        </p:nvSpPr>
        <p:spPr>
          <a:xfrm>
            <a:off x="457200" y="1875571"/>
            <a:ext cx="11475720" cy="868680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Row 1 label"/>
          <p:cNvSpPr/>
          <p:nvPr/>
        </p:nvSpPr>
        <p:spPr>
          <a:xfrm>
            <a:off x="457200" y="1847088"/>
            <a:ext cx="1920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i="0" dirty="0">
                <a:solidFill>
                  <a:srgbClr val="321744"/>
                </a:solidFill>
                <a:latin typeface="Calibri"/>
                <a:cs typeface="Calibri"/>
              </a:rPr>
              <a:t>Veto Points</a:t>
            </a:r>
            <a:endParaRPr sz="13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4" name="Row 1 col 1"/>
          <p:cNvSpPr/>
          <p:nvPr/>
        </p:nvSpPr>
        <p:spPr>
          <a:xfrm>
            <a:off x="2468880" y="1847088"/>
            <a:ext cx="3063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In the electorate: any law can be challenged by popular referendum</a:t>
            </a:r>
          </a:p>
        </p:txBody>
      </p:sp>
      <p:sp>
        <p:nvSpPr>
          <p:cNvPr id="15" name="Row 1 col 2"/>
          <p:cNvSpPr/>
          <p:nvPr/>
        </p:nvSpPr>
        <p:spPr>
          <a:xfrm>
            <a:off x="5623560" y="1847088"/>
            <a:ext cx="3063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In parliament: shifting coalitions and short-lived governments</a:t>
            </a:r>
          </a:p>
        </p:txBody>
      </p:sp>
      <p:sp>
        <p:nvSpPr>
          <p:cNvPr id="16" name="Row 1 col 3"/>
          <p:cNvSpPr/>
          <p:nvPr/>
        </p:nvSpPr>
        <p:spPr>
          <a:xfrm>
            <a:off x="8778240" y="1847088"/>
            <a:ext cx="3063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In the executive: a stable governing majority that could legislate</a:t>
            </a:r>
          </a:p>
        </p:txBody>
      </p:sp>
      <p:sp>
        <p:nvSpPr>
          <p:cNvPr id="17" name="Row 2 label"/>
          <p:cNvSpPr/>
          <p:nvPr/>
        </p:nvSpPr>
        <p:spPr>
          <a:xfrm>
            <a:off x="457200" y="2715768"/>
            <a:ext cx="1920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What opponents did</a:t>
            </a:r>
          </a:p>
        </p:txBody>
      </p:sp>
      <p:sp>
        <p:nvSpPr>
          <p:cNvPr id="18" name="Row 2 col 1"/>
          <p:cNvSpPr/>
          <p:nvPr/>
        </p:nvSpPr>
        <p:spPr>
          <a:xfrm>
            <a:off x="2468880" y="2715768"/>
            <a:ext cx="3063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Took national insurance to the voters and 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defeated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 it</a:t>
            </a:r>
          </a:p>
        </p:txBody>
      </p:sp>
      <p:sp>
        <p:nvSpPr>
          <p:cNvPr id="19" name="Row 2 col 2"/>
          <p:cNvSpPr/>
          <p:nvPr/>
        </p:nvSpPr>
        <p:spPr>
          <a:xfrm>
            <a:off x="5623560" y="2715768"/>
            <a:ext cx="3063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Worked through deputies to soften each bill </a:t>
            </a:r>
          </a:p>
        </p:txBody>
      </p:sp>
      <p:sp>
        <p:nvSpPr>
          <p:cNvPr id="20" name="Row 2 col 3"/>
          <p:cNvSpPr/>
          <p:nvPr/>
        </p:nvSpPr>
        <p:spPr>
          <a:xfrm>
            <a:off x="8778240" y="2715768"/>
            <a:ext cx="3063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Lobbied</a:t>
            </a:r>
            <a:r>
              <a:rPr lang="en-US" sz="1250" dirty="0">
                <a:solidFill>
                  <a:srgbClr val="321744"/>
                </a:solidFill>
                <a:latin typeface="Calibri"/>
                <a:cs typeface="Calibri"/>
              </a:rPr>
              <a:t> and lost</a:t>
            </a:r>
            <a:endParaRPr sz="12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21" name="Row band 3"/>
          <p:cNvSpPr/>
          <p:nvPr/>
        </p:nvSpPr>
        <p:spPr>
          <a:xfrm>
            <a:off x="457200" y="3584448"/>
            <a:ext cx="11475720" cy="868680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Row 3 label"/>
          <p:cNvSpPr/>
          <p:nvPr/>
        </p:nvSpPr>
        <p:spPr>
          <a:xfrm>
            <a:off x="457200" y="3584448"/>
            <a:ext cx="1920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321744"/>
                </a:solidFill>
                <a:latin typeface="Calibri"/>
                <a:cs typeface="Calibri"/>
              </a:rPr>
              <a:t>Policy Result</a:t>
            </a:r>
            <a:endParaRPr sz="13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23" name="Row 3 col 1"/>
          <p:cNvSpPr/>
          <p:nvPr/>
        </p:nvSpPr>
        <p:spPr>
          <a:xfrm>
            <a:off x="2468880" y="3584448"/>
            <a:ext cx="3063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No compulsory national insurance until the 1990s</a:t>
            </a:r>
          </a:p>
        </p:txBody>
      </p:sp>
      <p:sp>
        <p:nvSpPr>
          <p:cNvPr id="24" name="Row 3 col 2"/>
          <p:cNvSpPr/>
          <p:nvPr/>
        </p:nvSpPr>
        <p:spPr>
          <a:xfrm>
            <a:off x="5623560" y="3584448"/>
            <a:ext cx="3063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National health insurance</a:t>
            </a:r>
            <a:r>
              <a:rPr lang="en-US" sz="1250" b="0" i="0" dirty="0">
                <a:solidFill>
                  <a:srgbClr val="321744"/>
                </a:solidFill>
                <a:latin typeface="Calibri"/>
                <a:cs typeface="Calibri"/>
              </a:rPr>
              <a:t>:</a:t>
            </a: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 but doctors kept fee-for-service</a:t>
            </a:r>
          </a:p>
        </p:txBody>
      </p:sp>
      <p:sp>
        <p:nvSpPr>
          <p:cNvPr id="25" name="Row 3 col 3"/>
          <p:cNvSpPr/>
          <p:nvPr/>
        </p:nvSpPr>
        <p:spPr>
          <a:xfrm>
            <a:off x="8778240" y="3584448"/>
            <a:ext cx="3063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A tax-funded service with salaried hospital doctors</a:t>
            </a:r>
          </a:p>
        </p:txBody>
      </p:sp>
      <p:sp>
        <p:nvSpPr>
          <p:cNvPr id="26" name="Footnote"/>
          <p:cNvSpPr/>
          <p:nvPr/>
        </p:nvSpPr>
        <p:spPr>
          <a:xfrm>
            <a:off x="457200" y="5486400"/>
            <a:ext cx="11274552" cy="5943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</a:t>
            </a:r>
            <a:r>
              <a:rPr lang="en-US" dirty="0"/>
              <a:t>y no Public Healthcare in the US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</a:t>
            </a:r>
            <a:r>
              <a:rPr dirty="0"/>
              <a:t>i</a:t>
            </a:r>
            <a:r>
              <a:rPr lang="en-US" dirty="0"/>
              <a:t>ngle member districts make coalition hard</a:t>
            </a:r>
          </a:p>
          <a:p>
            <a:r>
              <a:rPr lang="en-US" dirty="0"/>
              <a:t>Federalism</a:t>
            </a:r>
          </a:p>
          <a:p>
            <a:r>
              <a:rPr dirty="0"/>
              <a:t>Senate filibuster</a:t>
            </a:r>
          </a:p>
          <a:p>
            <a:r>
              <a:rPr lang="en-US" dirty="0"/>
              <a:t>Most A</a:t>
            </a:r>
            <a:r>
              <a:rPr dirty="0"/>
              <a:t>mericans under 65 get coverage through an employer</a:t>
            </a:r>
            <a:endParaRPr lang="en-US" dirty="0"/>
          </a:p>
          <a:p>
            <a:pPr lvl="1"/>
            <a:r>
              <a:rPr lang="en-US" dirty="0"/>
              <a:t>Cost is there but hidden</a:t>
            </a:r>
          </a:p>
          <a:p>
            <a:pPr lvl="1"/>
            <a:r>
              <a:rPr lang="en-US" dirty="0"/>
              <a:t>Most people like their coverage</a:t>
            </a:r>
            <a:endParaRPr dirty="0"/>
          </a:p>
          <a:p>
            <a:r>
              <a:rPr lang="en-US" dirty="0"/>
              <a:t>Policy </a:t>
            </a:r>
            <a:r>
              <a:rPr dirty="0"/>
              <a:t>feedback: a program creates the constituency that then defends it</a:t>
            </a:r>
            <a:endParaRPr lang="en-US" dirty="0"/>
          </a:p>
          <a:p>
            <a:pPr lvl="1"/>
            <a:r>
              <a:rPr lang="en-US" dirty="0"/>
              <a:t>A big push against public option during Obamacare debates; claims that you wouldn’t be able to keep the same doctor, government rationing </a:t>
            </a:r>
            <a:r>
              <a:rPr lang="en-US" dirty="0" err="1"/>
              <a:t>etc</a:t>
            </a:r>
            <a:endParaRPr lang="en-US" dirty="0"/>
          </a:p>
          <a:p>
            <a:pPr marL="0" indent="0">
              <a:buNone/>
            </a:pP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Immergut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What challenges does the NHS face in the next decade? What does the Dutch system face?</a:t>
            </a:r>
          </a:p>
          <a:p>
            <a:r>
              <a:rPr dirty="0"/>
              <a:t>What do these two do better than the American system, and what do they do worse?</a:t>
            </a:r>
          </a:p>
          <a:p>
            <a:r>
              <a:rPr dirty="0"/>
              <a:t>If Immergut is right, what would have to change here before a different system was possible?</a:t>
            </a:r>
          </a:p>
          <a:p>
            <a:r>
              <a:rPr lang="en-US" dirty="0"/>
              <a:t>Which country would you prefer to be sick in? How do </a:t>
            </a:r>
            <a:r>
              <a:rPr lang="en-US"/>
              <a:t>you determine?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Federal Republic of Clemson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things to think about: </a:t>
            </a:r>
          </a:p>
          <a:p>
            <a:pPr lvl="1"/>
            <a:r>
              <a:rPr dirty="0"/>
              <a:t>who is covered</a:t>
            </a:r>
            <a:endParaRPr lang="en-US" dirty="0"/>
          </a:p>
          <a:p>
            <a:pPr lvl="1"/>
            <a:r>
              <a:rPr dirty="0"/>
              <a:t>who pays </a:t>
            </a:r>
            <a:endParaRPr lang="en-US" dirty="0"/>
          </a:p>
          <a:p>
            <a:pPr lvl="1"/>
            <a:r>
              <a:rPr dirty="0"/>
              <a:t>what it costs at </a:t>
            </a:r>
            <a:r>
              <a:rPr lang="en-US" dirty="0"/>
              <a:t>point of service</a:t>
            </a:r>
          </a:p>
          <a:p>
            <a:pPr lvl="1"/>
            <a:r>
              <a:rPr dirty="0"/>
              <a:t>how providers are paid</a:t>
            </a:r>
          </a:p>
          <a:p>
            <a:r>
              <a:rPr dirty="0"/>
              <a:t>“Good health care for all” is not a position</a:t>
            </a:r>
            <a:r>
              <a:rPr lang="en-US" dirty="0"/>
              <a:t>! 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F3A67B4-7677-6D48-8A23-307ED2182D5F}" vid="{2DDAFCB2-C0F4-134B-95C2-A0AF19CD5C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5B7E29D531854B94AF162BA5E34C01" ma:contentTypeVersion="7" ma:contentTypeDescription="Create a new document." ma:contentTypeScope="" ma:versionID="a2d9ab3b17afba22fc6238f31afd41c4">
  <xsd:schema xmlns:xsd="http://www.w3.org/2001/XMLSchema" xmlns:xs="http://www.w3.org/2001/XMLSchema" xmlns:p="http://schemas.microsoft.com/office/2006/metadata/properties" xmlns:ns2="a715ae59-2f24-4114-8440-5cd12e181661" targetNamespace="http://schemas.microsoft.com/office/2006/metadata/properties" ma:root="true" ma:fieldsID="5637070ca8fd4ee77d34cf4d1beb725d" ns2:_="">
    <xsd:import namespace="a715ae59-2f24-4114-8440-5cd12e181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5ae59-2f24-4114-8440-5cd12e1816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A2C7DAE-7229-4980-9A9B-F34468D09F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0DAE83-54CE-43D5-92CC-2BDDDDCC1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15ae59-2f24-4114-8440-5cd12e181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780447-5855-4BB0-83B6-5A98EE7B0F8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5580</TotalTime>
  <Words>1772</Words>
  <Application>Microsoft Macintosh PowerPoint</Application>
  <PresentationFormat>Widescreen</PresentationFormat>
  <Paragraphs>273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Aptos</vt:lpstr>
      <vt:lpstr>Arial</vt:lpstr>
      <vt:lpstr>Calibri</vt:lpstr>
      <vt:lpstr>Franklin Gothic Book</vt:lpstr>
      <vt:lpstr>Franklin Gothic Medium Cond</vt:lpstr>
      <vt:lpstr>Sabon Next LT</vt:lpstr>
      <vt:lpstr>Office Theme</vt:lpstr>
      <vt:lpstr>POSC 3710: European Politics</vt:lpstr>
      <vt:lpstr>What should a national welfare state look like</vt:lpstr>
      <vt:lpstr>Why Health Care Is Hard</vt:lpstr>
      <vt:lpstr>Four Questions Every System Answers</vt:lpstr>
      <vt:lpstr>Three Ways to Do It</vt:lpstr>
      <vt:lpstr>Britain: The NHS</vt:lpstr>
      <vt:lpstr>In all systems, somebody has to say no</vt:lpstr>
      <vt:lpstr>The NHS: Under Strain</vt:lpstr>
      <vt:lpstr>The Dutch Model: Regulated Competition</vt:lpstr>
      <vt:lpstr>How the Dutch Got There</vt:lpstr>
      <vt:lpstr>The United States Model</vt:lpstr>
      <vt:lpstr>What It Costs</vt:lpstr>
      <vt:lpstr>Mirror, Mirror 2024</vt:lpstr>
      <vt:lpstr>So Why Are They Different?</vt:lpstr>
      <vt:lpstr>Veto Points, Not Veto Groups</vt:lpstr>
      <vt:lpstr>Three Countries, Three Veto Points</vt:lpstr>
      <vt:lpstr>Why no Public Healthcare in the US?</vt:lpstr>
      <vt:lpstr>Discussion</vt:lpstr>
      <vt:lpstr>The Federal Republic of Clemson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William Horne</dc:creator>
  <cp:lastModifiedBy>Will Horne</cp:lastModifiedBy>
  <cp:revision>25</cp:revision>
  <dcterms:created xsi:type="dcterms:W3CDTF">2025-01-14T20:27:56Z</dcterms:created>
  <dcterms:modified xsi:type="dcterms:W3CDTF">2026-09-28T15:32:53Z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0x010100555B7E29D531854B94AF162BA5E34C01</vt:lpwstr>
  </property>
</Properties>
</file>