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58" r:id="rId6"/>
    <p:sldId id="279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36"/>
    <p:restoredTop sz="79701"/>
  </p:normalViewPr>
  <p:slideViewPr>
    <p:cSldViewPr snapToGrid="0">
      <p:cViewPr varScale="1">
        <p:scale>
          <a:sx n="86" d="100"/>
          <a:sy n="86" d="100"/>
        </p:scale>
        <p:origin x="216" y="3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84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00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15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aw7c2s_NbfQ?autoplay=1&amp;rel=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9/21/2026: The Welfare State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Left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Last Time: the EU </a:t>
            </a:r>
            <a:r>
              <a:rPr lang="en-US" dirty="0"/>
              <a:t>doesn’t do everything</a:t>
            </a:r>
            <a:r>
              <a:rPr dirty="0"/>
              <a:t>.</a:t>
            </a:r>
            <a:r>
              <a:rPr lang="en-US" dirty="0"/>
              <a:t> Important, but</a:t>
            </a:r>
            <a:r>
              <a:rPr dirty="0"/>
              <a:t> </a:t>
            </a:r>
            <a:r>
              <a:rPr lang="en-US" dirty="0"/>
              <a:t>small budget</a:t>
            </a:r>
            <a:r>
              <a:rPr dirty="0"/>
              <a:t>, no standing army, no welfare state</a:t>
            </a:r>
          </a:p>
          <a:p>
            <a:r>
              <a:rPr lang="en-US" dirty="0"/>
              <a:t>Most of t</a:t>
            </a:r>
            <a:r>
              <a:rPr dirty="0"/>
              <a:t>he spending that shapes people’s lives happens at home</a:t>
            </a:r>
            <a:endParaRPr lang="en-US" dirty="0"/>
          </a:p>
          <a:p>
            <a:r>
              <a:rPr dirty="0"/>
              <a:t>Earlier: nations were built by states, and two</a:t>
            </a:r>
            <a:r>
              <a:rPr lang="en-US" dirty="0"/>
              <a:t> </a:t>
            </a:r>
            <a:r>
              <a:rPr dirty="0"/>
              <a:t>party families built the postwar settlement</a:t>
            </a:r>
          </a:p>
          <a:p>
            <a:r>
              <a:rPr dirty="0"/>
              <a:t>Today: what those </a:t>
            </a:r>
            <a:r>
              <a:rPr lang="en-US" dirty="0"/>
              <a:t>parties</a:t>
            </a:r>
            <a:r>
              <a:rPr dirty="0"/>
              <a:t> actually built. </a:t>
            </a:r>
            <a:r>
              <a:rPr lang="en-US" dirty="0"/>
              <a:t>And: why are European welfare states so different than American ones?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Child Care in Two Countries</a:t>
            </a:r>
          </a:p>
        </p:txBody>
      </p:sp>
      <p:sp>
        <p:nvSpPr>
          <p:cNvPr id="3" name="Video card">
            <a:hlinkClick r:id="rId3"/>
          </p:cNvPr>
          <p:cNvSpPr/>
          <p:nvPr/>
        </p:nvSpPr>
        <p:spPr>
          <a:xfrm>
            <a:off x="2670048" y="1600200"/>
            <a:ext cx="6858000" cy="3749039"/>
          </a:xfrm>
          <a:prstGeom prst="roundRect">
            <a:avLst/>
          </a:prstGeom>
          <a:solidFill>
            <a:srgbClr val="301A41"/>
          </a:solidFill>
          <a:ln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Play circle">
            <a:hlinkClick r:id="rId3"/>
          </p:cNvPr>
          <p:cNvSpPr/>
          <p:nvPr/>
        </p:nvSpPr>
        <p:spPr>
          <a:xfrm>
            <a:off x="5568696" y="2103120"/>
            <a:ext cx="1051560" cy="1051560"/>
          </a:xfrm>
          <a:prstGeom prst="ellipse">
            <a:avLst/>
          </a:prstGeom>
          <a:solidFill>
            <a:srgbClr val="F3672A"/>
          </a:solidFill>
          <a:ln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lay triangle">
            <a:hlinkClick r:id="rId3"/>
          </p:cNvPr>
          <p:cNvSpPr/>
          <p:nvPr/>
        </p:nvSpPr>
        <p:spPr>
          <a:xfrm rot="5400000">
            <a:off x="5943600" y="2395728"/>
            <a:ext cx="384048" cy="457200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Card text">
            <a:hlinkClick r:id="rId3"/>
          </p:cNvPr>
          <p:cNvSpPr txBox="1"/>
          <p:nvPr/>
        </p:nvSpPr>
        <p:spPr>
          <a:xfrm>
            <a:off x="3127248" y="3383280"/>
            <a:ext cx="594360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Franklin Gothic Book"/>
              </a:rPr>
              <a:t>Child Care In The UK Versus In Sweden</a:t>
            </a:r>
          </a:p>
          <a:p>
            <a:pPr algn="ctr">
              <a:spcAft>
                <a:spcPts val="600"/>
              </a:spcAft>
            </a:pPr>
            <a:r>
              <a:rPr sz="1500" b="0">
                <a:solidFill>
                  <a:srgbClr val="FFFFFF"/>
                </a:solidFill>
                <a:latin typeface="Franklin Gothic Book"/>
              </a:rPr>
              <a:t>BBC</a:t>
            </a:r>
          </a:p>
          <a:p>
            <a:pPr algn="ctr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Franklin Gothic Book"/>
              </a:rPr>
              <a:t>▶  Plays in full  ·  2 minutes 9 seconds</a:t>
            </a:r>
          </a:p>
        </p:txBody>
      </p:sp>
      <p:sp>
        <p:nvSpPr>
          <p:cNvPr id="7" name="Fallback"/>
          <p:cNvSpPr txBox="1"/>
          <p:nvPr/>
        </p:nvSpPr>
        <p:spPr>
          <a:xfrm>
            <a:off x="2670048" y="5458968"/>
            <a:ext cx="68580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dirty="0">
                <a:solidFill>
                  <a:srgbClr val="5C5C5C"/>
                </a:solidFill>
                <a:latin typeface="Franklin Gothic Book"/>
              </a:rPr>
              <a:t>fallback: </a:t>
            </a:r>
            <a:r>
              <a:rPr sz="1100" b="0" dirty="0" err="1">
                <a:solidFill>
                  <a:srgbClr val="5C5C5C"/>
                </a:solidFill>
                <a:latin typeface="Franklin Gothic Book"/>
              </a:rPr>
              <a:t>youtube.com</a:t>
            </a:r>
            <a:r>
              <a:rPr sz="1100" b="0" dirty="0">
                <a:solidFill>
                  <a:srgbClr val="5C5C5C"/>
                </a:solidFill>
                <a:latin typeface="Franklin Gothic Book"/>
              </a:rPr>
              <a:t>/</a:t>
            </a:r>
            <a:r>
              <a:rPr sz="1100" b="0" dirty="0" err="1">
                <a:solidFill>
                  <a:srgbClr val="5C5C5C"/>
                </a:solidFill>
                <a:latin typeface="Franklin Gothic Book"/>
              </a:rPr>
              <a:t>watch?v</a:t>
            </a:r>
            <a:r>
              <a:rPr sz="1100" b="0" dirty="0">
                <a:solidFill>
                  <a:srgbClr val="5C5C5C"/>
                </a:solidFill>
                <a:latin typeface="Franklin Gothic Book"/>
              </a:rPr>
              <a:t>=aw7c2s_NbfQ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do we mean when we say “welfare state”? What is actually in it?</a:t>
            </a:r>
          </a:p>
          <a:p>
            <a:r>
              <a:rPr dirty="0"/>
              <a:t>What should its main goal be</a:t>
            </a:r>
            <a:r>
              <a:rPr lang="en-US" dirty="0"/>
              <a:t>?</a:t>
            </a:r>
            <a:endParaRPr dirty="0"/>
          </a:p>
          <a:p>
            <a:r>
              <a:rPr dirty="0"/>
              <a:t>Are there parts of the economy where more government makes sense? Where less does? Economically, or morally?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Does a Welfare State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Pensions and health care are the two big items almost everywhere, and together they dwarf the rest</a:t>
            </a:r>
          </a:p>
          <a:p>
            <a:r>
              <a:rPr dirty="0"/>
              <a:t>Then: unemployment insurance, disability, family benefits, housing, childcare, active labor market programs</a:t>
            </a:r>
          </a:p>
          <a:p>
            <a:r>
              <a:rPr dirty="0"/>
              <a:t>Poor relief</a:t>
            </a:r>
            <a:r>
              <a:rPr lang="en-US" dirty="0"/>
              <a:t>,</a:t>
            </a:r>
            <a:r>
              <a:rPr dirty="0"/>
              <a:t> the part Americans call “welfare”</a:t>
            </a:r>
            <a:r>
              <a:rPr lang="en-US" dirty="0"/>
              <a:t>,</a:t>
            </a:r>
            <a:r>
              <a:rPr dirty="0"/>
              <a:t> is usually a small slice of the total</a:t>
            </a:r>
          </a:p>
          <a:p>
            <a:r>
              <a:rPr dirty="0"/>
              <a:t>Most of the money does not go to the poor. It goes to the old, the sick, and families with children</a:t>
            </a:r>
          </a:p>
          <a:p>
            <a:r>
              <a:rPr dirty="0"/>
              <a:t>So</a:t>
            </a:r>
            <a:r>
              <a:rPr lang="en-US" dirty="0"/>
              <a:t>,</a:t>
            </a:r>
            <a:r>
              <a:rPr dirty="0"/>
              <a:t> who is the welfare state actually for?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 Welfare a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T. H. Marshall, a British sociologist writing in 1950, said citizenship arrived in three waves</a:t>
            </a:r>
          </a:p>
          <a:p>
            <a:r>
              <a:rPr dirty="0"/>
              <a:t>Civil rights first (property, contract, a fair trial), then the vote, then social rights</a:t>
            </a:r>
          </a:p>
          <a:p>
            <a:r>
              <a:rPr dirty="0"/>
              <a:t>A social right is a claim on a decent standard of living, held as a citizen not a customer</a:t>
            </a:r>
          </a:p>
          <a:p>
            <a:r>
              <a:rPr dirty="0"/>
              <a:t>Gøsta Esping-Andersen</a:t>
            </a:r>
            <a:r>
              <a:rPr lang="en-US" dirty="0"/>
              <a:t> </a:t>
            </a:r>
            <a:r>
              <a:rPr dirty="0"/>
              <a:t>starts here: social citizenship is the core of a welfare state</a:t>
            </a:r>
          </a:p>
          <a:p>
            <a:r>
              <a:rPr dirty="0"/>
              <a:t>A right, or a favor someone can withdraw?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Manow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Piggy Bank or Robin Hood?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Two things a welfare state might be for</a:t>
            </a:r>
          </a:p>
        </p:txBody>
      </p:sp>
      <p:sp>
        <p:nvSpPr>
          <p:cNvPr id="5" name="Card 1"/>
          <p:cNvSpPr/>
          <p:nvPr/>
        </p:nvSpPr>
        <p:spPr>
          <a:xfrm>
            <a:off x="457200" y="1280160"/>
            <a:ext cx="5440680" cy="42062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Card 1 header"/>
          <p:cNvSpPr/>
          <p:nvPr/>
        </p:nvSpPr>
        <p:spPr>
          <a:xfrm>
            <a:off x="457200" y="1280160"/>
            <a:ext cx="5440680" cy="73152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PIGGY BANK</a:t>
            </a:r>
          </a:p>
        </p:txBody>
      </p:sp>
      <p:sp>
        <p:nvSpPr>
          <p:cNvPr id="7" name="Card 1 text"/>
          <p:cNvSpPr/>
          <p:nvPr/>
        </p:nvSpPr>
        <p:spPr>
          <a:xfrm>
            <a:off x="630936" y="2212848"/>
            <a:ext cx="5093208" cy="3154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Insurance: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moving your own money across your own life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You pay in while you are working and draw out when you are young, old, sick or out of work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1" i="0" dirty="0">
                <a:solidFill>
                  <a:srgbClr val="321744"/>
                </a:solidFill>
                <a:latin typeface="Calibri"/>
                <a:cs typeface="Calibri"/>
              </a:rPr>
              <a:t>Most of the spending works this way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: pensions, health, education, parental leave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The </a:t>
            </a:r>
            <a:r>
              <a:rPr sz="1350" b="1" i="0" dirty="0">
                <a:solidFill>
                  <a:srgbClr val="321744"/>
                </a:solidFill>
                <a:latin typeface="Calibri"/>
                <a:cs typeface="Calibri"/>
              </a:rPr>
              <a:t>middle class are the main customers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, not the poor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The argument for it: markets cannot insure these risks well, and private savings fail exactly when everyone needs them at once</a:t>
            </a:r>
          </a:p>
        </p:txBody>
      </p:sp>
      <p:sp>
        <p:nvSpPr>
          <p:cNvPr id="8" name="Card 2"/>
          <p:cNvSpPr/>
          <p:nvPr/>
        </p:nvSpPr>
        <p:spPr>
          <a:xfrm>
            <a:off x="6291072" y="1280160"/>
            <a:ext cx="5440680" cy="42062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Card 2 header"/>
          <p:cNvSpPr/>
          <p:nvPr/>
        </p:nvSpPr>
        <p:spPr>
          <a:xfrm>
            <a:off x="6291072" y="1280160"/>
            <a:ext cx="5440680" cy="73152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ROBIN HOOD</a:t>
            </a:r>
          </a:p>
        </p:txBody>
      </p:sp>
      <p:sp>
        <p:nvSpPr>
          <p:cNvPr id="10" name="Card 2 text"/>
          <p:cNvSpPr/>
          <p:nvPr/>
        </p:nvSpPr>
        <p:spPr>
          <a:xfrm>
            <a:off x="6464808" y="2212848"/>
            <a:ext cx="5093208" cy="3154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>
                <a:solidFill>
                  <a:srgbClr val="321744"/>
                </a:solidFill>
                <a:latin typeface="Calibri"/>
                <a:cs typeface="Calibri"/>
              </a:rPr>
              <a:t>Redistribution: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>
                <a:solidFill>
                  <a:srgbClr val="321744"/>
                </a:solidFill>
                <a:latin typeface="Calibri"/>
                <a:cs typeface="Calibri"/>
              </a:rPr>
              <a:t>moving money from those with more to those with less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Progressive taxes fund benefits aimed at the people with least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The argument for it: much of what determines your income is luck you did not choose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Means tests, targeting, poverty reduction as the goal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The share of spending that does this is smaller than most people assume</a:t>
            </a:r>
          </a:p>
        </p:txBody>
      </p:sp>
      <p:sp>
        <p:nvSpPr>
          <p:cNvPr id="11" name="Footnote"/>
          <p:cNvSpPr/>
          <p:nvPr/>
        </p:nvSpPr>
        <p:spPr>
          <a:xfrm>
            <a:off x="457200" y="571500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Did It Come From?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From poor relief to social insurance, 1601–1975</a:t>
            </a:r>
          </a:p>
        </p:txBody>
      </p:sp>
      <p:cxnSp>
        <p:nvCxnSpPr>
          <p:cNvPr id="5" name="Connector"/>
          <p:cNvCxnSpPr/>
          <p:nvPr/>
        </p:nvCxnSpPr>
        <p:spPr>
          <a:xfrm>
            <a:off x="822960" y="3611880"/>
            <a:ext cx="1056132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"/>
          <p:cNvSpPr/>
          <p:nvPr/>
        </p:nvSpPr>
        <p:spPr>
          <a:xfrm>
            <a:off x="104241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7" name="Connector"/>
          <p:cNvCxnSpPr/>
          <p:nvPr/>
        </p:nvCxnSpPr>
        <p:spPr>
          <a:xfrm>
            <a:off x="1143000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5740" y="2688336"/>
            <a:ext cx="187452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1601</a:t>
            </a:r>
          </a:p>
        </p:txBody>
      </p:sp>
      <p:sp>
        <p:nvSpPr>
          <p:cNvPr id="9" name="Rectangle 8"/>
          <p:cNvSpPr/>
          <p:nvPr/>
        </p:nvSpPr>
        <p:spPr>
          <a:xfrm>
            <a:off x="205740" y="1408176"/>
            <a:ext cx="1874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England’s Poor Law: parishes relieve the destitute, and sort the ‘deserving’ poor from the rest</a:t>
            </a:r>
          </a:p>
        </p:txBody>
      </p:sp>
      <p:sp>
        <p:nvSpPr>
          <p:cNvPr id="10" name="Oval"/>
          <p:cNvSpPr/>
          <p:nvPr/>
        </p:nvSpPr>
        <p:spPr>
          <a:xfrm>
            <a:off x="3026664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1" name="Connector"/>
          <p:cNvCxnSpPr/>
          <p:nvPr/>
        </p:nvCxnSpPr>
        <p:spPr>
          <a:xfrm>
            <a:off x="3127248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189988" y="4160520"/>
            <a:ext cx="187452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1883–89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89988" y="4526280"/>
            <a:ext cx="1874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Germany: Bismarck’s health, accident and old-age insurance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: 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the first national social insurance</a:t>
            </a:r>
          </a:p>
        </p:txBody>
      </p:sp>
      <p:sp>
        <p:nvSpPr>
          <p:cNvPr id="14" name="Oval"/>
          <p:cNvSpPr/>
          <p:nvPr/>
        </p:nvSpPr>
        <p:spPr>
          <a:xfrm>
            <a:off x="5010912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5" name="Connector"/>
          <p:cNvCxnSpPr/>
          <p:nvPr/>
        </p:nvCxnSpPr>
        <p:spPr>
          <a:xfrm>
            <a:off x="5111496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174236" y="2688336"/>
            <a:ext cx="187452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1911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74236" y="1408176"/>
            <a:ext cx="1874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Britain: the National Insurance Act brings health and unemployment cover to some workers</a:t>
            </a:r>
          </a:p>
        </p:txBody>
      </p:sp>
      <p:sp>
        <p:nvSpPr>
          <p:cNvPr id="18" name="Oval"/>
          <p:cNvSpPr/>
          <p:nvPr/>
        </p:nvSpPr>
        <p:spPr>
          <a:xfrm>
            <a:off x="6995160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9" name="Connector"/>
          <p:cNvCxnSpPr/>
          <p:nvPr/>
        </p:nvCxnSpPr>
        <p:spPr>
          <a:xfrm>
            <a:off x="7095744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158484" y="4160520"/>
            <a:ext cx="187452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1932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58484" y="4526280"/>
            <a:ext cx="1874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Sweden: Per Albin Hansson’s Social Democrats begin the folkhemmet, the ‘people’s home’</a:t>
            </a:r>
          </a:p>
        </p:txBody>
      </p:sp>
      <p:sp>
        <p:nvSpPr>
          <p:cNvPr id="22" name="Oval"/>
          <p:cNvSpPr/>
          <p:nvPr/>
        </p:nvSpPr>
        <p:spPr>
          <a:xfrm>
            <a:off x="8979408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3" name="Connector"/>
          <p:cNvCxnSpPr/>
          <p:nvPr/>
        </p:nvCxnSpPr>
        <p:spPr>
          <a:xfrm>
            <a:off x="9079992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8142732" y="2688336"/>
            <a:ext cx="187452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1942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42732" y="1408176"/>
            <a:ext cx="1874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Britain: William Beveridge names five giants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 to eliminate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— Want, Disease, Ignorance, Squalor, Idleness</a:t>
            </a:r>
          </a:p>
        </p:txBody>
      </p:sp>
      <p:sp>
        <p:nvSpPr>
          <p:cNvPr id="26" name="Oval"/>
          <p:cNvSpPr/>
          <p:nvPr/>
        </p:nvSpPr>
        <p:spPr>
          <a:xfrm>
            <a:off x="1096365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7" name="Connector"/>
          <p:cNvCxnSpPr/>
          <p:nvPr/>
        </p:nvCxnSpPr>
        <p:spPr>
          <a:xfrm>
            <a:off x="11064240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0126980" y="4160520"/>
            <a:ext cx="187452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1945–75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126980" y="4526280"/>
            <a:ext cx="1874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The golden age: coverage becomes universal and spending climbs across Western Europe</a:t>
            </a:r>
          </a:p>
        </p:txBody>
      </p:sp>
      <p:sp>
        <p:nvSpPr>
          <p:cNvPr id="30" name="Footnote"/>
          <p:cNvSpPr/>
          <p:nvPr/>
        </p:nvSpPr>
        <p:spPr>
          <a:xfrm>
            <a:off x="457200" y="576072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Why Would Bismarck </a:t>
            </a:r>
            <a:r>
              <a:rPr lang="en-US" dirty="0"/>
              <a:t>Build a Welfare State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Otto von Bismarck was the German Empire’s first chancellor, a conservative aristocrat and no friend of the </a:t>
            </a:r>
            <a:r>
              <a:rPr lang="en-US" dirty="0"/>
              <a:t>working class</a:t>
            </a:r>
            <a:endParaRPr dirty="0"/>
          </a:p>
          <a:p>
            <a:r>
              <a:rPr dirty="0"/>
              <a:t>In 1878 he banned the Social Democrats outright. Five years later he started insuring their voters</a:t>
            </a:r>
          </a:p>
          <a:p>
            <a:r>
              <a:rPr dirty="0"/>
              <a:t>The point was to pull workers away from socialism by meeting the insecurity that made socialism attractive</a:t>
            </a:r>
          </a:p>
          <a:p>
            <a:r>
              <a:rPr dirty="0"/>
              <a:t>It also bought social peace during breakneck industrialization, and tied citizens to the state that paid them</a:t>
            </a:r>
          </a:p>
          <a:p>
            <a:pPr lvl="1"/>
            <a:r>
              <a:rPr lang="en-US" dirty="0"/>
              <a:t>Presages Christian Democratic strategy; a welfare state to buy social peace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measure the welfare state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obvious measure is social spending as a share of the economy. Esping-Andersen says it will mislead you</a:t>
            </a:r>
          </a:p>
          <a:p>
            <a:r>
              <a:rPr dirty="0"/>
              <a:t>His phrase: spending is “epiphenomenal”</a:t>
            </a:r>
            <a:r>
              <a:rPr lang="en-US" dirty="0"/>
              <a:t>, meaning </a:t>
            </a:r>
            <a:r>
              <a:rPr dirty="0"/>
              <a:t>a by-product, not the substance of what a welfare state is</a:t>
            </a:r>
          </a:p>
          <a:p>
            <a:r>
              <a:rPr dirty="0"/>
              <a:t>Two states can spend the same and do completely different things with it</a:t>
            </a:r>
          </a:p>
          <a:p>
            <a:r>
              <a:rPr dirty="0"/>
              <a:t>Spending also rises when things go badly: mass unemployment raises the bill without anyone deciding anything</a:t>
            </a:r>
          </a:p>
          <a:p>
            <a:r>
              <a:rPr dirty="0"/>
              <a:t>So </a:t>
            </a:r>
            <a:r>
              <a:rPr lang="en-US" dirty="0"/>
              <a:t>how would you think about measure the welfare state</a:t>
            </a:r>
            <a:r>
              <a:rPr dirty="0"/>
              <a:t>?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Esping-Andersen (1990), summarized in today’s Manow reading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Spending Does and Doesn’t Tell You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Public social spending as a share of GDP, 2023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Manow</a:t>
            </a:r>
          </a:p>
        </p:txBody>
      </p:sp>
      <p:sp>
        <p:nvSpPr>
          <p:cNvPr id="6" name="Bar Italy"/>
          <p:cNvSpPr/>
          <p:nvPr/>
        </p:nvSpPr>
        <p:spPr>
          <a:xfrm>
            <a:off x="1524000" y="2095500"/>
            <a:ext cx="853440" cy="2933700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Value Italy"/>
          <p:cNvSpPr/>
          <p:nvPr/>
        </p:nvSpPr>
        <p:spPr>
          <a:xfrm>
            <a:off x="1249680" y="1748028"/>
            <a:ext cx="14020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27.5</a:t>
            </a:r>
          </a:p>
        </p:txBody>
      </p:sp>
      <p:sp>
        <p:nvSpPr>
          <p:cNvPr id="8" name="Label Italy"/>
          <p:cNvSpPr/>
          <p:nvPr/>
        </p:nvSpPr>
        <p:spPr>
          <a:xfrm>
            <a:off x="1203960" y="5084064"/>
            <a:ext cx="14935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Italy</a:t>
            </a:r>
          </a:p>
        </p:txBody>
      </p:sp>
      <p:sp>
        <p:nvSpPr>
          <p:cNvPr id="9" name="Bar Germany"/>
          <p:cNvSpPr/>
          <p:nvPr/>
        </p:nvSpPr>
        <p:spPr>
          <a:xfrm>
            <a:off x="3230880" y="2116836"/>
            <a:ext cx="853440" cy="2912364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Value Germany"/>
          <p:cNvSpPr/>
          <p:nvPr/>
        </p:nvSpPr>
        <p:spPr>
          <a:xfrm>
            <a:off x="2956560" y="1769364"/>
            <a:ext cx="14020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27.3</a:t>
            </a:r>
          </a:p>
        </p:txBody>
      </p:sp>
      <p:sp>
        <p:nvSpPr>
          <p:cNvPr id="11" name="Label Germany"/>
          <p:cNvSpPr/>
          <p:nvPr/>
        </p:nvSpPr>
        <p:spPr>
          <a:xfrm>
            <a:off x="2910840" y="5084064"/>
            <a:ext cx="14935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Germany</a:t>
            </a:r>
          </a:p>
        </p:txBody>
      </p:sp>
      <p:sp>
        <p:nvSpPr>
          <p:cNvPr id="12" name="Bar Sweden"/>
          <p:cNvSpPr/>
          <p:nvPr/>
        </p:nvSpPr>
        <p:spPr>
          <a:xfrm>
            <a:off x="4937760" y="2276856"/>
            <a:ext cx="853440" cy="27523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Value Sweden"/>
          <p:cNvSpPr/>
          <p:nvPr/>
        </p:nvSpPr>
        <p:spPr>
          <a:xfrm>
            <a:off x="4663440" y="1929384"/>
            <a:ext cx="14020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25.8</a:t>
            </a:r>
          </a:p>
        </p:txBody>
      </p:sp>
      <p:sp>
        <p:nvSpPr>
          <p:cNvPr id="14" name="Label Sweden"/>
          <p:cNvSpPr/>
          <p:nvPr/>
        </p:nvSpPr>
        <p:spPr>
          <a:xfrm>
            <a:off x="4617720" y="5084064"/>
            <a:ext cx="14935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Sweden</a:t>
            </a:r>
          </a:p>
        </p:txBody>
      </p:sp>
      <p:sp>
        <p:nvSpPr>
          <p:cNvPr id="15" name="Bar United Kingdom"/>
          <p:cNvSpPr/>
          <p:nvPr/>
        </p:nvSpPr>
        <p:spPr>
          <a:xfrm>
            <a:off x="6644640" y="2575560"/>
            <a:ext cx="853440" cy="2453640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Value United Kingdom"/>
          <p:cNvSpPr/>
          <p:nvPr/>
        </p:nvSpPr>
        <p:spPr>
          <a:xfrm>
            <a:off x="6370320" y="2228088"/>
            <a:ext cx="14020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23.0</a:t>
            </a:r>
          </a:p>
        </p:txBody>
      </p:sp>
      <p:sp>
        <p:nvSpPr>
          <p:cNvPr id="17" name="Label United Kingdom"/>
          <p:cNvSpPr/>
          <p:nvPr/>
        </p:nvSpPr>
        <p:spPr>
          <a:xfrm>
            <a:off x="6324600" y="5084064"/>
            <a:ext cx="14935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United Kingdom</a:t>
            </a:r>
          </a:p>
        </p:txBody>
      </p:sp>
      <p:sp>
        <p:nvSpPr>
          <p:cNvPr id="18" name="Bar United States"/>
          <p:cNvSpPr/>
          <p:nvPr/>
        </p:nvSpPr>
        <p:spPr>
          <a:xfrm>
            <a:off x="8351520" y="3002280"/>
            <a:ext cx="853440" cy="2026920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Value United States"/>
          <p:cNvSpPr/>
          <p:nvPr/>
        </p:nvSpPr>
        <p:spPr>
          <a:xfrm>
            <a:off x="8077200" y="2654808"/>
            <a:ext cx="14020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19.0</a:t>
            </a:r>
          </a:p>
        </p:txBody>
      </p:sp>
      <p:sp>
        <p:nvSpPr>
          <p:cNvPr id="20" name="Label United States"/>
          <p:cNvSpPr/>
          <p:nvPr/>
        </p:nvSpPr>
        <p:spPr>
          <a:xfrm>
            <a:off x="8031480" y="5084064"/>
            <a:ext cx="14935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United States</a:t>
            </a:r>
          </a:p>
        </p:txBody>
      </p:sp>
      <p:sp>
        <p:nvSpPr>
          <p:cNvPr id="21" name="Bar Netherlands"/>
          <p:cNvSpPr/>
          <p:nvPr/>
        </p:nvSpPr>
        <p:spPr>
          <a:xfrm>
            <a:off x="10058400" y="3066288"/>
            <a:ext cx="853440" cy="1962912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Value Netherlands"/>
          <p:cNvSpPr/>
          <p:nvPr/>
        </p:nvSpPr>
        <p:spPr>
          <a:xfrm>
            <a:off x="9784080" y="2718816"/>
            <a:ext cx="14020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18.4</a:t>
            </a:r>
          </a:p>
        </p:txBody>
      </p:sp>
      <p:sp>
        <p:nvSpPr>
          <p:cNvPr id="23" name="Label Netherlands"/>
          <p:cNvSpPr/>
          <p:nvPr/>
        </p:nvSpPr>
        <p:spPr>
          <a:xfrm>
            <a:off x="9738360" y="5084064"/>
            <a:ext cx="14935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Netherlands</a:t>
            </a:r>
          </a:p>
        </p:txBody>
      </p:sp>
      <p:cxnSp>
        <p:nvCxnSpPr>
          <p:cNvPr id="24" name="Connector"/>
          <p:cNvCxnSpPr/>
          <p:nvPr/>
        </p:nvCxnSpPr>
        <p:spPr>
          <a:xfrm>
            <a:off x="1097280" y="5029200"/>
            <a:ext cx="1024128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Legend 0"/>
          <p:cNvSpPr/>
          <p:nvPr/>
        </p:nvSpPr>
        <p:spPr>
          <a:xfrm>
            <a:off x="1097280" y="1207008"/>
            <a:ext cx="237744" cy="237744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Legend label 0"/>
          <p:cNvSpPr/>
          <p:nvPr/>
        </p:nvSpPr>
        <p:spPr>
          <a:xfrm>
            <a:off x="1426464" y="1170432"/>
            <a:ext cx="24688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Conservative</a:t>
            </a:r>
          </a:p>
        </p:txBody>
      </p:sp>
      <p:sp>
        <p:nvSpPr>
          <p:cNvPr id="27" name="Legend 1"/>
          <p:cNvSpPr/>
          <p:nvPr/>
        </p:nvSpPr>
        <p:spPr>
          <a:xfrm>
            <a:off x="3931920" y="1207008"/>
            <a:ext cx="237744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Legend label 1"/>
          <p:cNvSpPr/>
          <p:nvPr/>
        </p:nvSpPr>
        <p:spPr>
          <a:xfrm>
            <a:off x="4261104" y="1170432"/>
            <a:ext cx="24688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Social democratic</a:t>
            </a:r>
          </a:p>
        </p:txBody>
      </p:sp>
      <p:sp>
        <p:nvSpPr>
          <p:cNvPr id="29" name="Legend 2"/>
          <p:cNvSpPr/>
          <p:nvPr/>
        </p:nvSpPr>
        <p:spPr>
          <a:xfrm>
            <a:off x="6766560" y="1207008"/>
            <a:ext cx="237744" cy="237744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Legend label 2"/>
          <p:cNvSpPr/>
          <p:nvPr/>
        </p:nvSpPr>
        <p:spPr>
          <a:xfrm>
            <a:off x="7095744" y="1170432"/>
            <a:ext cx="24688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Liberal</a:t>
            </a:r>
          </a:p>
        </p:txBody>
      </p:sp>
      <p:sp>
        <p:nvSpPr>
          <p:cNvPr id="31" name="Footnote"/>
          <p:cNvSpPr/>
          <p:nvPr/>
        </p:nvSpPr>
        <p:spPr>
          <a:xfrm>
            <a:off x="457200" y="562356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Esping Andersen: </a:t>
            </a:r>
            <a:r>
              <a:rPr dirty="0"/>
              <a:t>Decommodification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dirty="0"/>
              <a:t>ow far can you live a normal life without selling your labor?</a:t>
            </a:r>
          </a:p>
          <a:p>
            <a:r>
              <a:rPr dirty="0"/>
              <a:t>A commodity is sold on a market. Without a welfare state, so is your capacity to work</a:t>
            </a:r>
          </a:p>
          <a:p>
            <a:r>
              <a:rPr dirty="0"/>
              <a:t>The test: can you refuse a bad job, or stop working when sick, and still get by?</a:t>
            </a:r>
          </a:p>
          <a:p>
            <a:pPr lvl="1"/>
            <a:r>
              <a:rPr dirty="0"/>
              <a:t>The more you can, the more </a:t>
            </a:r>
            <a:r>
              <a:rPr dirty="0" err="1"/>
              <a:t>decommodified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Manow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Worlds of Welfare Capitalism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Three worlds, and what each one is trying to do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Manow</a:t>
            </a:r>
          </a:p>
        </p:txBody>
      </p:sp>
      <p:sp>
        <p:nvSpPr>
          <p:cNvPr id="6" name="Header 1"/>
          <p:cNvSpPr/>
          <p:nvPr/>
        </p:nvSpPr>
        <p:spPr>
          <a:xfrm>
            <a:off x="2468880" y="1280160"/>
            <a:ext cx="3063240" cy="475488"/>
          </a:xfrm>
          <a:prstGeom prst="roundRect">
            <a:avLst>
              <a:gd name="adj" fmla="val 18000"/>
            </a:avLst>
          </a:prstGeom>
          <a:solidFill>
            <a:srgbClr val="5C5C5C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Header 1 text"/>
          <p:cNvSpPr/>
          <p:nvPr/>
        </p:nvSpPr>
        <p:spPr>
          <a:xfrm>
            <a:off x="2468880" y="1280160"/>
            <a:ext cx="306324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LIBERAL</a:t>
            </a:r>
          </a:p>
        </p:txBody>
      </p:sp>
      <p:sp>
        <p:nvSpPr>
          <p:cNvPr id="8" name="Header 2"/>
          <p:cNvSpPr/>
          <p:nvPr/>
        </p:nvSpPr>
        <p:spPr>
          <a:xfrm>
            <a:off x="5623560" y="1280160"/>
            <a:ext cx="3063240" cy="475488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Header 2 text"/>
          <p:cNvSpPr/>
          <p:nvPr/>
        </p:nvSpPr>
        <p:spPr>
          <a:xfrm>
            <a:off x="5623560" y="1280160"/>
            <a:ext cx="306324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CONSERVATIVE</a:t>
            </a:r>
          </a:p>
        </p:txBody>
      </p:sp>
      <p:sp>
        <p:nvSpPr>
          <p:cNvPr id="10" name="Header 3"/>
          <p:cNvSpPr/>
          <p:nvPr/>
        </p:nvSpPr>
        <p:spPr>
          <a:xfrm>
            <a:off x="8778240" y="1280160"/>
            <a:ext cx="3063240" cy="475488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Header 3 text"/>
          <p:cNvSpPr/>
          <p:nvPr/>
        </p:nvSpPr>
        <p:spPr>
          <a:xfrm>
            <a:off x="8778240" y="1280160"/>
            <a:ext cx="306324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SOCIAL DEMOCRATIC</a:t>
            </a:r>
          </a:p>
        </p:txBody>
      </p:sp>
      <p:sp>
        <p:nvSpPr>
          <p:cNvPr id="12" name="Row band 1"/>
          <p:cNvSpPr/>
          <p:nvPr/>
        </p:nvSpPr>
        <p:spPr>
          <a:xfrm>
            <a:off x="457200" y="1847088"/>
            <a:ext cx="11475720" cy="75895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Row 1 label"/>
          <p:cNvSpPr/>
          <p:nvPr/>
        </p:nvSpPr>
        <p:spPr>
          <a:xfrm>
            <a:off x="457200" y="1847088"/>
            <a:ext cx="1920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Who gets help</a:t>
            </a:r>
          </a:p>
        </p:txBody>
      </p:sp>
      <p:sp>
        <p:nvSpPr>
          <p:cNvPr id="14" name="Row 1 col 1"/>
          <p:cNvSpPr/>
          <p:nvPr/>
        </p:nvSpPr>
        <p:spPr>
          <a:xfrm>
            <a:off x="2468880" y="1847088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Those who can prove they need it: means tests, modest benefits</a:t>
            </a:r>
          </a:p>
        </p:txBody>
      </p:sp>
      <p:sp>
        <p:nvSpPr>
          <p:cNvPr id="15" name="Row 1 col 2"/>
          <p:cNvSpPr/>
          <p:nvPr/>
        </p:nvSpPr>
        <p:spPr>
          <a:xfrm>
            <a:off x="5623560" y="1847088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Workers, through their job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 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and at the level their job earned them</a:t>
            </a:r>
          </a:p>
        </p:txBody>
      </p:sp>
      <p:sp>
        <p:nvSpPr>
          <p:cNvPr id="16" name="Row 1 col 3"/>
          <p:cNvSpPr/>
          <p:nvPr/>
        </p:nvSpPr>
        <p:spPr>
          <a:xfrm>
            <a:off x="8778240" y="1847088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Everyone, as a citizen, at a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level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the middle class will accept</a:t>
            </a:r>
          </a:p>
        </p:txBody>
      </p:sp>
      <p:sp>
        <p:nvSpPr>
          <p:cNvPr id="17" name="Row 2 label"/>
          <p:cNvSpPr/>
          <p:nvPr/>
        </p:nvSpPr>
        <p:spPr>
          <a:xfrm>
            <a:off x="457200" y="2606040"/>
            <a:ext cx="1920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What it is for</a:t>
            </a:r>
          </a:p>
        </p:txBody>
      </p:sp>
      <p:sp>
        <p:nvSpPr>
          <p:cNvPr id="18" name="Row 2 col 1"/>
          <p:cNvSpPr/>
          <p:nvPr/>
        </p:nvSpPr>
        <p:spPr>
          <a:xfrm>
            <a:off x="2468880" y="2606040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A floor under the market,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incentivizing work</a:t>
            </a:r>
            <a:endParaRPr sz="12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9" name="Row 2 col 2"/>
          <p:cNvSpPr/>
          <p:nvPr/>
        </p:nvSpPr>
        <p:spPr>
          <a:xfrm>
            <a:off x="5623560" y="2606040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Holding society’s existing order steady</a:t>
            </a:r>
          </a:p>
        </p:txBody>
      </p:sp>
      <p:sp>
        <p:nvSpPr>
          <p:cNvPr id="20" name="Row 2 col 3"/>
          <p:cNvSpPr/>
          <p:nvPr/>
        </p:nvSpPr>
        <p:spPr>
          <a:xfrm>
            <a:off x="8778240" y="2606040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Equality, and making people independent of the market</a:t>
            </a:r>
          </a:p>
        </p:txBody>
      </p:sp>
      <p:sp>
        <p:nvSpPr>
          <p:cNvPr id="21" name="Row band 3"/>
          <p:cNvSpPr/>
          <p:nvPr/>
        </p:nvSpPr>
        <p:spPr>
          <a:xfrm>
            <a:off x="457200" y="3364992"/>
            <a:ext cx="11475720" cy="75895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Row 3 label"/>
          <p:cNvSpPr/>
          <p:nvPr/>
        </p:nvSpPr>
        <p:spPr>
          <a:xfrm>
            <a:off x="457200" y="3364992"/>
            <a:ext cx="1920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The family</a:t>
            </a:r>
          </a:p>
        </p:txBody>
      </p:sp>
      <p:sp>
        <p:nvSpPr>
          <p:cNvPr id="23" name="Row 3 col 1"/>
          <p:cNvSpPr/>
          <p:nvPr/>
        </p:nvSpPr>
        <p:spPr>
          <a:xfrm>
            <a:off x="2468880" y="3364992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Left to itself; buy services on the market</a:t>
            </a:r>
          </a:p>
        </p:txBody>
      </p:sp>
      <p:sp>
        <p:nvSpPr>
          <p:cNvPr id="24" name="Row 3 col 2"/>
          <p:cNvSpPr/>
          <p:nvPr/>
        </p:nvSpPr>
        <p:spPr>
          <a:xfrm>
            <a:off x="5623560" y="3364992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Assumed to care for its own; the state steps in when it can’t</a:t>
            </a:r>
          </a:p>
        </p:txBody>
      </p:sp>
      <p:sp>
        <p:nvSpPr>
          <p:cNvPr id="25" name="Row 3 col 3"/>
          <p:cNvSpPr/>
          <p:nvPr/>
        </p:nvSpPr>
        <p:spPr>
          <a:xfrm>
            <a:off x="8778240" y="3364992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Its costs socialized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: 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childcare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, healthcare, education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and elder care as public services</a:t>
            </a:r>
          </a:p>
        </p:txBody>
      </p:sp>
      <p:sp>
        <p:nvSpPr>
          <p:cNvPr id="26" name="Row 4 label"/>
          <p:cNvSpPr/>
          <p:nvPr/>
        </p:nvSpPr>
        <p:spPr>
          <a:xfrm>
            <a:off x="457200" y="4123944"/>
            <a:ext cx="1920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Decommodification</a:t>
            </a:r>
          </a:p>
        </p:txBody>
      </p:sp>
      <p:sp>
        <p:nvSpPr>
          <p:cNvPr id="27" name="Row 4 col 1"/>
          <p:cNvSpPr/>
          <p:nvPr/>
        </p:nvSpPr>
        <p:spPr>
          <a:xfrm>
            <a:off x="2468880" y="4123944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Low</a:t>
            </a:r>
          </a:p>
        </p:txBody>
      </p:sp>
      <p:sp>
        <p:nvSpPr>
          <p:cNvPr id="28" name="Row 4 col 2"/>
          <p:cNvSpPr/>
          <p:nvPr/>
        </p:nvSpPr>
        <p:spPr>
          <a:xfrm>
            <a:off x="5623560" y="4123944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Moderate; higher if you are an ‘insider’</a:t>
            </a:r>
            <a:endParaRPr sz="12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29" name="Row 4 col 3"/>
          <p:cNvSpPr/>
          <p:nvPr/>
        </p:nvSpPr>
        <p:spPr>
          <a:xfrm>
            <a:off x="8778240" y="4123944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High</a:t>
            </a:r>
          </a:p>
        </p:txBody>
      </p:sp>
      <p:sp>
        <p:nvSpPr>
          <p:cNvPr id="30" name="Row band 5"/>
          <p:cNvSpPr/>
          <p:nvPr/>
        </p:nvSpPr>
        <p:spPr>
          <a:xfrm>
            <a:off x="457200" y="4882896"/>
            <a:ext cx="11475720" cy="75895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Row 5 label"/>
          <p:cNvSpPr/>
          <p:nvPr/>
        </p:nvSpPr>
        <p:spPr>
          <a:xfrm>
            <a:off x="457200" y="4882896"/>
            <a:ext cx="1920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Where</a:t>
            </a:r>
          </a:p>
        </p:txBody>
      </p:sp>
      <p:sp>
        <p:nvSpPr>
          <p:cNvPr id="32" name="Row 5 col 1"/>
          <p:cNvSpPr/>
          <p:nvPr/>
        </p:nvSpPr>
        <p:spPr>
          <a:xfrm>
            <a:off x="2468880" y="4882896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United States, Canada, Australia, and Britain in large part</a:t>
            </a:r>
          </a:p>
        </p:txBody>
      </p:sp>
      <p:sp>
        <p:nvSpPr>
          <p:cNvPr id="33" name="Row 5 col 2"/>
          <p:cNvSpPr/>
          <p:nvPr/>
        </p:nvSpPr>
        <p:spPr>
          <a:xfrm>
            <a:off x="5623560" y="4882896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Germany, France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 (sort of)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, Italy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 (sort of)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, Austria</a:t>
            </a:r>
          </a:p>
        </p:txBody>
      </p:sp>
      <p:sp>
        <p:nvSpPr>
          <p:cNvPr id="34" name="Row 5 col 3"/>
          <p:cNvSpPr/>
          <p:nvPr/>
        </p:nvSpPr>
        <p:spPr>
          <a:xfrm>
            <a:off x="8778240" y="4882896"/>
            <a:ext cx="3063240" cy="7589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Sweden, Norway, Denmark</a:t>
            </a:r>
          </a:p>
        </p:txBody>
      </p:sp>
      <p:sp>
        <p:nvSpPr>
          <p:cNvPr id="35" name="Footnote"/>
          <p:cNvSpPr/>
          <p:nvPr/>
        </p:nvSpPr>
        <p:spPr>
          <a:xfrm>
            <a:off x="457200" y="5760720"/>
            <a:ext cx="1127455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 lnSpcReduction="10000"/>
          </a:bodyPr>
          <a:lstStyle/>
          <a:p>
            <a:pPr marL="0" indent="0" algn="ctr">
              <a:buNone/>
            </a:pP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These are ideal types: no real country is a pure </a:t>
            </a:r>
            <a:r>
              <a:rPr lang="en-US" sz="1250" b="0" i="1" dirty="0">
                <a:solidFill>
                  <a:srgbClr val="5C5C5C"/>
                </a:solidFill>
                <a:latin typeface="Calibri"/>
                <a:cs typeface="Calibri"/>
              </a:rPr>
              <a:t>case</a:t>
            </a:r>
            <a:r>
              <a:rPr lang="en-US" sz="1250" i="1" dirty="0">
                <a:solidFill>
                  <a:srgbClr val="5C5C5C"/>
                </a:solidFill>
                <a:latin typeface="Calibri"/>
                <a:cs typeface="Calibri"/>
              </a:rPr>
              <a:t>!</a:t>
            </a: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 The point is that they are different designs, not different amounts of the same thing. Many scholars add a fourth, Southern world (Italy, Spain, Greece</a:t>
            </a:r>
            <a:r>
              <a:rPr lang="en-US" sz="1250" b="0" i="1" dirty="0">
                <a:solidFill>
                  <a:srgbClr val="5C5C5C"/>
                </a:solidFill>
                <a:latin typeface="Calibri"/>
                <a:cs typeface="Calibri"/>
              </a:rPr>
              <a:t>)</a:t>
            </a: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Paradox of Redistribution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best help the poor? One answer is to provide means tested services to the poor</a:t>
            </a:r>
            <a:endParaRPr dirty="0"/>
          </a:p>
          <a:p>
            <a:pPr lvl="1"/>
            <a:r>
              <a:rPr dirty="0"/>
              <a:t>Except that the countries which target hardest tend to reduce poverty least</a:t>
            </a:r>
          </a:p>
          <a:p>
            <a:r>
              <a:rPr dirty="0"/>
              <a:t>The </a:t>
            </a:r>
            <a:r>
              <a:rPr lang="en-US" dirty="0"/>
              <a:t>states</a:t>
            </a:r>
            <a:r>
              <a:rPr dirty="0"/>
              <a:t> paying benefits to everybody, including people who don’t need them, redistribute more</a:t>
            </a:r>
          </a:p>
          <a:p>
            <a:r>
              <a:rPr b="1" dirty="0"/>
              <a:t>Programs for the poor are politically weak. </a:t>
            </a:r>
            <a:r>
              <a:rPr dirty="0"/>
              <a:t>Programs everyone </a:t>
            </a:r>
            <a:r>
              <a:rPr lang="en-US" dirty="0"/>
              <a:t>tend to be more popular.</a:t>
            </a:r>
            <a:endParaRPr dirty="0"/>
          </a:p>
          <a:p>
            <a:r>
              <a:rPr lang="en-US" dirty="0"/>
              <a:t>What’s the logic?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So Why </a:t>
            </a:r>
            <a:r>
              <a:rPr lang="en-US" dirty="0"/>
              <a:t>Doesn’t the US have a Euro Style Welfare State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Every rich democracy built a welfare state after 1945</a:t>
            </a:r>
            <a:r>
              <a:rPr lang="en-US" dirty="0"/>
              <a:t>, but t</a:t>
            </a:r>
            <a:r>
              <a:rPr dirty="0"/>
              <a:t>he richest built the smallest</a:t>
            </a:r>
          </a:p>
          <a:p>
            <a:r>
              <a:rPr dirty="0"/>
              <a:t>Europe spen</a:t>
            </a:r>
            <a:r>
              <a:rPr lang="en-US" dirty="0"/>
              <a:t>ds</a:t>
            </a:r>
            <a:r>
              <a:rPr dirty="0"/>
              <a:t> about a quarter of GDP on social programs; the US about a sixth</a:t>
            </a:r>
          </a:p>
          <a:p>
            <a:r>
              <a:rPr lang="en-US" dirty="0"/>
              <a:t>US has higher levels of poverty, inequality, etc. Seemingly this should lead to demand for a WFS</a:t>
            </a:r>
          </a:p>
          <a:p>
            <a:r>
              <a:rPr dirty="0"/>
              <a:t>So what explains it?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Alesina &amp; Glaeser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It Isn’t the Economics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More unequal before taxes, so more to redistribute? True</a:t>
            </a:r>
            <a:r>
              <a:rPr lang="en-US" dirty="0"/>
              <a:t>, but should predict more demand</a:t>
            </a:r>
            <a:endParaRPr dirty="0"/>
          </a:p>
          <a:p>
            <a:r>
              <a:rPr dirty="0"/>
              <a:t>European taxes do less damage, so redistribution is cheaper there? No evidence</a:t>
            </a:r>
          </a:p>
          <a:p>
            <a:r>
              <a:rPr dirty="0"/>
              <a:t>Americans face less risk, so need less insurance? Their incomes are more volatile</a:t>
            </a:r>
          </a:p>
          <a:p>
            <a:r>
              <a:rPr dirty="0"/>
              <a:t>Americans are richer and can buy their own</a:t>
            </a:r>
            <a:r>
              <a:rPr lang="en-US" dirty="0"/>
              <a:t> insurance</a:t>
            </a:r>
            <a:r>
              <a:rPr dirty="0"/>
              <a:t>? Richer usually predicts spending more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Alesina &amp; Glaeser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Rules of the Game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Four features of the American system that made redistribution harder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Alesina &amp; Glaeser</a:t>
            </a:r>
          </a:p>
        </p:txBody>
      </p:sp>
      <p:sp>
        <p:nvSpPr>
          <p:cNvPr id="6" name="Card 1"/>
          <p:cNvSpPr/>
          <p:nvPr/>
        </p:nvSpPr>
        <p:spPr>
          <a:xfrm>
            <a:off x="457200" y="1325880"/>
            <a:ext cx="269748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Card 1 header"/>
          <p:cNvSpPr/>
          <p:nvPr/>
        </p:nvSpPr>
        <p:spPr>
          <a:xfrm>
            <a:off x="457200" y="1325880"/>
            <a:ext cx="2697480" cy="658368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FFFFFF"/>
                </a:solidFill>
                <a:latin typeface="Calibri"/>
              </a:rPr>
              <a:t>HOW VOTES BECOME SEATS</a:t>
            </a:r>
          </a:p>
        </p:txBody>
      </p:sp>
      <p:sp>
        <p:nvSpPr>
          <p:cNvPr id="8" name="Card 1 text"/>
          <p:cNvSpPr/>
          <p:nvPr/>
        </p:nvSpPr>
        <p:spPr>
          <a:xfrm>
            <a:off x="630936" y="2185416"/>
            <a:ext cx="2350008" cy="31363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400" b="1" i="0" dirty="0">
                <a:solidFill>
                  <a:srgbClr val="321744"/>
                </a:solidFill>
                <a:latin typeface="Calibri"/>
                <a:cs typeface="Calibri"/>
              </a:rPr>
              <a:t>Winner-take-all districts</a:t>
            </a: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21744"/>
                </a:solidFill>
                <a:latin typeface="Calibri"/>
                <a:cs typeface="Calibri"/>
              </a:rPr>
              <a:t>To win, a party must get a majority</a:t>
            </a:r>
            <a:endParaRPr sz="12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Proportional systems let a workers’ party into parliament and then into government</a:t>
            </a: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Across rich democracies, more proportional systems spend more on transfers</a:t>
            </a:r>
          </a:p>
        </p:txBody>
      </p:sp>
      <p:sp>
        <p:nvSpPr>
          <p:cNvPr id="9" name="Card 2"/>
          <p:cNvSpPr/>
          <p:nvPr/>
        </p:nvSpPr>
        <p:spPr>
          <a:xfrm>
            <a:off x="3355848" y="1325880"/>
            <a:ext cx="269748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Card 2 header"/>
          <p:cNvSpPr/>
          <p:nvPr/>
        </p:nvSpPr>
        <p:spPr>
          <a:xfrm>
            <a:off x="3355848" y="1325880"/>
            <a:ext cx="2697480" cy="658368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NO SOCIALIST PARTY</a:t>
            </a:r>
          </a:p>
        </p:txBody>
      </p:sp>
      <p:sp>
        <p:nvSpPr>
          <p:cNvPr id="11" name="Card 2 text"/>
          <p:cNvSpPr/>
          <p:nvPr/>
        </p:nvSpPr>
        <p:spPr>
          <a:xfrm>
            <a:off x="3529584" y="2185416"/>
            <a:ext cx="2350008" cy="31363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Nobody to carry the demand</a:t>
            </a: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Europe’s welfare states were largely built or forced by labor-backed parties</a:t>
            </a: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America never got a durable one, so the demand had no vehicle</a:t>
            </a: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Ethnic divisions inside the working class competed with class ones</a:t>
            </a:r>
          </a:p>
        </p:txBody>
      </p:sp>
      <p:sp>
        <p:nvSpPr>
          <p:cNvPr id="12" name="Card 3"/>
          <p:cNvSpPr/>
          <p:nvPr/>
        </p:nvSpPr>
        <p:spPr>
          <a:xfrm>
            <a:off x="6254496" y="1325880"/>
            <a:ext cx="269748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Card 3 header"/>
          <p:cNvSpPr/>
          <p:nvPr/>
        </p:nvSpPr>
        <p:spPr>
          <a:xfrm>
            <a:off x="6254496" y="1325880"/>
            <a:ext cx="2697480" cy="658368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FEDERALISM</a:t>
            </a:r>
          </a:p>
        </p:txBody>
      </p:sp>
      <p:sp>
        <p:nvSpPr>
          <p:cNvPr id="14" name="Card 3 text"/>
          <p:cNvSpPr/>
          <p:nvPr/>
        </p:nvSpPr>
        <p:spPr>
          <a:xfrm>
            <a:off x="6428232" y="2185416"/>
            <a:ext cx="2350008" cy="31363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lang="en-US" sz="1400" b="1" i="0" dirty="0">
                <a:solidFill>
                  <a:srgbClr val="321744"/>
                </a:solidFill>
                <a:latin typeface="Calibri"/>
                <a:cs typeface="Calibri"/>
              </a:rPr>
              <a:t>Multiple levels = multiple veto points</a:t>
            </a:r>
            <a:endParaRPr sz="1400" b="1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Programs can be blocked at the state level, or undercut by the state next door</a:t>
            </a: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But Germany is federal too, so this cannot do the work alone</a:t>
            </a:r>
          </a:p>
        </p:txBody>
      </p:sp>
      <p:sp>
        <p:nvSpPr>
          <p:cNvPr id="15" name="Card 4"/>
          <p:cNvSpPr/>
          <p:nvPr/>
        </p:nvSpPr>
        <p:spPr>
          <a:xfrm>
            <a:off x="9153144" y="1325880"/>
            <a:ext cx="269748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Card 4 header"/>
          <p:cNvSpPr/>
          <p:nvPr/>
        </p:nvSpPr>
        <p:spPr>
          <a:xfrm>
            <a:off x="9153144" y="1325880"/>
            <a:ext cx="2697480" cy="658368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THE COURTS</a:t>
            </a:r>
          </a:p>
        </p:txBody>
      </p:sp>
      <p:sp>
        <p:nvSpPr>
          <p:cNvPr id="17" name="Card 4 text"/>
          <p:cNvSpPr/>
          <p:nvPr/>
        </p:nvSpPr>
        <p:spPr>
          <a:xfrm>
            <a:off x="9326880" y="2185416"/>
            <a:ext cx="2350008" cy="31363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lang="en-US" sz="1400" b="1" i="0" dirty="0">
                <a:solidFill>
                  <a:srgbClr val="321744"/>
                </a:solidFill>
                <a:latin typeface="Calibri"/>
                <a:cs typeface="Calibri"/>
              </a:rPr>
              <a:t>Another Veto point that Europe Lacks</a:t>
            </a:r>
            <a:endParaRPr sz="1400" b="1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The Supreme Court struck down the income tax in 1895; it took a constitutional amendment to restore it</a:t>
            </a:r>
            <a:endParaRPr lang="en-US" sz="12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Narrowed the ACA’s Medicaid expansion (NFIB v. Sebelius, 2012)</a:t>
            </a:r>
            <a:endParaRPr sz="12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Courts read property rights as a limit on what government could redistribute</a:t>
            </a:r>
          </a:p>
        </p:txBody>
      </p:sp>
      <p:sp>
        <p:nvSpPr>
          <p:cNvPr id="18" name="Footnote"/>
          <p:cNvSpPr/>
          <p:nvPr/>
        </p:nvSpPr>
        <p:spPr>
          <a:xfrm>
            <a:off x="457200" y="5669280"/>
            <a:ext cx="1127455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Or, is it demographics?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Their second answer: who do you picture?</a:t>
            </a:r>
          </a:p>
          <a:p>
            <a:r>
              <a:rPr dirty="0"/>
              <a:t>More ethnically divided societies redistribute less, across countries and within them</a:t>
            </a:r>
          </a:p>
          <a:p>
            <a:r>
              <a:rPr dirty="0"/>
              <a:t>In the US, race</a:t>
            </a:r>
            <a:r>
              <a:rPr lang="en-US" dirty="0"/>
              <a:t> (and attitudes about race)</a:t>
            </a:r>
            <a:r>
              <a:rPr dirty="0"/>
              <a:t> is the strongest single predictor of what people think about welfare</a:t>
            </a:r>
          </a:p>
          <a:p>
            <a:r>
              <a:rPr dirty="0"/>
              <a:t>The mechanism: people give less when the beneficiaries seem unlike them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Alesina &amp; Glaeser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People Believe About the Poor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Americans and Europeans on why people are poor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Alesina &amp; Glaeser</a:t>
            </a:r>
          </a:p>
        </p:txBody>
      </p:sp>
      <p:sp>
        <p:nvSpPr>
          <p:cNvPr id="6" name="Legend US"/>
          <p:cNvSpPr/>
          <p:nvPr/>
        </p:nvSpPr>
        <p:spPr>
          <a:xfrm>
            <a:off x="5760720" y="1207008"/>
            <a:ext cx="237744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Legend US label"/>
          <p:cNvSpPr/>
          <p:nvPr/>
        </p:nvSpPr>
        <p:spPr>
          <a:xfrm>
            <a:off x="6089904" y="1170432"/>
            <a:ext cx="18288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United States</a:t>
            </a:r>
          </a:p>
        </p:txBody>
      </p:sp>
      <p:sp>
        <p:nvSpPr>
          <p:cNvPr id="8" name="Legend EU"/>
          <p:cNvSpPr/>
          <p:nvPr/>
        </p:nvSpPr>
        <p:spPr>
          <a:xfrm>
            <a:off x="7955280" y="1207008"/>
            <a:ext cx="237744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Legend EU label"/>
          <p:cNvSpPr/>
          <p:nvPr/>
        </p:nvSpPr>
        <p:spPr>
          <a:xfrm>
            <a:off x="8284464" y="1170432"/>
            <a:ext cx="18288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Europe</a:t>
            </a:r>
          </a:p>
        </p:txBody>
      </p:sp>
      <p:sp>
        <p:nvSpPr>
          <p:cNvPr id="10" name="Belief 1 label"/>
          <p:cNvSpPr/>
          <p:nvPr/>
        </p:nvSpPr>
        <p:spPr>
          <a:xfrm>
            <a:off x="548640" y="1600200"/>
            <a:ext cx="502920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50" b="0" i="0">
                <a:solidFill>
                  <a:srgbClr val="321744"/>
                </a:solidFill>
                <a:latin typeface="Calibri"/>
                <a:cs typeface="Calibri"/>
              </a:rPr>
              <a:t>The poor are trapped in poverty</a:t>
            </a:r>
          </a:p>
        </p:txBody>
      </p:sp>
      <p:sp>
        <p:nvSpPr>
          <p:cNvPr id="11" name="Belief 1 bar 1"/>
          <p:cNvSpPr/>
          <p:nvPr/>
        </p:nvSpPr>
        <p:spPr>
          <a:xfrm>
            <a:off x="5760720" y="1600200"/>
            <a:ext cx="2007761" cy="38404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Belief 1 value 1"/>
          <p:cNvSpPr/>
          <p:nvPr/>
        </p:nvSpPr>
        <p:spPr>
          <a:xfrm>
            <a:off x="7841633" y="1600200"/>
            <a:ext cx="914400" cy="384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29%</a:t>
            </a:r>
          </a:p>
        </p:txBody>
      </p:sp>
      <p:sp>
        <p:nvSpPr>
          <p:cNvPr id="13" name="Belief 1 bar 2"/>
          <p:cNvSpPr/>
          <p:nvPr/>
        </p:nvSpPr>
        <p:spPr>
          <a:xfrm>
            <a:off x="5760720" y="2093976"/>
            <a:ext cx="4153989" cy="38404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Belief 1 value 2"/>
          <p:cNvSpPr/>
          <p:nvPr/>
        </p:nvSpPr>
        <p:spPr>
          <a:xfrm>
            <a:off x="9987861" y="2093976"/>
            <a:ext cx="914400" cy="384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60%</a:t>
            </a:r>
          </a:p>
        </p:txBody>
      </p:sp>
      <p:sp>
        <p:nvSpPr>
          <p:cNvPr id="15" name="Belief 2 label"/>
          <p:cNvSpPr/>
          <p:nvPr/>
        </p:nvSpPr>
        <p:spPr>
          <a:xfrm>
            <a:off x="548640" y="2834640"/>
            <a:ext cx="502920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50" b="0" i="0">
                <a:solidFill>
                  <a:srgbClr val="321744"/>
                </a:solidFill>
                <a:latin typeface="Calibri"/>
                <a:cs typeface="Calibri"/>
              </a:rPr>
              <a:t>Luck, more than effort, determines income</a:t>
            </a:r>
          </a:p>
        </p:txBody>
      </p:sp>
      <p:sp>
        <p:nvSpPr>
          <p:cNvPr id="16" name="Belief 2 bar 1"/>
          <p:cNvSpPr/>
          <p:nvPr/>
        </p:nvSpPr>
        <p:spPr>
          <a:xfrm>
            <a:off x="5760720" y="2834640"/>
            <a:ext cx="2076994" cy="38404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Belief 2 value 1"/>
          <p:cNvSpPr/>
          <p:nvPr/>
        </p:nvSpPr>
        <p:spPr>
          <a:xfrm>
            <a:off x="7910866" y="2834640"/>
            <a:ext cx="914400" cy="384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30%</a:t>
            </a:r>
          </a:p>
        </p:txBody>
      </p:sp>
      <p:sp>
        <p:nvSpPr>
          <p:cNvPr id="18" name="Belief 2 bar 2"/>
          <p:cNvSpPr/>
          <p:nvPr/>
        </p:nvSpPr>
        <p:spPr>
          <a:xfrm>
            <a:off x="5760720" y="3328416"/>
            <a:ext cx="3738590" cy="38404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Belief 2 value 2"/>
          <p:cNvSpPr/>
          <p:nvPr/>
        </p:nvSpPr>
        <p:spPr>
          <a:xfrm>
            <a:off x="9572462" y="3328416"/>
            <a:ext cx="914400" cy="384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54%</a:t>
            </a:r>
          </a:p>
        </p:txBody>
      </p:sp>
      <p:sp>
        <p:nvSpPr>
          <p:cNvPr id="20" name="Belief 3 label"/>
          <p:cNvSpPr/>
          <p:nvPr/>
        </p:nvSpPr>
        <p:spPr>
          <a:xfrm>
            <a:off x="548640" y="4069080"/>
            <a:ext cx="502920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50" b="0" i="0">
                <a:solidFill>
                  <a:srgbClr val="321744"/>
                </a:solidFill>
                <a:latin typeface="Calibri"/>
                <a:cs typeface="Calibri"/>
              </a:rPr>
              <a:t>The poor are lazy or lack willpower</a:t>
            </a:r>
          </a:p>
        </p:txBody>
      </p:sp>
      <p:sp>
        <p:nvSpPr>
          <p:cNvPr id="21" name="Belief 3 bar 1"/>
          <p:cNvSpPr/>
          <p:nvPr/>
        </p:nvSpPr>
        <p:spPr>
          <a:xfrm>
            <a:off x="5760720" y="4069080"/>
            <a:ext cx="4153989" cy="38404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Belief 3 value 1"/>
          <p:cNvSpPr/>
          <p:nvPr/>
        </p:nvSpPr>
        <p:spPr>
          <a:xfrm>
            <a:off x="9987861" y="4069080"/>
            <a:ext cx="914400" cy="384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60%</a:t>
            </a:r>
          </a:p>
        </p:txBody>
      </p:sp>
      <p:sp>
        <p:nvSpPr>
          <p:cNvPr id="23" name="Belief 3 bar 2"/>
          <p:cNvSpPr/>
          <p:nvPr/>
        </p:nvSpPr>
        <p:spPr>
          <a:xfrm>
            <a:off x="5760720" y="4562856"/>
            <a:ext cx="1800062" cy="38404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Belief 3 value 2"/>
          <p:cNvSpPr/>
          <p:nvPr/>
        </p:nvSpPr>
        <p:spPr>
          <a:xfrm>
            <a:off x="7633934" y="4562856"/>
            <a:ext cx="914400" cy="384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26%</a:t>
            </a:r>
          </a:p>
        </p:txBody>
      </p:sp>
      <p:sp>
        <p:nvSpPr>
          <p:cNvPr id="25" name="Footnote"/>
          <p:cNvSpPr/>
          <p:nvPr/>
        </p:nvSpPr>
        <p:spPr>
          <a:xfrm>
            <a:off x="457200" y="557784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Data from </a:t>
            </a: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World Values Survey</a:t>
            </a: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 as reported in </a:t>
            </a:r>
            <a:r>
              <a:rPr lang="en-US" sz="1200" b="0" i="1" dirty="0" err="1">
                <a:solidFill>
                  <a:srgbClr val="5C5C5C"/>
                </a:solidFill>
                <a:latin typeface="Calibri"/>
                <a:cs typeface="Calibri"/>
              </a:rPr>
              <a:t>Alesina</a:t>
            </a: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 and Glaeser</a:t>
            </a:r>
            <a:endParaRPr sz="12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Objects, and Why?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Who Objects to the Welfare State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Card 1"/>
          <p:cNvSpPr/>
          <p:nvPr/>
        </p:nvSpPr>
        <p:spPr>
          <a:xfrm>
            <a:off x="457200" y="1298448"/>
            <a:ext cx="361188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Card 1 header"/>
          <p:cNvSpPr/>
          <p:nvPr/>
        </p:nvSpPr>
        <p:spPr>
          <a:xfrm>
            <a:off x="457200" y="1298448"/>
            <a:ext cx="3611880" cy="658368"/>
          </a:xfrm>
          <a:prstGeom prst="roundRect">
            <a:avLst>
              <a:gd name="adj" fmla="val 18000"/>
            </a:avLst>
          </a:prstGeom>
          <a:solidFill>
            <a:srgbClr val="5C5C5C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FROM THE MARKET RIGHT</a:t>
            </a:r>
          </a:p>
        </p:txBody>
      </p:sp>
      <p:sp>
        <p:nvSpPr>
          <p:cNvPr id="7" name="Card 1 text"/>
          <p:cNvSpPr/>
          <p:nvPr/>
        </p:nvSpPr>
        <p:spPr>
          <a:xfrm>
            <a:off x="630936" y="2157984"/>
            <a:ext cx="3264408" cy="31821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It distorts</a:t>
            </a:r>
            <a:r>
              <a:rPr lang="en-US" sz="1600" b="1" i="0" dirty="0">
                <a:solidFill>
                  <a:srgbClr val="321744"/>
                </a:solidFill>
                <a:latin typeface="Calibri"/>
                <a:cs typeface="Calibri"/>
              </a:rPr>
              <a:t> the market</a:t>
            </a: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,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and it costs</a:t>
            </a:r>
            <a:r>
              <a:rPr lang="en-US" sz="1600" b="1" i="0" dirty="0">
                <a:solidFill>
                  <a:srgbClr val="321744"/>
                </a:solidFill>
                <a:latin typeface="Calibri"/>
                <a:cs typeface="Calibri"/>
              </a:rPr>
              <a:t> too much</a:t>
            </a:r>
            <a:endParaRPr sz="1600" b="1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Generous benefits blunt the incentive to work, save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,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 and take risks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Taxes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 fall on the people who invest and employ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Large public bureaucracies are slower and dearer than markets would be</a:t>
            </a:r>
          </a:p>
        </p:txBody>
      </p:sp>
      <p:sp>
        <p:nvSpPr>
          <p:cNvPr id="8" name="Card 2"/>
          <p:cNvSpPr/>
          <p:nvPr/>
        </p:nvSpPr>
        <p:spPr>
          <a:xfrm>
            <a:off x="4288536" y="1298448"/>
            <a:ext cx="361188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Card 2 header"/>
          <p:cNvSpPr/>
          <p:nvPr/>
        </p:nvSpPr>
        <p:spPr>
          <a:xfrm>
            <a:off x="4288536" y="1298448"/>
            <a:ext cx="3611880" cy="658368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FROM THE POPULIST RIGHT</a:t>
            </a:r>
          </a:p>
        </p:txBody>
      </p:sp>
      <p:sp>
        <p:nvSpPr>
          <p:cNvPr id="10" name="Card 2 text"/>
          <p:cNvSpPr/>
          <p:nvPr/>
        </p:nvSpPr>
        <p:spPr>
          <a:xfrm>
            <a:off x="4462272" y="2157984"/>
            <a:ext cx="3264408" cy="31821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600" b="1" i="0" dirty="0">
                <a:solidFill>
                  <a:srgbClr val="321744"/>
                </a:solidFill>
                <a:latin typeface="Calibri"/>
                <a:cs typeface="Calibri"/>
              </a:rPr>
              <a:t>Welfare is great, but it goes</a:t>
            </a:r>
            <a:endParaRPr sz="1600" b="1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to the wrong people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Welfare chauvinism: benefits should go to natives first, not to immigrants</a:t>
            </a:r>
            <a:endParaRPr lang="en-US" sz="135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628650" lvl="1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Or, often, not to the children of immigrants or those who are not white European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Because too many people claim it, costs 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more than the country can afford</a:t>
            </a:r>
          </a:p>
        </p:txBody>
      </p:sp>
      <p:sp>
        <p:nvSpPr>
          <p:cNvPr id="11" name="Card 3"/>
          <p:cNvSpPr/>
          <p:nvPr/>
        </p:nvSpPr>
        <p:spPr>
          <a:xfrm>
            <a:off x="8119872" y="1298448"/>
            <a:ext cx="361188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Card 3 header"/>
          <p:cNvSpPr/>
          <p:nvPr/>
        </p:nvSpPr>
        <p:spPr>
          <a:xfrm>
            <a:off x="8119872" y="1298448"/>
            <a:ext cx="3611880" cy="658368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FROM THE THIRD WAY</a:t>
            </a:r>
          </a:p>
        </p:txBody>
      </p:sp>
      <p:sp>
        <p:nvSpPr>
          <p:cNvPr id="13" name="Card 3 text"/>
          <p:cNvSpPr/>
          <p:nvPr/>
        </p:nvSpPr>
        <p:spPr>
          <a:xfrm>
            <a:off x="8293608" y="2157984"/>
            <a:ext cx="3264408" cy="31821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It should be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a trampoline, not a </a:t>
            </a:r>
            <a:r>
              <a:rPr lang="en-US" sz="1600" b="1" i="0" dirty="0">
                <a:solidFill>
                  <a:srgbClr val="321744"/>
                </a:solidFill>
                <a:latin typeface="Calibri"/>
                <a:cs typeface="Calibri"/>
              </a:rPr>
              <a:t>safety </a:t>
            </a: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net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Benefits should be tied to training, job search and education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Generous, but built to get people back to work rather than to keep them out of it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British prime minister Tony Blair and US president Bill Clinton, 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to some extent Barack Obama </a:t>
            </a:r>
          </a:p>
          <a:p>
            <a:pPr marL="628650" lvl="1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Emmanuel Macron is another example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4" name="Footnote"/>
          <p:cNvSpPr/>
          <p:nvPr/>
        </p:nvSpPr>
        <p:spPr>
          <a:xfrm>
            <a:off x="457200" y="571500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Piggy bank or Robin Hood</a:t>
            </a:r>
            <a:r>
              <a:rPr lang="en-US" dirty="0"/>
              <a:t>:</a:t>
            </a:r>
            <a:r>
              <a:rPr dirty="0"/>
              <a:t> which is the American welfare state mostly for? Which is Sweden’s?</a:t>
            </a:r>
          </a:p>
          <a:p>
            <a:r>
              <a:rPr dirty="0"/>
              <a:t>If universal programs really do redistribute more, why does targeting keep winning the argument?</a:t>
            </a:r>
          </a:p>
          <a:p>
            <a:r>
              <a:rPr dirty="0"/>
              <a:t>South Carolina and Sweden are about the same size. What would it take to build </a:t>
            </a:r>
            <a:r>
              <a:rPr lang="en-US" dirty="0"/>
              <a:t>a Swedish welfare state</a:t>
            </a:r>
            <a:r>
              <a:rPr dirty="0"/>
              <a:t> here</a:t>
            </a:r>
            <a:r>
              <a:rPr lang="en-US" dirty="0"/>
              <a:t> [assume the federal government + courts let SC do whatever they want]</a:t>
            </a:r>
            <a:r>
              <a:rPr dirty="0"/>
              <a:t>?</a:t>
            </a:r>
            <a:r>
              <a:rPr lang="en-US" dirty="0"/>
              <a:t> Would it be </a:t>
            </a:r>
            <a:r>
              <a:rPr lang="en-US" dirty="0" err="1"/>
              <a:t>desirable</a:t>
            </a:r>
            <a:r>
              <a:rPr lang="en-US" dirty="0"/>
              <a:t>?</a:t>
            </a:r>
            <a:endParaRPr dirty="0"/>
          </a:p>
          <a:p>
            <a:r>
              <a:rPr dirty="0"/>
              <a:t>Both of today’s readings end up at electoral rules</a:t>
            </a:r>
            <a:r>
              <a:rPr lang="en-US" dirty="0"/>
              <a:t>:</a:t>
            </a:r>
            <a:r>
              <a:rPr dirty="0"/>
              <a:t> Alesina &amp; Glaeser for America, Manow for Europe’s variety. </a:t>
            </a:r>
            <a:r>
              <a:rPr lang="en-US" dirty="0"/>
              <a:t>Just a c</a:t>
            </a:r>
            <a:r>
              <a:rPr dirty="0"/>
              <a:t>oincidence?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Go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Next: health care, the second-biggest thing a welfare state does. </a:t>
            </a:r>
            <a:r>
              <a:rPr lang="en-US" dirty="0"/>
              <a:t>We will look closely at three cases</a:t>
            </a:r>
            <a:endParaRPr dirty="0"/>
          </a:p>
          <a:p>
            <a:r>
              <a:rPr dirty="0"/>
              <a:t>Then: if welfare states are so expensive and </a:t>
            </a:r>
            <a:r>
              <a:rPr lang="en-US" dirty="0"/>
              <a:t>under attack from all sides</a:t>
            </a:r>
            <a:r>
              <a:rPr dirty="0"/>
              <a:t>, why </a:t>
            </a:r>
            <a:r>
              <a:rPr lang="en-US" dirty="0"/>
              <a:t>have</a:t>
            </a:r>
            <a:r>
              <a:rPr dirty="0"/>
              <a:t> almost none of them been dismantled?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Federal Republic of Clemson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Welfare is one of your five manifesto dossiers</a:t>
            </a:r>
          </a:p>
          <a:p>
            <a:r>
              <a:rPr lang="en-US" dirty="0"/>
              <a:t>Three things to figure out: </a:t>
            </a:r>
            <a:r>
              <a:rPr dirty="0"/>
              <a:t>who is covered, who pays, and what it is trying to achieve. Pick one and say why</a:t>
            </a:r>
          </a:p>
          <a:p>
            <a:r>
              <a:rPr dirty="0"/>
              <a:t>Manifesto due Wednesday 9/30, ~2,000 words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6628</TotalTime>
  <Words>2096</Words>
  <Application>Microsoft Macintosh PowerPoint</Application>
  <PresentationFormat>Widescreen</PresentationFormat>
  <Paragraphs>222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</vt:lpstr>
      <vt:lpstr>Where We Left Off</vt:lpstr>
      <vt:lpstr>Child Care in Two Countries</vt:lpstr>
      <vt:lpstr>Opening Discussion</vt:lpstr>
      <vt:lpstr>What Does a Welfare State Do?</vt:lpstr>
      <vt:lpstr>Is Welfare a Right?</vt:lpstr>
      <vt:lpstr>Piggy Bank or Robin Hood?</vt:lpstr>
      <vt:lpstr>Where Did It Come From?</vt:lpstr>
      <vt:lpstr>Why Would Bismarck Build a Welfare State?</vt:lpstr>
      <vt:lpstr>How to measure the welfare state?</vt:lpstr>
      <vt:lpstr>What Spending Does and Doesn’t Tell You</vt:lpstr>
      <vt:lpstr>Esping Andersen: Decommodification</vt:lpstr>
      <vt:lpstr>Three Worlds of Welfare Capitalism</vt:lpstr>
      <vt:lpstr>The Paradox of Redistribution</vt:lpstr>
      <vt:lpstr>So Why Doesn’t the US have a Euro Style Welfare State?</vt:lpstr>
      <vt:lpstr>It Isn’t the Economics</vt:lpstr>
      <vt:lpstr>The Rules of the Game</vt:lpstr>
      <vt:lpstr>Or, is it demographics?</vt:lpstr>
      <vt:lpstr>What People Believe About the Poor</vt:lpstr>
      <vt:lpstr>Who Objects, and Why?</vt:lpstr>
      <vt:lpstr>Discussion</vt:lpstr>
      <vt:lpstr>Where We Go Next</vt:lpstr>
      <vt:lpstr>The Federal Republic of Clemson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20</cp:revision>
  <dcterms:created xsi:type="dcterms:W3CDTF">2025-01-14T20:27:56Z</dcterms:created>
  <dcterms:modified xsi:type="dcterms:W3CDTF">2026-09-23T14:10:11Z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