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handoutMasterIdLst>
    <p:handoutMasterId r:id="rId34"/>
  </p:handoutMasterIdLst>
  <p:sldIdLst>
    <p:sldId id="256" r:id="rId5"/>
    <p:sldId id="257" r:id="rId6"/>
    <p:sldId id="284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36"/>
    <p:restoredTop sz="79641"/>
  </p:normalViewPr>
  <p:slideViewPr>
    <p:cSldViewPr snapToGrid="0">
      <p:cViewPr varScale="1">
        <p:scale>
          <a:sx n="86" d="100"/>
          <a:sy n="86" d="100"/>
        </p:scale>
        <p:origin x="216" y="2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12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66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98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8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99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729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151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9/16/2026: The European Union: </a:t>
            </a:r>
            <a:r>
              <a:rPr lang="en-US" dirty="0"/>
              <a:t>(How) Does it work?</a:t>
            </a:r>
            <a:endParaRPr dirty="0"/>
          </a:p>
          <a:p>
            <a:r>
              <a:rPr dirty="0"/>
              <a:t>Dr. Will Horne</a:t>
            </a:r>
          </a:p>
          <a:p>
            <a:r>
              <a:rPr dirty="0"/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Election Watch: Mecklenburg-Vorpommern and Berlin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Two more German states vote on Sunday</a:t>
            </a:r>
          </a:p>
        </p:txBody>
      </p:sp>
      <p:sp>
        <p:nvSpPr>
          <p:cNvPr id="5" name="Card 1"/>
          <p:cNvSpPr/>
          <p:nvPr/>
        </p:nvSpPr>
        <p:spPr>
          <a:xfrm>
            <a:off x="457200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Card 1 header"/>
          <p:cNvSpPr/>
          <p:nvPr/>
        </p:nvSpPr>
        <p:spPr>
          <a:xfrm>
            <a:off x="457200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MECKLENBURG-VORPOMMERN</a:t>
            </a:r>
          </a:p>
        </p:txBody>
      </p:sp>
      <p:sp>
        <p:nvSpPr>
          <p:cNvPr id="7" name="Card 1 text"/>
          <p:cNvSpPr/>
          <p:nvPr/>
        </p:nvSpPr>
        <p:spPr>
          <a:xfrm>
            <a:off x="630936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The SPD’s last eastern stronghold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Minister-President Manuela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Schwesig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(SPD) has governed since 2017, since 2021 in coalition with the Left. In 2021 the SPD took nearly 40%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Last poll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: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AfD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35, SPD 32, Left 11, CDU 8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Watch: can the SPD and the Left keep their majority,</a:t>
            </a:r>
            <a:endParaRPr lang="en-US" sz="14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W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hat happens if the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AfD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finishes first?</a:t>
            </a:r>
          </a:p>
        </p:txBody>
      </p:sp>
      <p:sp>
        <p:nvSpPr>
          <p:cNvPr id="8" name="Card 2"/>
          <p:cNvSpPr/>
          <p:nvPr/>
        </p:nvSpPr>
        <p:spPr>
          <a:xfrm>
            <a:off x="6291072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Card 2 header"/>
          <p:cNvSpPr/>
          <p:nvPr/>
        </p:nvSpPr>
        <p:spPr>
          <a:xfrm>
            <a:off x="6291072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0" name="Card 2 text"/>
          <p:cNvSpPr/>
          <p:nvPr/>
        </p:nvSpPr>
        <p:spPr>
          <a:xfrm>
            <a:off x="6464808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Five parties within nine points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Governing Mayor Kai Wegner (CDU) has led a CDU–SPD coalition since 2023. He withdrew as candidate in July, after criticism of his handling of January’s multi-day blackout; Finance Senator Stefan Evers leads the CDU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Last poll (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Infratest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dimap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, 7–9 September): Left 21, CDU 20,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AfD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18, Greens 16, SPD 12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Left’s candidate is Elif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Eralp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; the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AfD’s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is Kristin Brinker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Watch: Who gets the first chance to form a government? Will the SPD work with the Left?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1" name="Footnote"/>
          <p:cNvSpPr/>
          <p:nvPr/>
        </p:nvSpPr>
        <p:spPr>
          <a:xfrm>
            <a:off x="457200" y="5715000"/>
            <a:ext cx="11274552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C3915-B813-17DC-51BE-8A0863B7E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50"/>
            <a:ext cx="10515600" cy="845608"/>
          </a:xfrm>
        </p:spPr>
        <p:txBody>
          <a:bodyPr/>
          <a:lstStyle/>
          <a:p>
            <a:pPr algn="ctr"/>
            <a:r>
              <a:rPr lang="en-US" dirty="0"/>
              <a:t>Canada to “Join” the EU?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430F6E8-02E3-84B0-1469-5CB73E224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2043" y="1160558"/>
            <a:ext cx="7047913" cy="558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3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This Morning in Strasbourg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The State of the</a:t>
            </a: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 (European)</a:t>
            </a: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 Union, Strasbourg, this morning</a:t>
            </a:r>
          </a:p>
        </p:txBody>
      </p:sp>
      <p:sp>
        <p:nvSpPr>
          <p:cNvPr id="5" name="Fill-in heading"/>
          <p:cNvSpPr/>
          <p:nvPr/>
        </p:nvSpPr>
        <p:spPr>
          <a:xfrm>
            <a:off x="548640" y="1280160"/>
            <a:ext cx="548640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600" b="1" i="0">
                <a:solidFill>
                  <a:srgbClr val="321744"/>
                </a:solidFill>
                <a:latin typeface="Calibri"/>
                <a:cs typeface="Calibri"/>
              </a:rPr>
              <a:t>What she announced</a:t>
            </a:r>
          </a:p>
        </p:txBody>
      </p:sp>
      <p:sp>
        <p:nvSpPr>
          <p:cNvPr id="6" name="Fill-in 1 number"/>
          <p:cNvSpPr/>
          <p:nvPr/>
        </p:nvSpPr>
        <p:spPr>
          <a:xfrm>
            <a:off x="548640" y="1828800"/>
            <a:ext cx="45720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600" b="1" i="0">
                <a:solidFill>
                  <a:srgbClr val="F3672A"/>
                </a:solidFill>
                <a:latin typeface="Calibri"/>
                <a:cs typeface="Calibri"/>
              </a:rPr>
              <a:t>1.</a:t>
            </a:r>
          </a:p>
        </p:txBody>
      </p:sp>
      <p:cxnSp>
        <p:nvCxnSpPr>
          <p:cNvPr id="7" name="Fill-in 1 line"/>
          <p:cNvCxnSpPr/>
          <p:nvPr/>
        </p:nvCxnSpPr>
        <p:spPr>
          <a:xfrm>
            <a:off x="1051560" y="2377440"/>
            <a:ext cx="4983480" cy="0"/>
          </a:xfrm>
          <a:prstGeom prst="line">
            <a:avLst/>
          </a:prstGeom>
          <a:ln w="15875">
            <a:solidFill>
              <a:srgbClr val="F36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ill-in 2 number"/>
          <p:cNvSpPr/>
          <p:nvPr/>
        </p:nvSpPr>
        <p:spPr>
          <a:xfrm>
            <a:off x="548640" y="2697480"/>
            <a:ext cx="45720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600" b="1" i="0">
                <a:solidFill>
                  <a:srgbClr val="F3672A"/>
                </a:solidFill>
                <a:latin typeface="Calibri"/>
                <a:cs typeface="Calibri"/>
              </a:rPr>
              <a:t>2.</a:t>
            </a:r>
          </a:p>
        </p:txBody>
      </p:sp>
      <p:cxnSp>
        <p:nvCxnSpPr>
          <p:cNvPr id="9" name="Fill-in 2 line"/>
          <p:cNvCxnSpPr/>
          <p:nvPr/>
        </p:nvCxnSpPr>
        <p:spPr>
          <a:xfrm>
            <a:off x="1051560" y="3246120"/>
            <a:ext cx="4983480" cy="0"/>
          </a:xfrm>
          <a:prstGeom prst="line">
            <a:avLst/>
          </a:prstGeom>
          <a:ln w="15875">
            <a:solidFill>
              <a:srgbClr val="F36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ill-in 3 number"/>
          <p:cNvSpPr/>
          <p:nvPr/>
        </p:nvSpPr>
        <p:spPr>
          <a:xfrm>
            <a:off x="548640" y="3566160"/>
            <a:ext cx="45720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600" b="1" i="0">
                <a:solidFill>
                  <a:srgbClr val="F3672A"/>
                </a:solidFill>
                <a:latin typeface="Calibri"/>
                <a:cs typeface="Calibri"/>
              </a:rPr>
              <a:t>3.</a:t>
            </a:r>
          </a:p>
        </p:txBody>
      </p:sp>
      <p:cxnSp>
        <p:nvCxnSpPr>
          <p:cNvPr id="11" name="Fill-in 3 line"/>
          <p:cNvCxnSpPr/>
          <p:nvPr/>
        </p:nvCxnSpPr>
        <p:spPr>
          <a:xfrm>
            <a:off x="1051560" y="4114800"/>
            <a:ext cx="4983480" cy="0"/>
          </a:xfrm>
          <a:prstGeom prst="line">
            <a:avLst/>
          </a:prstGeom>
          <a:ln w="15875">
            <a:solidFill>
              <a:srgbClr val="F36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ill-in 4 number"/>
          <p:cNvSpPr/>
          <p:nvPr/>
        </p:nvSpPr>
        <p:spPr>
          <a:xfrm>
            <a:off x="548640" y="4434840"/>
            <a:ext cx="45720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600" b="1" i="0">
                <a:solidFill>
                  <a:srgbClr val="F3672A"/>
                </a:solidFill>
                <a:latin typeface="Calibri"/>
                <a:cs typeface="Calibri"/>
              </a:rPr>
              <a:t>4.</a:t>
            </a:r>
          </a:p>
        </p:txBody>
      </p:sp>
      <p:cxnSp>
        <p:nvCxnSpPr>
          <p:cNvPr id="13" name="Fill-in 4 line"/>
          <p:cNvCxnSpPr/>
          <p:nvPr/>
        </p:nvCxnSpPr>
        <p:spPr>
          <a:xfrm>
            <a:off x="1051560" y="4983480"/>
            <a:ext cx="4983480" cy="0"/>
          </a:xfrm>
          <a:prstGeom prst="line">
            <a:avLst/>
          </a:prstGeom>
          <a:ln w="15875">
            <a:solidFill>
              <a:srgbClr val="F36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rd"/>
          <p:cNvSpPr/>
          <p:nvPr/>
        </p:nvSpPr>
        <p:spPr>
          <a:xfrm>
            <a:off x="6675120" y="1234440"/>
            <a:ext cx="5029200" cy="448056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Card header"/>
          <p:cNvSpPr/>
          <p:nvPr/>
        </p:nvSpPr>
        <p:spPr>
          <a:xfrm>
            <a:off x="6675120" y="1234440"/>
            <a:ext cx="5029200" cy="64008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SPEECH</a:t>
            </a:r>
          </a:p>
        </p:txBody>
      </p:sp>
      <p:sp>
        <p:nvSpPr>
          <p:cNvPr id="17" name="Card text"/>
          <p:cNvSpPr/>
          <p:nvPr/>
        </p:nvSpPr>
        <p:spPr>
          <a:xfrm>
            <a:off x="6848856" y="2075688"/>
            <a:ext cx="4681728" cy="35204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The Commission sets its program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Commission President Ursula von der Leyen (Germany) addresses the European Parliament every September, then debates its members. The first was in 2010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It sets the Commission’s legislative program for the year, as an American president’s address does. The Parliament approved her; voters did not elect her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This year’s questions: the 2028–2034 budget, defense, enlargement, trade with China, the cost of living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What does she ask for from EU member states? What does she offer?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8" name="Footnote"/>
          <p:cNvSpPr/>
          <p:nvPr/>
        </p:nvSpPr>
        <p:spPr>
          <a:xfrm>
            <a:off x="457200" y="5852160"/>
            <a:ext cx="11274552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Quite literally 0 mentions of the USA, which is a bit odd</a:t>
            </a: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  <p:sp>
        <p:nvSpPr>
          <p:cNvPr id="19" name="Fill-in 1 text"/>
          <p:cNvSpPr/>
          <p:nvPr/>
        </p:nvSpPr>
        <p:spPr>
          <a:xfrm>
            <a:off x="1051560" y="1828800"/>
            <a:ext cx="498348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36576" rtlCol="0" anchor="b">
            <a:normAutofit/>
          </a:bodyPr>
          <a:lstStyle/>
          <a:p>
            <a:pPr marL="0" indent="0" algn="l">
              <a:buNone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The 2028–34 budget “needs new own resources”: EU-level revenue, on top of what the 27 governments pay in</a:t>
            </a:r>
          </a:p>
        </p:txBody>
      </p:sp>
      <p:sp>
        <p:nvSpPr>
          <p:cNvPr id="20" name="Fill-in 2 text"/>
          <p:cNvSpPr/>
          <p:nvPr/>
        </p:nvSpPr>
        <p:spPr>
          <a:xfrm>
            <a:off x="1051560" y="2697480"/>
            <a:ext cx="498348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36576" rtlCol="0" anchor="b">
            <a:normAutofit/>
          </a:bodyPr>
          <a:lstStyle/>
          <a:p>
            <a:pPr marL="0" indent="0" algn="l">
              <a:buNone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“Europe’s own Article 4”: one state triggers it, all 27 convene. A Security Council with the UK, Norway, Canada and Ukraine</a:t>
            </a:r>
          </a:p>
        </p:txBody>
      </p:sp>
      <p:sp>
        <p:nvSpPr>
          <p:cNvPr id="21" name="Fill-in 3 text"/>
          <p:cNvSpPr/>
          <p:nvPr/>
        </p:nvSpPr>
        <p:spPr>
          <a:xfrm>
            <a:off x="1051560" y="3566160"/>
            <a:ext cx="498348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36576" rtlCol="0" anchor="b">
            <a:normAutofit/>
          </a:bodyPr>
          <a:lstStyle/>
          <a:p>
            <a:pPr marL="0" indent="0" algn="l">
              <a:buNone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After Ceuta (70,000</a:t>
            </a:r>
            <a:r>
              <a:rPr lang="en-US" sz="1300" b="0" i="0" dirty="0">
                <a:solidFill>
                  <a:srgbClr val="321744"/>
                </a:solidFill>
                <a:latin typeface="Calibri"/>
                <a:cs typeface="Calibri"/>
              </a:rPr>
              <a:t> migrants</a:t>
            </a: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 crossed from Morocco in July): a European Emergency Response Framework. “Ceuta is Spain. Ceuta is Europe”</a:t>
            </a:r>
          </a:p>
        </p:txBody>
      </p:sp>
      <p:sp>
        <p:nvSpPr>
          <p:cNvPr id="22" name="Fill-in 4 text"/>
          <p:cNvSpPr/>
          <p:nvPr/>
        </p:nvSpPr>
        <p:spPr>
          <a:xfrm>
            <a:off x="1051560" y="4434840"/>
            <a:ext cx="498348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36576" rtlCol="0" anchor="b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EU Kids Act, proposed tomorrow: no social media under 13, no personal account under 15. Platforms must prove they are safe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Runs the EU?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Who runs the EU these days?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Card 1"/>
          <p:cNvSpPr/>
          <p:nvPr/>
        </p:nvSpPr>
        <p:spPr>
          <a:xfrm>
            <a:off x="457200" y="1234440"/>
            <a:ext cx="3611880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Card 1 header"/>
          <p:cNvSpPr/>
          <p:nvPr/>
        </p:nvSpPr>
        <p:spPr>
          <a:xfrm>
            <a:off x="457200" y="1234440"/>
            <a:ext cx="3611880" cy="4572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URSULA VON DER LEYEN</a:t>
            </a:r>
          </a:p>
        </p:txBody>
      </p:sp>
      <p:sp>
        <p:nvSpPr>
          <p:cNvPr id="7" name="Card 1 text"/>
          <p:cNvSpPr/>
          <p:nvPr/>
        </p:nvSpPr>
        <p:spPr>
          <a:xfrm>
            <a:off x="630936" y="1892808"/>
            <a:ext cx="3264408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sz="1250" b="1" i="0" dirty="0">
                <a:solidFill>
                  <a:srgbClr val="321744"/>
                </a:solidFill>
                <a:latin typeface="Calibri"/>
                <a:cs typeface="Calibri"/>
              </a:rPr>
              <a:t>President of the European Commission, since 2019</a:t>
            </a:r>
          </a:p>
          <a:p>
            <a:pPr marL="0" indent="0" algn="l">
              <a:spcAft>
                <a:spcPts val="400"/>
              </a:spcAft>
              <a:buNone/>
            </a:pP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Germany. Former German defen</a:t>
            </a:r>
            <a:r>
              <a:rPr lang="en-US" sz="1150" b="0" i="0" dirty="0">
                <a:solidFill>
                  <a:srgbClr val="321744"/>
                </a:solidFill>
                <a:latin typeface="Calibri"/>
                <a:cs typeface="Calibri"/>
              </a:rPr>
              <a:t>s</a:t>
            </a: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e minister. Proposes EU law</a:t>
            </a:r>
            <a:r>
              <a:rPr lang="en-US" sz="1150" b="0" i="0" dirty="0">
                <a:solidFill>
                  <a:srgbClr val="321744"/>
                </a:solidFill>
                <a:latin typeface="Calibri"/>
                <a:cs typeface="Calibri"/>
              </a:rPr>
              <a:t>s</a:t>
            </a: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 and runs the civil service. Won a second term in 2024</a:t>
            </a:r>
          </a:p>
        </p:txBody>
      </p:sp>
      <p:sp>
        <p:nvSpPr>
          <p:cNvPr id="8" name="Card 2"/>
          <p:cNvSpPr/>
          <p:nvPr/>
        </p:nvSpPr>
        <p:spPr>
          <a:xfrm>
            <a:off x="4288536" y="1234440"/>
            <a:ext cx="3611880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Card 2 header"/>
          <p:cNvSpPr/>
          <p:nvPr/>
        </p:nvSpPr>
        <p:spPr>
          <a:xfrm>
            <a:off x="4288536" y="1234440"/>
            <a:ext cx="3611880" cy="45720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ANTÓNIO COSTA</a:t>
            </a:r>
          </a:p>
        </p:txBody>
      </p:sp>
      <p:sp>
        <p:nvSpPr>
          <p:cNvPr id="10" name="Card 2 text"/>
          <p:cNvSpPr/>
          <p:nvPr/>
        </p:nvSpPr>
        <p:spPr>
          <a:xfrm>
            <a:off x="4462272" y="1892808"/>
            <a:ext cx="3264408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President of the European Council, since 2024</a:t>
            </a:r>
          </a:p>
          <a:p>
            <a:pPr marL="0" indent="0" algn="l">
              <a:spcAft>
                <a:spcPts val="400"/>
              </a:spcAft>
              <a:buNone/>
            </a:pPr>
            <a:r>
              <a:rPr sz="1150" b="0" i="0">
                <a:solidFill>
                  <a:srgbClr val="321744"/>
                </a:solidFill>
                <a:latin typeface="Calibri"/>
                <a:cs typeface="Calibri"/>
              </a:rPr>
              <a:t>Portugal. Prime minister of Portugal, 2015–24. Chairs the summits of the 27 heads of government</a:t>
            </a:r>
          </a:p>
        </p:txBody>
      </p:sp>
      <p:sp>
        <p:nvSpPr>
          <p:cNvPr id="11" name="Card 3"/>
          <p:cNvSpPr/>
          <p:nvPr/>
        </p:nvSpPr>
        <p:spPr>
          <a:xfrm>
            <a:off x="8119872" y="1234440"/>
            <a:ext cx="3611880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Card 3 header"/>
          <p:cNvSpPr/>
          <p:nvPr/>
        </p:nvSpPr>
        <p:spPr>
          <a:xfrm>
            <a:off x="8119872" y="1234440"/>
            <a:ext cx="3611880" cy="4572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ROBERTA METSOLA</a:t>
            </a:r>
          </a:p>
        </p:txBody>
      </p:sp>
      <p:sp>
        <p:nvSpPr>
          <p:cNvPr id="13" name="Card 3 text"/>
          <p:cNvSpPr/>
          <p:nvPr/>
        </p:nvSpPr>
        <p:spPr>
          <a:xfrm>
            <a:off x="8293608" y="1892808"/>
            <a:ext cx="3264408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sz="1250" b="1" i="0" dirty="0">
                <a:solidFill>
                  <a:srgbClr val="321744"/>
                </a:solidFill>
                <a:latin typeface="Calibri"/>
                <a:cs typeface="Calibri"/>
              </a:rPr>
              <a:t>President of the European Parliament, since 2022</a:t>
            </a:r>
          </a:p>
          <a:p>
            <a:pPr marL="0" indent="0" algn="l">
              <a:spcAft>
                <a:spcPts val="400"/>
              </a:spcAft>
              <a:buNone/>
            </a:pP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Malta. Leads the 720-member chamber, the </a:t>
            </a:r>
            <a:r>
              <a:rPr lang="en-US" sz="1150" b="0" i="0" dirty="0">
                <a:solidFill>
                  <a:srgbClr val="321744"/>
                </a:solidFill>
                <a:latin typeface="Calibri"/>
                <a:cs typeface="Calibri"/>
              </a:rPr>
              <a:t>only</a:t>
            </a: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 EU body that voters choose directly</a:t>
            </a:r>
          </a:p>
        </p:txBody>
      </p:sp>
      <p:sp>
        <p:nvSpPr>
          <p:cNvPr id="14" name="Card 4"/>
          <p:cNvSpPr/>
          <p:nvPr/>
        </p:nvSpPr>
        <p:spPr>
          <a:xfrm>
            <a:off x="457200" y="3584448"/>
            <a:ext cx="3611880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Card 4 header"/>
          <p:cNvSpPr/>
          <p:nvPr/>
        </p:nvSpPr>
        <p:spPr>
          <a:xfrm>
            <a:off x="457200" y="3584448"/>
            <a:ext cx="3611880" cy="4572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KAJA KALLAS</a:t>
            </a:r>
          </a:p>
        </p:txBody>
      </p:sp>
      <p:sp>
        <p:nvSpPr>
          <p:cNvPr id="16" name="Card 4 text"/>
          <p:cNvSpPr/>
          <p:nvPr/>
        </p:nvSpPr>
        <p:spPr>
          <a:xfrm>
            <a:off x="630936" y="4242816"/>
            <a:ext cx="3264408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sz="1250" b="1" i="0" dirty="0">
                <a:solidFill>
                  <a:srgbClr val="321744"/>
                </a:solidFill>
                <a:latin typeface="Calibri"/>
                <a:cs typeface="Calibri"/>
              </a:rPr>
              <a:t>High Representative for Foreign Affairs, since 2024</a:t>
            </a:r>
          </a:p>
          <a:p>
            <a:pPr marL="0" indent="0" algn="l">
              <a:spcAft>
                <a:spcPts val="400"/>
              </a:spcAft>
              <a:buNone/>
            </a:pP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Estonia. Prime minister of Estonia, 2021–24. Speaks for the EU abroad</a:t>
            </a:r>
            <a:r>
              <a:rPr lang="en-US" sz="1150" dirty="0">
                <a:solidFill>
                  <a:srgbClr val="321744"/>
                </a:solidFill>
                <a:latin typeface="Calibri"/>
                <a:cs typeface="Calibri"/>
              </a:rPr>
              <a:t>.</a:t>
            </a:r>
            <a:endParaRPr sz="11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7" name="Card 5"/>
          <p:cNvSpPr/>
          <p:nvPr/>
        </p:nvSpPr>
        <p:spPr>
          <a:xfrm>
            <a:off x="4288536" y="3584448"/>
            <a:ext cx="3611880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Card 5 header"/>
          <p:cNvSpPr/>
          <p:nvPr/>
        </p:nvSpPr>
        <p:spPr>
          <a:xfrm>
            <a:off x="4288536" y="3584448"/>
            <a:ext cx="3611880" cy="4572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MICHEÁL MARTIN</a:t>
            </a:r>
          </a:p>
        </p:txBody>
      </p:sp>
      <p:sp>
        <p:nvSpPr>
          <p:cNvPr id="19" name="Card 5 text"/>
          <p:cNvSpPr/>
          <p:nvPr/>
        </p:nvSpPr>
        <p:spPr>
          <a:xfrm>
            <a:off x="4462272" y="4242816"/>
            <a:ext cx="3264408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sz="1250" b="1" i="0" dirty="0">
                <a:solidFill>
                  <a:srgbClr val="321744"/>
                </a:solidFill>
                <a:latin typeface="Calibri"/>
                <a:cs typeface="Calibri"/>
              </a:rPr>
              <a:t>Taoiseach of Ireland; Council presidency, July–December 2026</a:t>
            </a:r>
          </a:p>
          <a:p>
            <a:pPr marL="0" indent="0" algn="l">
              <a:spcAft>
                <a:spcPts val="400"/>
              </a:spcAft>
              <a:buNone/>
            </a:pPr>
            <a:r>
              <a:rPr sz="1150" b="0" i="0" dirty="0">
                <a:solidFill>
                  <a:srgbClr val="321744"/>
                </a:solidFill>
                <a:latin typeface="Calibri"/>
                <a:cs typeface="Calibri"/>
              </a:rPr>
              <a:t>Ireland chairs the ministers’ meetings for six months and is brokering the 2028–2034 budget</a:t>
            </a:r>
          </a:p>
        </p:txBody>
      </p:sp>
      <p:sp>
        <p:nvSpPr>
          <p:cNvPr id="20" name="Card 6"/>
          <p:cNvSpPr/>
          <p:nvPr/>
        </p:nvSpPr>
        <p:spPr>
          <a:xfrm>
            <a:off x="8119872" y="3584448"/>
            <a:ext cx="3611880" cy="21488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Card 6 header"/>
          <p:cNvSpPr/>
          <p:nvPr/>
        </p:nvSpPr>
        <p:spPr>
          <a:xfrm>
            <a:off x="8119872" y="3584448"/>
            <a:ext cx="3611880" cy="45720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CHRISTINE LAGARDE</a:t>
            </a:r>
          </a:p>
        </p:txBody>
      </p:sp>
      <p:sp>
        <p:nvSpPr>
          <p:cNvPr id="22" name="Card 6 text"/>
          <p:cNvSpPr/>
          <p:nvPr/>
        </p:nvSpPr>
        <p:spPr>
          <a:xfrm>
            <a:off x="8293608" y="4242816"/>
            <a:ext cx="3264408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1400"/>
              </a:spcAft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President of the European Central Bank, since 2019</a:t>
            </a:r>
          </a:p>
          <a:p>
            <a:pPr marL="0" indent="0" algn="l">
              <a:spcAft>
                <a:spcPts val="400"/>
              </a:spcAft>
              <a:buNone/>
            </a:pPr>
            <a:r>
              <a:rPr sz="1150" b="0" i="0">
                <a:solidFill>
                  <a:srgbClr val="321744"/>
                </a:solidFill>
                <a:latin typeface="Calibri"/>
                <a:cs typeface="Calibri"/>
              </a:rPr>
              <a:t>France. Former French finance minister and head of the IMF. Sets interest rates for the 21 euro countries</a:t>
            </a:r>
          </a:p>
        </p:txBody>
      </p:sp>
      <p:sp>
        <p:nvSpPr>
          <p:cNvPr id="23" name="Footnote"/>
          <p:cNvSpPr/>
          <p:nvPr/>
        </p:nvSpPr>
        <p:spPr>
          <a:xfrm>
            <a:off x="457200" y="580644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9/2: France and Germany pooled coal and steel</a:t>
            </a:r>
            <a:r>
              <a:rPr lang="en-US" dirty="0"/>
              <a:t> to allow economic recovery </a:t>
            </a:r>
            <a:r>
              <a:rPr lang="en-US" i="1" dirty="0"/>
              <a:t>and to make another war nearly impossible</a:t>
            </a:r>
            <a:endParaRPr dirty="0"/>
          </a:p>
          <a:p>
            <a:r>
              <a:rPr dirty="0"/>
              <a:t>9/9: nations are</a:t>
            </a:r>
            <a:r>
              <a:rPr lang="en-US" dirty="0"/>
              <a:t> often</a:t>
            </a:r>
            <a:r>
              <a:rPr dirty="0"/>
              <a:t> modern and </a:t>
            </a:r>
            <a:r>
              <a:rPr lang="en-US" dirty="0"/>
              <a:t>perhaps “Imagined”</a:t>
            </a:r>
            <a:r>
              <a:rPr dirty="0"/>
              <a:t>. </a:t>
            </a:r>
            <a:endParaRPr lang="en-US" dirty="0"/>
          </a:p>
          <a:p>
            <a:r>
              <a:rPr lang="en-US" dirty="0"/>
              <a:t>Last Time</a:t>
            </a:r>
            <a:r>
              <a:rPr dirty="0"/>
              <a:t>: the Christian democrats designed European integration; the social democrats came round to it</a:t>
            </a:r>
          </a:p>
          <a:p>
            <a:r>
              <a:rPr dirty="0"/>
              <a:t>Today: </a:t>
            </a:r>
            <a:r>
              <a:rPr lang="en-US" dirty="0"/>
              <a:t>What kind of supranational organization did the European nation-states build?</a:t>
            </a:r>
            <a:r>
              <a:rPr dirty="0"/>
              <a:t>. What it is, how it decides, whether it is democratic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South Carolina</a:t>
            </a:r>
            <a:r>
              <a:rPr dirty="0"/>
              <a:t> cannot leave the United States</a:t>
            </a:r>
            <a:r>
              <a:rPr lang="en-US" dirty="0"/>
              <a:t> (although, it tried once)</a:t>
            </a:r>
            <a:r>
              <a:rPr dirty="0"/>
              <a:t>. Britain </a:t>
            </a:r>
            <a:r>
              <a:rPr lang="en-US" dirty="0"/>
              <a:t>left </a:t>
            </a:r>
            <a:r>
              <a:rPr dirty="0"/>
              <a:t>the EU</a:t>
            </a:r>
            <a:r>
              <a:rPr lang="en-US" dirty="0"/>
              <a:t> with a democratic vote</a:t>
            </a:r>
            <a:r>
              <a:rPr dirty="0"/>
              <a:t>. Which arrangement would you rather live under?</a:t>
            </a:r>
          </a:p>
          <a:p>
            <a:r>
              <a:rPr dirty="0"/>
              <a:t>Suppose the fifty governors met in Washington to write federal law, and Congress could only amend it. </a:t>
            </a:r>
            <a:r>
              <a:rPr lang="en-US" dirty="0"/>
              <a:t>How would we evaluate that in terms of democracy</a:t>
            </a:r>
            <a:r>
              <a:rPr dirty="0"/>
              <a:t>?</a:t>
            </a:r>
          </a:p>
          <a:p>
            <a:r>
              <a:rPr dirty="0"/>
              <a:t>What would you hand to a body above your own government in return for one market, one currency and </a:t>
            </a:r>
            <a:r>
              <a:rPr lang="en-US" dirty="0"/>
              <a:t>free movement</a:t>
            </a:r>
            <a:r>
              <a:rPr dirty="0"/>
              <a:t>? </a:t>
            </a:r>
            <a:r>
              <a:rPr lang="en-US" dirty="0"/>
              <a:t>Is this appealing at all? Why is it appealing to (some) Europeans?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the EU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It’s enormous</a:t>
            </a:r>
            <a:r>
              <a:rPr lang="en-US" dirty="0"/>
              <a:t>: </a:t>
            </a:r>
            <a:r>
              <a:rPr dirty="0"/>
              <a:t>27 states, about 450 million people, bound by treaties </a:t>
            </a:r>
            <a:r>
              <a:rPr lang="en-US" dirty="0"/>
              <a:t>that can only be changed through consensus</a:t>
            </a:r>
            <a:endParaRPr dirty="0"/>
          </a:p>
          <a:p>
            <a:r>
              <a:rPr dirty="0"/>
              <a:t>A customs union </a:t>
            </a:r>
            <a:r>
              <a:rPr lang="en-US" dirty="0"/>
              <a:t>+</a:t>
            </a:r>
            <a:r>
              <a:rPr dirty="0"/>
              <a:t> a single market: goods, services, money and people move freely</a:t>
            </a:r>
          </a:p>
          <a:p>
            <a:r>
              <a:rPr dirty="0"/>
              <a:t>21 members share a currency; 25 have abolished passport checks between them</a:t>
            </a:r>
          </a:p>
          <a:p>
            <a:r>
              <a:rPr dirty="0"/>
              <a:t>Its own parliament, court, budget and civil service. No</a:t>
            </a:r>
            <a:r>
              <a:rPr lang="en-US" dirty="0"/>
              <a:t> standing</a:t>
            </a:r>
            <a:r>
              <a:rPr dirty="0"/>
              <a:t> army, no police, almost no taxes</a:t>
            </a:r>
          </a:p>
          <a:p>
            <a:r>
              <a:rPr dirty="0"/>
              <a:t>“</a:t>
            </a:r>
            <a:r>
              <a:rPr lang="en-US" dirty="0"/>
              <a:t>A</a:t>
            </a:r>
            <a:r>
              <a:rPr dirty="0"/>
              <a:t> unique political and economic partnership”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CRS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From Six to Twenty-Seven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From six members to twenty-seven, 1951–2026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CRS</a:t>
            </a:r>
          </a:p>
        </p:txBody>
      </p:sp>
      <p:cxnSp>
        <p:nvCxnSpPr>
          <p:cNvPr id="6" name="Connector"/>
          <p:cNvCxnSpPr/>
          <p:nvPr/>
        </p:nvCxnSpPr>
        <p:spPr>
          <a:xfrm>
            <a:off x="822960" y="3611880"/>
            <a:ext cx="1056132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"/>
          <p:cNvSpPr/>
          <p:nvPr/>
        </p:nvSpPr>
        <p:spPr>
          <a:xfrm>
            <a:off x="104241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8" name="Connector"/>
          <p:cNvCxnSpPr/>
          <p:nvPr/>
        </p:nvCxnSpPr>
        <p:spPr>
          <a:xfrm>
            <a:off x="114300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28600" y="2688336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1951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1408176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The Coal and Steel Community: France, West Germany, Italy, Belgium, the Netherlands, Luxembourg</a:t>
            </a:r>
          </a:p>
        </p:txBody>
      </p:sp>
      <p:sp>
        <p:nvSpPr>
          <p:cNvPr id="11" name="Oval"/>
          <p:cNvSpPr/>
          <p:nvPr/>
        </p:nvSpPr>
        <p:spPr>
          <a:xfrm>
            <a:off x="269595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2" name="Connector"/>
          <p:cNvCxnSpPr/>
          <p:nvPr/>
        </p:nvCxnSpPr>
        <p:spPr>
          <a:xfrm>
            <a:off x="2796540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882140" y="4160520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1957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2140" y="4526280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Treaty of Rome: a common market, the EEC</a:t>
            </a:r>
          </a:p>
        </p:txBody>
      </p:sp>
      <p:sp>
        <p:nvSpPr>
          <p:cNvPr id="15" name="Oval"/>
          <p:cNvSpPr/>
          <p:nvPr/>
        </p:nvSpPr>
        <p:spPr>
          <a:xfrm>
            <a:off x="434949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6" name="Connector"/>
          <p:cNvCxnSpPr/>
          <p:nvPr/>
        </p:nvCxnSpPr>
        <p:spPr>
          <a:xfrm>
            <a:off x="445008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535680" y="2688336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1973–86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535680" y="1408176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Britain, Ireland and Denmark; then Greece; then Spain and Portugal</a:t>
            </a:r>
          </a:p>
        </p:txBody>
      </p:sp>
      <p:sp>
        <p:nvSpPr>
          <p:cNvPr id="19" name="Oval"/>
          <p:cNvSpPr/>
          <p:nvPr/>
        </p:nvSpPr>
        <p:spPr>
          <a:xfrm>
            <a:off x="600303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0" name="Connector"/>
          <p:cNvCxnSpPr/>
          <p:nvPr/>
        </p:nvCxnSpPr>
        <p:spPr>
          <a:xfrm>
            <a:off x="6103620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189220" y="4160520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1993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89220" y="4526280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Maastricht: the European Union, EU citizenship, the road to the euro</a:t>
            </a:r>
          </a:p>
        </p:txBody>
      </p:sp>
      <p:sp>
        <p:nvSpPr>
          <p:cNvPr id="23" name="Oval"/>
          <p:cNvSpPr/>
          <p:nvPr/>
        </p:nvSpPr>
        <p:spPr>
          <a:xfrm>
            <a:off x="765657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4" name="Connector"/>
          <p:cNvCxnSpPr/>
          <p:nvPr/>
        </p:nvCxnSpPr>
        <p:spPr>
          <a:xfrm>
            <a:off x="775716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842760" y="2688336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2004–13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42760" y="1408176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Thirteen more members, eleven of them former communist states. The Union reaches 28</a:t>
            </a:r>
          </a:p>
        </p:txBody>
      </p:sp>
      <p:sp>
        <p:nvSpPr>
          <p:cNvPr id="27" name="Oval"/>
          <p:cNvSpPr/>
          <p:nvPr/>
        </p:nvSpPr>
        <p:spPr>
          <a:xfrm>
            <a:off x="931011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8" name="Connector"/>
          <p:cNvCxnSpPr/>
          <p:nvPr/>
        </p:nvCxnSpPr>
        <p:spPr>
          <a:xfrm>
            <a:off x="9410700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8496300" y="4160520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2020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496300" y="4526280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Britain leaves, after a 52–48 referendum in 2016</a:t>
            </a:r>
          </a:p>
        </p:txBody>
      </p:sp>
      <p:sp>
        <p:nvSpPr>
          <p:cNvPr id="31" name="Oval"/>
          <p:cNvSpPr/>
          <p:nvPr/>
        </p:nvSpPr>
        <p:spPr>
          <a:xfrm>
            <a:off x="1096365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32" name="Connector"/>
          <p:cNvCxnSpPr/>
          <p:nvPr/>
        </p:nvCxnSpPr>
        <p:spPr>
          <a:xfrm>
            <a:off x="1106424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0149840" y="2688336"/>
            <a:ext cx="182880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2026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149840" y="1408176"/>
            <a:ext cx="182880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Nine candidates. Ukraine, Moldova, Montenegro and Albania all held accession conferences on one day in July</a:t>
            </a:r>
          </a:p>
        </p:txBody>
      </p:sp>
      <p:sp>
        <p:nvSpPr>
          <p:cNvPr id="35" name="Footnote"/>
          <p:cNvSpPr/>
          <p:nvPr/>
        </p:nvSpPr>
        <p:spPr>
          <a:xfrm>
            <a:off x="457200" y="576072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Joining takes the unanimous consent of the existing members and usually a decade </a:t>
            </a: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+ </a:t>
            </a: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of negotiation; Turkey has been a candidate since 1999.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Not Everyone Is In Everything</a:t>
            </a:r>
          </a:p>
        </p:txBody>
      </p:sp>
      <p:sp>
        <p:nvSpPr>
          <p:cNvPr id="3" name="Canvas"/>
          <p:cNvSpPr/>
          <p:nvPr/>
        </p:nvSpPr>
        <p:spPr>
          <a:xfrm>
            <a:off x="30" y="-20548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The Union, the euro and Schengen a</a:t>
            </a: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ll have different members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CRS</a:t>
            </a:r>
          </a:p>
        </p:txBody>
      </p:sp>
      <p:sp>
        <p:nvSpPr>
          <p:cNvPr id="6" name="Card 1"/>
          <p:cNvSpPr/>
          <p:nvPr/>
        </p:nvSpPr>
        <p:spPr>
          <a:xfrm>
            <a:off x="457200" y="1280160"/>
            <a:ext cx="3611880" cy="42062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Card 1 header"/>
          <p:cNvSpPr/>
          <p:nvPr/>
        </p:nvSpPr>
        <p:spPr>
          <a:xfrm>
            <a:off x="457200" y="1280160"/>
            <a:ext cx="3611880" cy="64008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UNION: 27</a:t>
            </a:r>
          </a:p>
        </p:txBody>
      </p:sp>
      <p:sp>
        <p:nvSpPr>
          <p:cNvPr id="8" name="Card 1 text"/>
          <p:cNvSpPr/>
          <p:nvPr/>
        </p:nvSpPr>
        <p:spPr>
          <a:xfrm>
            <a:off x="630936" y="2121408"/>
            <a:ext cx="3264408" cy="3246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600" b="1" i="0" dirty="0">
                <a:solidFill>
                  <a:srgbClr val="321744"/>
                </a:solidFill>
                <a:latin typeface="Calibri"/>
                <a:cs typeface="Calibri"/>
              </a:rPr>
              <a:t>Single</a:t>
            </a: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 market, court,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parliament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All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membe</a:t>
            </a:r>
            <a:r>
              <a:rPr lang="en-US" sz="1350" dirty="0">
                <a:solidFill>
                  <a:srgbClr val="321744"/>
                </a:solidFill>
                <a:latin typeface="Calibri"/>
                <a:cs typeface="Calibri"/>
              </a:rPr>
              <a:t>rs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are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in the single market and the customs union, and under the Court of Justice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Enlargement and treaty change need all 27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Left: Britain, in 2020. Waiting: nine candidates</a:t>
            </a:r>
          </a:p>
        </p:txBody>
      </p:sp>
      <p:sp>
        <p:nvSpPr>
          <p:cNvPr id="9" name="Card 2"/>
          <p:cNvSpPr/>
          <p:nvPr/>
        </p:nvSpPr>
        <p:spPr>
          <a:xfrm>
            <a:off x="4288536" y="1280160"/>
            <a:ext cx="3611880" cy="42062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Card 2 header"/>
          <p:cNvSpPr/>
          <p:nvPr/>
        </p:nvSpPr>
        <p:spPr>
          <a:xfrm>
            <a:off x="4288536" y="1280160"/>
            <a:ext cx="3611880" cy="64008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EURO: 21</a:t>
            </a:r>
          </a:p>
        </p:txBody>
      </p:sp>
      <p:sp>
        <p:nvSpPr>
          <p:cNvPr id="11" name="Card 2 text"/>
          <p:cNvSpPr/>
          <p:nvPr/>
        </p:nvSpPr>
        <p:spPr>
          <a:xfrm>
            <a:off x="4462272" y="2121408"/>
            <a:ext cx="3264408" cy="3246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Six members keep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their own currency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Denmark negotiated an opt-out in 1992; Sweden voted no in 2003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Poland, Czechia, Hungary and Romania have not joined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 the Euro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. Bulgaria did, on 1 January 2026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The European Central Bank in Frankfurt sets one interest rate for all 21</a:t>
            </a:r>
            <a:endParaRPr lang="en-US" sz="135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628650" lvl="1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This has created prob</a:t>
            </a:r>
            <a:r>
              <a:rPr lang="en-US" sz="1350" dirty="0">
                <a:solidFill>
                  <a:srgbClr val="321744"/>
                </a:solidFill>
                <a:latin typeface="Calibri"/>
                <a:cs typeface="Calibri"/>
              </a:rPr>
              <a:t>lems…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2" name="Card 3"/>
          <p:cNvSpPr/>
          <p:nvPr/>
        </p:nvSpPr>
        <p:spPr>
          <a:xfrm>
            <a:off x="8119872" y="1280160"/>
            <a:ext cx="3611880" cy="42062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Card 3 header"/>
          <p:cNvSpPr/>
          <p:nvPr/>
        </p:nvSpPr>
        <p:spPr>
          <a:xfrm>
            <a:off x="8119872" y="1280160"/>
            <a:ext cx="3611880" cy="64008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SCHENGEN: 29</a:t>
            </a:r>
          </a:p>
        </p:txBody>
      </p:sp>
      <p:sp>
        <p:nvSpPr>
          <p:cNvPr id="14" name="Card 3 text"/>
          <p:cNvSpPr/>
          <p:nvPr/>
        </p:nvSpPr>
        <p:spPr>
          <a:xfrm>
            <a:off x="8293608" y="2121408"/>
            <a:ext cx="3264408" cy="3246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No passport checks,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600" b="1" i="0" dirty="0">
                <a:solidFill>
                  <a:srgbClr val="321744"/>
                </a:solidFill>
                <a:latin typeface="Calibri"/>
                <a:cs typeface="Calibri"/>
              </a:rPr>
              <a:t>four non-members included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25 EU states plus Norway, Iceland, Switzerland and Liechtenstein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Ireland stays out to keep its open border with Britain. Cyprus is waiting for the other 25 to vote it in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Any member can restore checks for a while. Germany did 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so 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in 2024</a:t>
            </a:r>
          </a:p>
        </p:txBody>
      </p:sp>
      <p:sp>
        <p:nvSpPr>
          <p:cNvPr id="15" name="Footnote"/>
          <p:cNvSpPr/>
          <p:nvPr/>
        </p:nvSpPr>
        <p:spPr>
          <a:xfrm>
            <a:off x="457200" y="571500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really a</a:t>
            </a:r>
            <a:r>
              <a:rPr dirty="0"/>
              <a:t>bove the State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Supranational: above the states. A member is bound </a:t>
            </a:r>
            <a:r>
              <a:rPr lang="en-US" dirty="0"/>
              <a:t>to decisions </a:t>
            </a:r>
            <a:r>
              <a:rPr dirty="0"/>
              <a:t>even if it vote</a:t>
            </a:r>
            <a:r>
              <a:rPr lang="en-US" dirty="0"/>
              <a:t>s</a:t>
            </a:r>
            <a:r>
              <a:rPr dirty="0"/>
              <a:t> no. The Commission, Parliament, Court and Central Bank</a:t>
            </a:r>
          </a:p>
          <a:p>
            <a:r>
              <a:rPr dirty="0"/>
              <a:t>Intergovernmental: between governments. Every state keeps a veto. The European Council, and the Council on tax, foreign policy and new members</a:t>
            </a:r>
          </a:p>
          <a:p>
            <a:r>
              <a:rPr dirty="0"/>
              <a:t>Most laws now pass by qualified majority: 55% of the states, holding 65% of the population</a:t>
            </a:r>
          </a:p>
          <a:p>
            <a:pPr lvl="1"/>
            <a:r>
              <a:rPr lang="en-US" dirty="0"/>
              <a:t>Leads to the question we take up later today – is the EU democratic?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CRS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Five Institutions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Five institutions: </a:t>
            </a: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Who are they and what do they do?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CRS</a:t>
            </a:r>
          </a:p>
        </p:txBody>
      </p:sp>
      <p:sp>
        <p:nvSpPr>
          <p:cNvPr id="6" name="Header 1"/>
          <p:cNvSpPr/>
          <p:nvPr/>
        </p:nvSpPr>
        <p:spPr>
          <a:xfrm>
            <a:off x="2423160" y="1234440"/>
            <a:ext cx="3017520" cy="4572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1 text"/>
          <p:cNvSpPr/>
          <p:nvPr/>
        </p:nvSpPr>
        <p:spPr>
          <a:xfrm>
            <a:off x="2423160" y="1234440"/>
            <a:ext cx="30175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 dirty="0">
                <a:solidFill>
                  <a:srgbClr val="FFFFFF"/>
                </a:solidFill>
                <a:latin typeface="Calibri"/>
                <a:cs typeface="Calibri"/>
              </a:rPr>
              <a:t>WHO </a:t>
            </a:r>
          </a:p>
        </p:txBody>
      </p:sp>
      <p:sp>
        <p:nvSpPr>
          <p:cNvPr id="8" name="Header 2"/>
          <p:cNvSpPr/>
          <p:nvPr/>
        </p:nvSpPr>
        <p:spPr>
          <a:xfrm>
            <a:off x="5532120" y="1234440"/>
            <a:ext cx="3017520" cy="45720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2 text"/>
          <p:cNvSpPr/>
          <p:nvPr/>
        </p:nvSpPr>
        <p:spPr>
          <a:xfrm>
            <a:off x="5532120" y="1234440"/>
            <a:ext cx="30175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 dirty="0">
                <a:solidFill>
                  <a:srgbClr val="FFFFFF"/>
                </a:solidFill>
                <a:latin typeface="Calibri"/>
                <a:cs typeface="Calibri"/>
              </a:rPr>
              <a:t>HOW THEY G</a:t>
            </a: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400" b="1" i="0" dirty="0">
                <a:solidFill>
                  <a:srgbClr val="FFFFFF"/>
                </a:solidFill>
                <a:latin typeface="Calibri"/>
                <a:cs typeface="Calibri"/>
              </a:rPr>
              <a:t> THERE</a:t>
            </a:r>
          </a:p>
        </p:txBody>
      </p:sp>
      <p:sp>
        <p:nvSpPr>
          <p:cNvPr id="10" name="Header 3"/>
          <p:cNvSpPr/>
          <p:nvPr/>
        </p:nvSpPr>
        <p:spPr>
          <a:xfrm>
            <a:off x="8641080" y="1234440"/>
            <a:ext cx="3017520" cy="4572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Header 3 text"/>
          <p:cNvSpPr/>
          <p:nvPr/>
        </p:nvSpPr>
        <p:spPr>
          <a:xfrm>
            <a:off x="8641080" y="1234440"/>
            <a:ext cx="30175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WHAT IT DOES</a:t>
            </a:r>
          </a:p>
        </p:txBody>
      </p:sp>
      <p:sp>
        <p:nvSpPr>
          <p:cNvPr id="12" name="Row band 1"/>
          <p:cNvSpPr/>
          <p:nvPr/>
        </p:nvSpPr>
        <p:spPr>
          <a:xfrm>
            <a:off x="457200" y="1783080"/>
            <a:ext cx="11292840" cy="80467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Row 1 label"/>
          <p:cNvSpPr/>
          <p:nvPr/>
        </p:nvSpPr>
        <p:spPr>
          <a:xfrm>
            <a:off x="457200" y="1783080"/>
            <a:ext cx="1874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European Commission</a:t>
            </a:r>
          </a:p>
        </p:txBody>
      </p:sp>
      <p:sp>
        <p:nvSpPr>
          <p:cNvPr id="14" name="Row 1 col 1"/>
          <p:cNvSpPr/>
          <p:nvPr/>
        </p:nvSpPr>
        <p:spPr>
          <a:xfrm>
            <a:off x="2423160" y="1783080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27 commissioners, one per state, under President von der Leyen</a:t>
            </a:r>
          </a:p>
        </p:txBody>
      </p:sp>
      <p:sp>
        <p:nvSpPr>
          <p:cNvPr id="15" name="Row 1 col 2"/>
          <p:cNvSpPr/>
          <p:nvPr/>
        </p:nvSpPr>
        <p:spPr>
          <a:xfrm>
            <a:off x="5532120" y="1783080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Nominated by the governments, approved by the Parliament, five-year term</a:t>
            </a:r>
          </a:p>
        </p:txBody>
      </p:sp>
      <p:sp>
        <p:nvSpPr>
          <p:cNvPr id="16" name="Row 1 col 3"/>
          <p:cNvSpPr/>
          <p:nvPr/>
        </p:nvSpPr>
        <p:spPr>
          <a:xfrm>
            <a:off x="8641080" y="1783080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Proposes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EU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 law, enforces the treaties, negotiates trade deals</a:t>
            </a:r>
          </a:p>
        </p:txBody>
      </p:sp>
      <p:sp>
        <p:nvSpPr>
          <p:cNvPr id="17" name="Row 2 label"/>
          <p:cNvSpPr/>
          <p:nvPr/>
        </p:nvSpPr>
        <p:spPr>
          <a:xfrm>
            <a:off x="457200" y="2587752"/>
            <a:ext cx="1874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Council of the EU</a:t>
            </a:r>
          </a:p>
        </p:txBody>
      </p:sp>
      <p:sp>
        <p:nvSpPr>
          <p:cNvPr id="18" name="Row 2 col 1"/>
          <p:cNvSpPr/>
          <p:nvPr/>
        </p:nvSpPr>
        <p:spPr>
          <a:xfrm>
            <a:off x="2423160" y="2587752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The 27 governments’ ministers</a:t>
            </a:r>
          </a:p>
        </p:txBody>
      </p:sp>
      <p:sp>
        <p:nvSpPr>
          <p:cNvPr id="19" name="Row 2 col 2"/>
          <p:cNvSpPr/>
          <p:nvPr/>
        </p:nvSpPr>
        <p:spPr>
          <a:xfrm>
            <a:off x="5532120" y="2587752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Elected at home. The chair rotates every six months;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currently 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Ireland</a:t>
            </a:r>
          </a:p>
        </p:txBody>
      </p:sp>
      <p:sp>
        <p:nvSpPr>
          <p:cNvPr id="20" name="Row 2 col 3"/>
          <p:cNvSpPr/>
          <p:nvPr/>
        </p:nvSpPr>
        <p:spPr>
          <a:xfrm>
            <a:off x="8641080" y="2587752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Amends and adopts laws with the Parliament. </a:t>
            </a:r>
            <a:r>
              <a:rPr lang="en-US" sz="1200" dirty="0">
                <a:solidFill>
                  <a:srgbClr val="321744"/>
                </a:solidFill>
                <a:latin typeface="Calibri"/>
                <a:cs typeface="Calibri"/>
              </a:rPr>
              <a:t>Requires u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nanimity on tax, foreign policy, new members</a:t>
            </a:r>
          </a:p>
        </p:txBody>
      </p:sp>
      <p:sp>
        <p:nvSpPr>
          <p:cNvPr id="21" name="Row band 3"/>
          <p:cNvSpPr/>
          <p:nvPr/>
        </p:nvSpPr>
        <p:spPr>
          <a:xfrm>
            <a:off x="457200" y="3392424"/>
            <a:ext cx="11292840" cy="80467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Row 3 label"/>
          <p:cNvSpPr/>
          <p:nvPr/>
        </p:nvSpPr>
        <p:spPr>
          <a:xfrm>
            <a:off x="457200" y="3392424"/>
            <a:ext cx="1874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European Parliament</a:t>
            </a:r>
          </a:p>
        </p:txBody>
      </p:sp>
      <p:sp>
        <p:nvSpPr>
          <p:cNvPr id="23" name="Row 3 col 1"/>
          <p:cNvSpPr/>
          <p:nvPr/>
        </p:nvSpPr>
        <p:spPr>
          <a:xfrm>
            <a:off x="2423160" y="3392424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720 members in eight cross-national groups, under President Metsola</a:t>
            </a:r>
          </a:p>
        </p:txBody>
      </p:sp>
      <p:sp>
        <p:nvSpPr>
          <p:cNvPr id="24" name="Row 3 col 2"/>
          <p:cNvSpPr/>
          <p:nvPr/>
        </p:nvSpPr>
        <p:spPr>
          <a:xfrm>
            <a:off x="5532120" y="3392424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Elected directly every five years by proportional representation;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most recently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 in June 2024</a:t>
            </a:r>
          </a:p>
        </p:txBody>
      </p:sp>
      <p:sp>
        <p:nvSpPr>
          <p:cNvPr id="25" name="Row 3 col 3"/>
          <p:cNvSpPr/>
          <p:nvPr/>
        </p:nvSpPr>
        <p:spPr>
          <a:xfrm>
            <a:off x="8641080" y="3392424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Amends and adopts most laws with the Council; approves the Commission and the budget</a:t>
            </a:r>
          </a:p>
        </p:txBody>
      </p:sp>
      <p:sp>
        <p:nvSpPr>
          <p:cNvPr id="26" name="Row 4 label"/>
          <p:cNvSpPr/>
          <p:nvPr/>
        </p:nvSpPr>
        <p:spPr>
          <a:xfrm>
            <a:off x="457200" y="4197096"/>
            <a:ext cx="1874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European Council</a:t>
            </a:r>
          </a:p>
        </p:txBody>
      </p:sp>
      <p:sp>
        <p:nvSpPr>
          <p:cNvPr id="27" name="Row 4 col 1"/>
          <p:cNvSpPr/>
          <p:nvPr/>
        </p:nvSpPr>
        <p:spPr>
          <a:xfrm>
            <a:off x="2423160" y="4197096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The 27 heads of government, chaired by President Costa</a:t>
            </a:r>
          </a:p>
        </p:txBody>
      </p:sp>
      <p:sp>
        <p:nvSpPr>
          <p:cNvPr id="28" name="Row 4 col 2"/>
          <p:cNvSpPr/>
          <p:nvPr/>
        </p:nvSpPr>
        <p:spPr>
          <a:xfrm>
            <a:off x="5532120" y="4197096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Elected at home; meets at least four times a year</a:t>
            </a:r>
          </a:p>
        </p:txBody>
      </p:sp>
      <p:sp>
        <p:nvSpPr>
          <p:cNvPr id="29" name="Row 4 col 3"/>
          <p:cNvSpPr/>
          <p:nvPr/>
        </p:nvSpPr>
        <p:spPr>
          <a:xfrm>
            <a:off x="8641080" y="4197096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Sets direction and settles the big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issues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: budget, treaties, enlargement. Passes no laws</a:t>
            </a:r>
          </a:p>
        </p:txBody>
      </p:sp>
      <p:sp>
        <p:nvSpPr>
          <p:cNvPr id="30" name="Row band 5"/>
          <p:cNvSpPr/>
          <p:nvPr/>
        </p:nvSpPr>
        <p:spPr>
          <a:xfrm>
            <a:off x="457200" y="5001768"/>
            <a:ext cx="11292840" cy="80467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Row 5 label"/>
          <p:cNvSpPr/>
          <p:nvPr/>
        </p:nvSpPr>
        <p:spPr>
          <a:xfrm>
            <a:off x="457200" y="5001768"/>
            <a:ext cx="1874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Court of Justice</a:t>
            </a:r>
          </a:p>
        </p:txBody>
      </p:sp>
      <p:sp>
        <p:nvSpPr>
          <p:cNvPr id="32" name="Row 5 col 1"/>
          <p:cNvSpPr/>
          <p:nvPr/>
        </p:nvSpPr>
        <p:spPr>
          <a:xfrm>
            <a:off x="2423160" y="5001768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27 judges, one per state, in Luxembourg</a:t>
            </a:r>
          </a:p>
        </p:txBody>
      </p:sp>
      <p:sp>
        <p:nvSpPr>
          <p:cNvPr id="33" name="Row 5 col 2"/>
          <p:cNvSpPr/>
          <p:nvPr/>
        </p:nvSpPr>
        <p:spPr>
          <a:xfrm>
            <a:off x="5532120" y="5001768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Appointed by the governments for six-year terms</a:t>
            </a:r>
          </a:p>
        </p:txBody>
      </p:sp>
      <p:sp>
        <p:nvSpPr>
          <p:cNvPr id="34" name="Row 5 col 3"/>
          <p:cNvSpPr/>
          <p:nvPr/>
        </p:nvSpPr>
        <p:spPr>
          <a:xfrm>
            <a:off x="8641080" y="5001768"/>
            <a:ext cx="3017520" cy="8046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Binding rulings.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EU law &gt; National law when they conflict</a:t>
            </a:r>
            <a:endParaRPr sz="12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35" name="Footnote"/>
          <p:cNvSpPr/>
          <p:nvPr/>
        </p:nvSpPr>
        <p:spPr>
          <a:xfrm>
            <a:off x="457200" y="580644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A</a:t>
            </a: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 sixth is the European Central Bank in Frankfurt, which sets interest rates for the euro and is </a:t>
            </a: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nominally independent of politics (like the US fed)</a:t>
            </a: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a Law Gets Made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How a bill becomes a law, EU Edition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CRS</a:t>
            </a:r>
          </a:p>
        </p:txBody>
      </p:sp>
      <p:sp>
        <p:nvSpPr>
          <p:cNvPr id="6" name="Box 1"/>
          <p:cNvSpPr/>
          <p:nvPr/>
        </p:nvSpPr>
        <p:spPr>
          <a:xfrm>
            <a:off x="457200" y="2331720"/>
            <a:ext cx="2468880" cy="15544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Box 1 header"/>
          <p:cNvSpPr/>
          <p:nvPr/>
        </p:nvSpPr>
        <p:spPr>
          <a:xfrm>
            <a:off x="457200" y="2331720"/>
            <a:ext cx="2468880" cy="4572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1  COMMISSION PROPOSES</a:t>
            </a:r>
          </a:p>
        </p:txBody>
      </p:sp>
      <p:sp>
        <p:nvSpPr>
          <p:cNvPr id="8" name="Box 1 text"/>
          <p:cNvSpPr/>
          <p:nvPr/>
        </p:nvSpPr>
        <p:spPr>
          <a:xfrm>
            <a:off x="630936" y="2990088"/>
            <a:ext cx="2121408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fontScale="92500" lnSpcReduction="2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Only the Commission can put a bill on the table. It consults, drafts, and sends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bill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text to both chambers</a:t>
            </a:r>
          </a:p>
        </p:txBody>
      </p:sp>
      <p:sp>
        <p:nvSpPr>
          <p:cNvPr id="9" name="Box 2"/>
          <p:cNvSpPr/>
          <p:nvPr/>
        </p:nvSpPr>
        <p:spPr>
          <a:xfrm>
            <a:off x="3429000" y="1234440"/>
            <a:ext cx="3017520" cy="150876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Box 2 header"/>
          <p:cNvSpPr/>
          <p:nvPr/>
        </p:nvSpPr>
        <p:spPr>
          <a:xfrm>
            <a:off x="3429000" y="1234440"/>
            <a:ext cx="3017520" cy="45720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2a  THE PARLIAMENT</a:t>
            </a:r>
          </a:p>
        </p:txBody>
      </p:sp>
      <p:sp>
        <p:nvSpPr>
          <p:cNvPr id="11" name="Box 2 text"/>
          <p:cNvSpPr/>
          <p:nvPr/>
        </p:nvSpPr>
        <p:spPr>
          <a:xfrm>
            <a:off x="3602736" y="1892808"/>
            <a:ext cx="2670048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720 elected members amend it and vote</a:t>
            </a:r>
          </a:p>
        </p:txBody>
      </p:sp>
      <p:sp>
        <p:nvSpPr>
          <p:cNvPr id="12" name="Box 3"/>
          <p:cNvSpPr/>
          <p:nvPr/>
        </p:nvSpPr>
        <p:spPr>
          <a:xfrm>
            <a:off x="3429000" y="3520440"/>
            <a:ext cx="3017520" cy="150876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Box 3 header"/>
          <p:cNvSpPr/>
          <p:nvPr/>
        </p:nvSpPr>
        <p:spPr>
          <a:xfrm>
            <a:off x="3429000" y="3520440"/>
            <a:ext cx="3017520" cy="45720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2b  THE COUNCIL</a:t>
            </a:r>
          </a:p>
        </p:txBody>
      </p:sp>
      <p:sp>
        <p:nvSpPr>
          <p:cNvPr id="14" name="Box 3 text"/>
          <p:cNvSpPr/>
          <p:nvPr/>
        </p:nvSpPr>
        <p:spPr>
          <a:xfrm>
            <a:off x="3602736" y="4178808"/>
            <a:ext cx="2670048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lnSpcReduction="1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The 27 governments amend it and vote: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requires 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55% of states with 65% of the population</a:t>
            </a:r>
          </a:p>
        </p:txBody>
      </p:sp>
      <p:sp>
        <p:nvSpPr>
          <p:cNvPr id="15" name="Box 4"/>
          <p:cNvSpPr/>
          <p:nvPr/>
        </p:nvSpPr>
        <p:spPr>
          <a:xfrm>
            <a:off x="6949440" y="2331720"/>
            <a:ext cx="2103120" cy="15544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Box 4 header"/>
          <p:cNvSpPr/>
          <p:nvPr/>
        </p:nvSpPr>
        <p:spPr>
          <a:xfrm>
            <a:off x="6949440" y="2331720"/>
            <a:ext cx="2103120" cy="4572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3  BOTH MUST AGREE</a:t>
            </a:r>
          </a:p>
        </p:txBody>
      </p:sp>
      <p:sp>
        <p:nvSpPr>
          <p:cNvPr id="17" name="Box 4 text"/>
          <p:cNvSpPr/>
          <p:nvPr/>
        </p:nvSpPr>
        <p:spPr>
          <a:xfrm>
            <a:off x="7123176" y="2990088"/>
            <a:ext cx="1755648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fontScale="92500" lnSpcReduction="20000"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The same text must pass both. If not, a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re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conciliation committee; if that fails, no law</a:t>
            </a:r>
          </a:p>
        </p:txBody>
      </p:sp>
      <p:sp>
        <p:nvSpPr>
          <p:cNvPr id="18" name="Box 5"/>
          <p:cNvSpPr/>
          <p:nvPr/>
        </p:nvSpPr>
        <p:spPr>
          <a:xfrm>
            <a:off x="9555480" y="2331720"/>
            <a:ext cx="2176272" cy="15544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Box 5 header"/>
          <p:cNvSpPr/>
          <p:nvPr/>
        </p:nvSpPr>
        <p:spPr>
          <a:xfrm>
            <a:off x="9555480" y="2331720"/>
            <a:ext cx="2176272" cy="4572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4  IT BECOMES LAW</a:t>
            </a:r>
          </a:p>
        </p:txBody>
      </p:sp>
      <p:sp>
        <p:nvSpPr>
          <p:cNvPr id="20" name="Box 5 text"/>
          <p:cNvSpPr/>
          <p:nvPr/>
        </p:nvSpPr>
        <p:spPr>
          <a:xfrm>
            <a:off x="9729216" y="2990088"/>
            <a:ext cx="1828800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l">
              <a:spcAft>
                <a:spcPts val="0"/>
              </a:spcAft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Governments apply it at home. The Court of Justice enforces it</a:t>
            </a:r>
          </a:p>
        </p:txBody>
      </p:sp>
      <p:cxnSp>
        <p:nvCxnSpPr>
          <p:cNvPr id="21" name="Arrow"/>
          <p:cNvCxnSpPr/>
          <p:nvPr/>
        </p:nvCxnSpPr>
        <p:spPr>
          <a:xfrm flipV="1">
            <a:off x="2926080" y="1988820"/>
            <a:ext cx="502920" cy="1120140"/>
          </a:xfrm>
          <a:prstGeom prst="line">
            <a:avLst/>
          </a:prstGeom>
          <a:ln w="22225">
            <a:solidFill>
              <a:srgbClr val="32174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Arrow"/>
          <p:cNvCxnSpPr/>
          <p:nvPr/>
        </p:nvCxnSpPr>
        <p:spPr>
          <a:xfrm>
            <a:off x="2926080" y="3108960"/>
            <a:ext cx="502920" cy="1165860"/>
          </a:xfrm>
          <a:prstGeom prst="line">
            <a:avLst/>
          </a:prstGeom>
          <a:ln w="22225">
            <a:solidFill>
              <a:srgbClr val="32174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Arrow"/>
          <p:cNvCxnSpPr/>
          <p:nvPr/>
        </p:nvCxnSpPr>
        <p:spPr>
          <a:xfrm>
            <a:off x="6446520" y="1988820"/>
            <a:ext cx="502920" cy="1120140"/>
          </a:xfrm>
          <a:prstGeom prst="line">
            <a:avLst/>
          </a:prstGeom>
          <a:ln w="22225">
            <a:solidFill>
              <a:srgbClr val="32174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Arrow"/>
          <p:cNvCxnSpPr/>
          <p:nvPr/>
        </p:nvCxnSpPr>
        <p:spPr>
          <a:xfrm flipV="1">
            <a:off x="6446520" y="3108960"/>
            <a:ext cx="502920" cy="1165860"/>
          </a:xfrm>
          <a:prstGeom prst="line">
            <a:avLst/>
          </a:prstGeom>
          <a:ln w="22225">
            <a:solidFill>
              <a:srgbClr val="32174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Arrow"/>
          <p:cNvCxnSpPr/>
          <p:nvPr/>
        </p:nvCxnSpPr>
        <p:spPr>
          <a:xfrm>
            <a:off x="9052560" y="3108960"/>
            <a:ext cx="502920" cy="0"/>
          </a:xfrm>
          <a:prstGeom prst="line">
            <a:avLst/>
          </a:prstGeom>
          <a:ln w="22225">
            <a:solidFill>
              <a:srgbClr val="32174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ootnote"/>
          <p:cNvSpPr/>
          <p:nvPr/>
        </p:nvSpPr>
        <p:spPr>
          <a:xfrm>
            <a:off x="457200" y="5715000"/>
            <a:ext cx="11274552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the EU Does Not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dirty="0"/>
              <a:t>It does not tax. </a:t>
            </a:r>
            <a:endParaRPr lang="en-US" dirty="0"/>
          </a:p>
          <a:p>
            <a:pPr lvl="1"/>
            <a:r>
              <a:rPr dirty="0"/>
              <a:t>Its budget is 1% of the Union’s income; raising the ceiling needs all 27</a:t>
            </a:r>
            <a:r>
              <a:rPr lang="en-US" dirty="0"/>
              <a:t> states to approve</a:t>
            </a:r>
            <a:endParaRPr dirty="0"/>
          </a:p>
          <a:p>
            <a:r>
              <a:rPr dirty="0"/>
              <a:t>It does not run the welfare state, schools, hospitals, police or armies. </a:t>
            </a:r>
            <a:endParaRPr lang="en-US" dirty="0"/>
          </a:p>
          <a:p>
            <a:r>
              <a:rPr dirty="0"/>
              <a:t>National officials apply EU rules. </a:t>
            </a:r>
            <a:endParaRPr lang="en-US" dirty="0"/>
          </a:p>
          <a:p>
            <a:pPr lvl="1"/>
            <a:r>
              <a:rPr lang="en-US" dirty="0"/>
              <a:t>EU</a:t>
            </a:r>
            <a:r>
              <a:rPr dirty="0"/>
              <a:t> employs fewer people than a mid-sized city</a:t>
            </a:r>
          </a:p>
          <a:p>
            <a:r>
              <a:rPr dirty="0"/>
              <a:t>Its </a:t>
            </a:r>
            <a:r>
              <a:rPr lang="en-US" dirty="0"/>
              <a:t>focus</a:t>
            </a:r>
            <a:r>
              <a:rPr dirty="0"/>
              <a:t> is cross-border economics: trade, competition, the single market, the euro</a:t>
            </a:r>
          </a:p>
          <a:p>
            <a:r>
              <a:rPr dirty="0"/>
              <a:t>Moravcsik: the EU does the tasks that democracies everywhere hand to experts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Moravcsik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Budget in Proportion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How much does the EU Spend?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Moravcsik</a:t>
            </a:r>
          </a:p>
        </p:txBody>
      </p:sp>
      <p:sp>
        <p:nvSpPr>
          <p:cNvPr id="6" name="Left title"/>
          <p:cNvSpPr/>
          <p:nvPr/>
        </p:nvSpPr>
        <p:spPr>
          <a:xfrm>
            <a:off x="548640" y="1234440"/>
            <a:ext cx="47548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Public spending, share of national income</a:t>
            </a:r>
          </a:p>
        </p:txBody>
      </p:sp>
      <p:sp>
        <p:nvSpPr>
          <p:cNvPr id="7" name="Bar governments"/>
          <p:cNvSpPr/>
          <p:nvPr/>
        </p:nvSpPr>
        <p:spPr>
          <a:xfrm>
            <a:off x="822960" y="1906524"/>
            <a:ext cx="1280160" cy="31683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Bar governments value"/>
          <p:cNvSpPr/>
          <p:nvPr/>
        </p:nvSpPr>
        <p:spPr>
          <a:xfrm>
            <a:off x="365760" y="1495044"/>
            <a:ext cx="219456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600" b="1" i="0">
                <a:solidFill>
                  <a:srgbClr val="321744"/>
                </a:solidFill>
                <a:latin typeface="Calibri"/>
                <a:cs typeface="Calibri"/>
              </a:rPr>
              <a:t>49.5%</a:t>
            </a:r>
          </a:p>
        </p:txBody>
      </p:sp>
      <p:sp>
        <p:nvSpPr>
          <p:cNvPr id="9" name="Bar governments label"/>
          <p:cNvSpPr/>
          <p:nvPr/>
        </p:nvSpPr>
        <p:spPr>
          <a:xfrm>
            <a:off x="365760" y="5120640"/>
            <a:ext cx="219456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All 27 governments, 2025 (share of GDP)</a:t>
            </a:r>
          </a:p>
        </p:txBody>
      </p:sp>
      <p:sp>
        <p:nvSpPr>
          <p:cNvPr id="10" name="Bar EU"/>
          <p:cNvSpPr/>
          <p:nvPr/>
        </p:nvSpPr>
        <p:spPr>
          <a:xfrm>
            <a:off x="3566160" y="5010912"/>
            <a:ext cx="1280160" cy="6400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Bar EU value"/>
          <p:cNvSpPr/>
          <p:nvPr/>
        </p:nvSpPr>
        <p:spPr>
          <a:xfrm>
            <a:off x="3108960" y="4599432"/>
            <a:ext cx="219456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600" b="1" i="0">
                <a:solidFill>
                  <a:srgbClr val="F3672A"/>
                </a:solidFill>
                <a:latin typeface="Calibri"/>
                <a:cs typeface="Calibri"/>
              </a:rPr>
              <a:t>1.0%</a:t>
            </a:r>
          </a:p>
        </p:txBody>
      </p:sp>
      <p:sp>
        <p:nvSpPr>
          <p:cNvPr id="12" name="Bar EU label"/>
          <p:cNvSpPr/>
          <p:nvPr/>
        </p:nvSpPr>
        <p:spPr>
          <a:xfrm>
            <a:off x="3108960" y="5120640"/>
            <a:ext cx="219456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The EU budget, 2026 (share of national income)</a:t>
            </a:r>
          </a:p>
        </p:txBody>
      </p:sp>
      <p:cxnSp>
        <p:nvCxnSpPr>
          <p:cNvPr id="13" name="Connector"/>
          <p:cNvCxnSpPr/>
          <p:nvPr/>
        </p:nvCxnSpPr>
        <p:spPr>
          <a:xfrm>
            <a:off x="548640" y="5074920"/>
            <a:ext cx="466344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title"/>
          <p:cNvSpPr/>
          <p:nvPr/>
        </p:nvSpPr>
        <p:spPr>
          <a:xfrm>
            <a:off x="5943600" y="1234440"/>
            <a:ext cx="56692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Where the EU’s €193 billion goes, 2026</a:t>
            </a:r>
          </a:p>
        </p:txBody>
      </p:sp>
      <p:sp>
        <p:nvSpPr>
          <p:cNvPr id="15" name="Spend 1 label"/>
          <p:cNvSpPr/>
          <p:nvPr/>
        </p:nvSpPr>
        <p:spPr>
          <a:xfrm>
            <a:off x="5943600" y="1783080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Regional and social funds (cohesion)</a:t>
            </a:r>
          </a:p>
        </p:txBody>
      </p:sp>
      <p:sp>
        <p:nvSpPr>
          <p:cNvPr id="16" name="Spend 1"/>
          <p:cNvSpPr/>
          <p:nvPr/>
        </p:nvSpPr>
        <p:spPr>
          <a:xfrm>
            <a:off x="9098280" y="1847088"/>
            <a:ext cx="1870862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Spend 1 value"/>
          <p:cNvSpPr/>
          <p:nvPr/>
        </p:nvSpPr>
        <p:spPr>
          <a:xfrm>
            <a:off x="11014862" y="1783080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37%</a:t>
            </a:r>
          </a:p>
        </p:txBody>
      </p:sp>
      <p:sp>
        <p:nvSpPr>
          <p:cNvPr id="18" name="Spend 2 label"/>
          <p:cNvSpPr/>
          <p:nvPr/>
        </p:nvSpPr>
        <p:spPr>
          <a:xfrm>
            <a:off x="5943600" y="2221992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Farming and the environment</a:t>
            </a:r>
          </a:p>
        </p:txBody>
      </p:sp>
      <p:sp>
        <p:nvSpPr>
          <p:cNvPr id="19" name="Spend 2"/>
          <p:cNvSpPr/>
          <p:nvPr/>
        </p:nvSpPr>
        <p:spPr>
          <a:xfrm>
            <a:off x="9098280" y="2286000"/>
            <a:ext cx="1473556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Spend 2 value"/>
          <p:cNvSpPr/>
          <p:nvPr/>
        </p:nvSpPr>
        <p:spPr>
          <a:xfrm>
            <a:off x="10617556" y="2221992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29%</a:t>
            </a:r>
          </a:p>
        </p:txBody>
      </p:sp>
      <p:sp>
        <p:nvSpPr>
          <p:cNvPr id="21" name="Spend 3 label"/>
          <p:cNvSpPr/>
          <p:nvPr/>
        </p:nvSpPr>
        <p:spPr>
          <a:xfrm>
            <a:off x="5943600" y="2660904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Single market, research, digital</a:t>
            </a:r>
          </a:p>
        </p:txBody>
      </p:sp>
      <p:sp>
        <p:nvSpPr>
          <p:cNvPr id="22" name="Spend 3"/>
          <p:cNvSpPr/>
          <p:nvPr/>
        </p:nvSpPr>
        <p:spPr>
          <a:xfrm>
            <a:off x="9098280" y="2724912"/>
            <a:ext cx="578358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Spend 3 value"/>
          <p:cNvSpPr/>
          <p:nvPr/>
        </p:nvSpPr>
        <p:spPr>
          <a:xfrm>
            <a:off x="9722358" y="2660904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12%</a:t>
            </a:r>
          </a:p>
        </p:txBody>
      </p:sp>
      <p:sp>
        <p:nvSpPr>
          <p:cNvPr id="24" name="Spend 4 label"/>
          <p:cNvSpPr/>
          <p:nvPr/>
        </p:nvSpPr>
        <p:spPr>
          <a:xfrm>
            <a:off x="5943600" y="3099816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Neighbourhood and the world</a:t>
            </a:r>
          </a:p>
        </p:txBody>
      </p:sp>
      <p:sp>
        <p:nvSpPr>
          <p:cNvPr id="25" name="Spend 4"/>
          <p:cNvSpPr/>
          <p:nvPr/>
        </p:nvSpPr>
        <p:spPr>
          <a:xfrm>
            <a:off x="9098280" y="3163824"/>
            <a:ext cx="407365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Spend 4 value"/>
          <p:cNvSpPr/>
          <p:nvPr/>
        </p:nvSpPr>
        <p:spPr>
          <a:xfrm>
            <a:off x="9551365" y="3099816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8%</a:t>
            </a:r>
          </a:p>
        </p:txBody>
      </p:sp>
      <p:sp>
        <p:nvSpPr>
          <p:cNvPr id="27" name="Spend 5 label"/>
          <p:cNvSpPr/>
          <p:nvPr/>
        </p:nvSpPr>
        <p:spPr>
          <a:xfrm>
            <a:off x="5943600" y="3538728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Administration</a:t>
            </a:r>
          </a:p>
        </p:txBody>
      </p:sp>
      <p:sp>
        <p:nvSpPr>
          <p:cNvPr id="28" name="Spend 5"/>
          <p:cNvSpPr/>
          <p:nvPr/>
        </p:nvSpPr>
        <p:spPr>
          <a:xfrm>
            <a:off x="9098280" y="3602736"/>
            <a:ext cx="347015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Spend 5 value"/>
          <p:cNvSpPr/>
          <p:nvPr/>
        </p:nvSpPr>
        <p:spPr>
          <a:xfrm>
            <a:off x="9491015" y="3538728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7%</a:t>
            </a:r>
          </a:p>
        </p:txBody>
      </p:sp>
      <p:sp>
        <p:nvSpPr>
          <p:cNvPr id="30" name="Spend 6 label"/>
          <p:cNvSpPr/>
          <p:nvPr/>
        </p:nvSpPr>
        <p:spPr>
          <a:xfrm>
            <a:off x="5943600" y="3977640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Reserves and special instruments</a:t>
            </a:r>
          </a:p>
        </p:txBody>
      </p:sp>
      <p:sp>
        <p:nvSpPr>
          <p:cNvPr id="31" name="Spend 6"/>
          <p:cNvSpPr/>
          <p:nvPr/>
        </p:nvSpPr>
        <p:spPr>
          <a:xfrm>
            <a:off x="9098280" y="4041648"/>
            <a:ext cx="150876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Spend 6 value"/>
          <p:cNvSpPr/>
          <p:nvPr/>
        </p:nvSpPr>
        <p:spPr>
          <a:xfrm>
            <a:off x="9294876" y="3977640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3%</a:t>
            </a:r>
          </a:p>
        </p:txBody>
      </p:sp>
      <p:sp>
        <p:nvSpPr>
          <p:cNvPr id="33" name="Spend 7 label"/>
          <p:cNvSpPr/>
          <p:nvPr/>
        </p:nvSpPr>
        <p:spPr>
          <a:xfrm>
            <a:off x="5943600" y="4416552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Migration and borders</a:t>
            </a:r>
          </a:p>
        </p:txBody>
      </p:sp>
      <p:sp>
        <p:nvSpPr>
          <p:cNvPr id="34" name="Spend 7"/>
          <p:cNvSpPr/>
          <p:nvPr/>
        </p:nvSpPr>
        <p:spPr>
          <a:xfrm>
            <a:off x="9098280" y="4480560"/>
            <a:ext cx="130759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Spend 7 value"/>
          <p:cNvSpPr/>
          <p:nvPr/>
        </p:nvSpPr>
        <p:spPr>
          <a:xfrm>
            <a:off x="9274759" y="4416552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3%</a:t>
            </a:r>
          </a:p>
        </p:txBody>
      </p:sp>
      <p:sp>
        <p:nvSpPr>
          <p:cNvPr id="36" name="Spend 8 label"/>
          <p:cNvSpPr/>
          <p:nvPr/>
        </p:nvSpPr>
        <p:spPr>
          <a:xfrm>
            <a:off x="5943600" y="4855464"/>
            <a:ext cx="310896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Security and defence</a:t>
            </a:r>
          </a:p>
        </p:txBody>
      </p:sp>
      <p:sp>
        <p:nvSpPr>
          <p:cNvPr id="37" name="Spend 8"/>
          <p:cNvSpPr/>
          <p:nvPr/>
        </p:nvSpPr>
        <p:spPr>
          <a:xfrm>
            <a:off x="9098280" y="4919472"/>
            <a:ext cx="75438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Spend 8 value"/>
          <p:cNvSpPr/>
          <p:nvPr/>
        </p:nvSpPr>
        <p:spPr>
          <a:xfrm>
            <a:off x="9219438" y="4855464"/>
            <a:ext cx="73152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2%</a:t>
            </a:r>
          </a:p>
        </p:txBody>
      </p:sp>
      <p:sp>
        <p:nvSpPr>
          <p:cNvPr id="39" name="Footnote"/>
          <p:cNvSpPr/>
          <p:nvPr/>
        </p:nvSpPr>
        <p:spPr>
          <a:xfrm>
            <a:off x="457200" y="562356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Council of the EU (2026 budget, €192.8bn in commitments); Eurostat (government expenditure, 2025). About one euro in fifty of public money in Europe is spent through Brussels. The 2028–34 budget is being negotiated now: the Commission asked for about €1.8 trillion over seven years; Germany wants €400 billion less.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Parliament Today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European Parliament, 720 seats, September 2026</a:t>
            </a:r>
          </a:p>
        </p:txBody>
      </p:sp>
      <p:sp>
        <p:nvSpPr>
          <p:cNvPr id="5" name="Group 1 label"/>
          <p:cNvSpPr/>
          <p:nvPr/>
        </p:nvSpPr>
        <p:spPr>
          <a:xfrm>
            <a:off x="457200" y="1234440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The Left</a:t>
            </a:r>
          </a:p>
        </p:txBody>
      </p:sp>
      <p:sp>
        <p:nvSpPr>
          <p:cNvPr id="6" name="Group 1"/>
          <p:cNvSpPr/>
          <p:nvPr/>
        </p:nvSpPr>
        <p:spPr>
          <a:xfrm>
            <a:off x="5669280" y="1321308"/>
            <a:ext cx="1110996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Group 1 value"/>
          <p:cNvSpPr/>
          <p:nvPr/>
        </p:nvSpPr>
        <p:spPr>
          <a:xfrm>
            <a:off x="6825996" y="1234440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45</a:t>
            </a:r>
          </a:p>
        </p:txBody>
      </p:sp>
      <p:sp>
        <p:nvSpPr>
          <p:cNvPr id="8" name="Group 2 label"/>
          <p:cNvSpPr/>
          <p:nvPr/>
        </p:nvSpPr>
        <p:spPr>
          <a:xfrm>
            <a:off x="457200" y="1719072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Socialists and Democrats (S&amp;D)</a:t>
            </a:r>
          </a:p>
        </p:txBody>
      </p:sp>
      <p:sp>
        <p:nvSpPr>
          <p:cNvPr id="9" name="Group 2"/>
          <p:cNvSpPr/>
          <p:nvPr/>
        </p:nvSpPr>
        <p:spPr>
          <a:xfrm>
            <a:off x="5669280" y="1805940"/>
            <a:ext cx="3332988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Group 2 value"/>
          <p:cNvSpPr/>
          <p:nvPr/>
        </p:nvSpPr>
        <p:spPr>
          <a:xfrm>
            <a:off x="9047988" y="1719072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135</a:t>
            </a:r>
          </a:p>
        </p:txBody>
      </p:sp>
      <p:sp>
        <p:nvSpPr>
          <p:cNvPr id="11" name="Group 3 label"/>
          <p:cNvSpPr/>
          <p:nvPr/>
        </p:nvSpPr>
        <p:spPr>
          <a:xfrm>
            <a:off x="457200" y="2203704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Greens</a:t>
            </a:r>
          </a:p>
        </p:txBody>
      </p:sp>
      <p:sp>
        <p:nvSpPr>
          <p:cNvPr id="12" name="Group 3"/>
          <p:cNvSpPr/>
          <p:nvPr/>
        </p:nvSpPr>
        <p:spPr>
          <a:xfrm>
            <a:off x="5669280" y="2290572"/>
            <a:ext cx="1308506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Group 3 value"/>
          <p:cNvSpPr/>
          <p:nvPr/>
        </p:nvSpPr>
        <p:spPr>
          <a:xfrm>
            <a:off x="7023506" y="2203704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53</a:t>
            </a:r>
          </a:p>
        </p:txBody>
      </p:sp>
      <p:sp>
        <p:nvSpPr>
          <p:cNvPr id="14" name="Group 4 label"/>
          <p:cNvSpPr/>
          <p:nvPr/>
        </p:nvSpPr>
        <p:spPr>
          <a:xfrm>
            <a:off x="457200" y="2688336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Renew (liberals)</a:t>
            </a:r>
          </a:p>
        </p:txBody>
      </p:sp>
      <p:sp>
        <p:nvSpPr>
          <p:cNvPr id="15" name="Group 4"/>
          <p:cNvSpPr/>
          <p:nvPr/>
        </p:nvSpPr>
        <p:spPr>
          <a:xfrm>
            <a:off x="5669280" y="2775204"/>
            <a:ext cx="1925726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Group 4 value"/>
          <p:cNvSpPr/>
          <p:nvPr/>
        </p:nvSpPr>
        <p:spPr>
          <a:xfrm>
            <a:off x="7640726" y="2688336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78</a:t>
            </a:r>
          </a:p>
        </p:txBody>
      </p:sp>
      <p:sp>
        <p:nvSpPr>
          <p:cNvPr id="17" name="Group 5 label"/>
          <p:cNvSpPr/>
          <p:nvPr/>
        </p:nvSpPr>
        <p:spPr>
          <a:xfrm>
            <a:off x="457200" y="3172968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European People’s Party (EPP): Christian democrats and conservatives</a:t>
            </a:r>
          </a:p>
        </p:txBody>
      </p:sp>
      <p:sp>
        <p:nvSpPr>
          <p:cNvPr id="18" name="Group 5"/>
          <p:cNvSpPr/>
          <p:nvPr/>
        </p:nvSpPr>
        <p:spPr>
          <a:xfrm>
            <a:off x="5669280" y="3259836"/>
            <a:ext cx="4542739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Group 5 value"/>
          <p:cNvSpPr/>
          <p:nvPr/>
        </p:nvSpPr>
        <p:spPr>
          <a:xfrm>
            <a:off x="10257739" y="3172968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184</a:t>
            </a:r>
          </a:p>
        </p:txBody>
      </p:sp>
      <p:sp>
        <p:nvSpPr>
          <p:cNvPr id="20" name="Group 6 label"/>
          <p:cNvSpPr/>
          <p:nvPr/>
        </p:nvSpPr>
        <p:spPr>
          <a:xfrm>
            <a:off x="457200" y="3657600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Conservatives and Reformists (ECR): Italy’s Brothers of Italy, Poland’s PiS</a:t>
            </a:r>
          </a:p>
        </p:txBody>
      </p:sp>
      <p:sp>
        <p:nvSpPr>
          <p:cNvPr id="21" name="Group 6"/>
          <p:cNvSpPr/>
          <p:nvPr/>
        </p:nvSpPr>
        <p:spPr>
          <a:xfrm>
            <a:off x="5669280" y="3744468"/>
            <a:ext cx="2073859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Group 6 value"/>
          <p:cNvSpPr/>
          <p:nvPr/>
        </p:nvSpPr>
        <p:spPr>
          <a:xfrm>
            <a:off x="7788859" y="3657600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84</a:t>
            </a:r>
          </a:p>
        </p:txBody>
      </p:sp>
      <p:sp>
        <p:nvSpPr>
          <p:cNvPr id="23" name="Group 7 label"/>
          <p:cNvSpPr/>
          <p:nvPr/>
        </p:nvSpPr>
        <p:spPr>
          <a:xfrm>
            <a:off x="457200" y="4142232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Patriots for Europe (PfE): France’s National Rally, Hungary’s Fidesz</a:t>
            </a:r>
          </a:p>
        </p:txBody>
      </p:sp>
      <p:sp>
        <p:nvSpPr>
          <p:cNvPr id="24" name="Group 7"/>
          <p:cNvSpPr/>
          <p:nvPr/>
        </p:nvSpPr>
        <p:spPr>
          <a:xfrm>
            <a:off x="5669280" y="4229100"/>
            <a:ext cx="2098548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Group 7 value"/>
          <p:cNvSpPr/>
          <p:nvPr/>
        </p:nvSpPr>
        <p:spPr>
          <a:xfrm>
            <a:off x="7813548" y="4142232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85</a:t>
            </a:r>
          </a:p>
        </p:txBody>
      </p:sp>
      <p:sp>
        <p:nvSpPr>
          <p:cNvPr id="26" name="Group 8 label"/>
          <p:cNvSpPr/>
          <p:nvPr/>
        </p:nvSpPr>
        <p:spPr>
          <a:xfrm>
            <a:off x="457200" y="4626864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Sovereign Nations (ESN): the AfD’s group</a:t>
            </a:r>
          </a:p>
        </p:txBody>
      </p:sp>
      <p:sp>
        <p:nvSpPr>
          <p:cNvPr id="27" name="Group 8"/>
          <p:cNvSpPr/>
          <p:nvPr/>
        </p:nvSpPr>
        <p:spPr>
          <a:xfrm>
            <a:off x="5669280" y="4713732"/>
            <a:ext cx="666598" cy="310896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Group 8 value"/>
          <p:cNvSpPr/>
          <p:nvPr/>
        </p:nvSpPr>
        <p:spPr>
          <a:xfrm>
            <a:off x="6381598" y="4626864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27</a:t>
            </a:r>
          </a:p>
        </p:txBody>
      </p:sp>
      <p:sp>
        <p:nvSpPr>
          <p:cNvPr id="29" name="Group 9 label"/>
          <p:cNvSpPr/>
          <p:nvPr/>
        </p:nvSpPr>
        <p:spPr>
          <a:xfrm>
            <a:off x="457200" y="5111496"/>
            <a:ext cx="512064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No group</a:t>
            </a:r>
          </a:p>
        </p:txBody>
      </p:sp>
      <p:sp>
        <p:nvSpPr>
          <p:cNvPr id="30" name="Group 9"/>
          <p:cNvSpPr/>
          <p:nvPr/>
        </p:nvSpPr>
        <p:spPr>
          <a:xfrm>
            <a:off x="5669280" y="5198364"/>
            <a:ext cx="691286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Group 9 value"/>
          <p:cNvSpPr/>
          <p:nvPr/>
        </p:nvSpPr>
        <p:spPr>
          <a:xfrm>
            <a:off x="6406286" y="5111496"/>
            <a:ext cx="731520" cy="4846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28</a:t>
            </a:r>
          </a:p>
        </p:txBody>
      </p:sp>
      <p:sp>
        <p:nvSpPr>
          <p:cNvPr id="32" name="Footnote"/>
          <p:cNvSpPr/>
          <p:nvPr/>
        </p:nvSpPr>
        <p:spPr>
          <a:xfrm>
            <a:off x="457200" y="5669280"/>
            <a:ext cx="112745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European Parliament, July 2026; one seat vacant. The two families of Monday, EPP and S&amp;D, are still the two largest groups and hold 44% of the seats between them; the three groups to their right hold 27%. Members vote by group, not by country: a French socialist</a:t>
            </a: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 usually</a:t>
            </a: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 votes with a German one.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Second-Order Elections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Turnout in European Parliament elections, 1979–2024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Follesdal &amp; Hix</a:t>
            </a:r>
          </a:p>
        </p:txBody>
      </p:sp>
      <p:sp>
        <p:nvSpPr>
          <p:cNvPr id="6" name="Turnout 1979"/>
          <p:cNvSpPr/>
          <p:nvPr/>
        </p:nvSpPr>
        <p:spPr>
          <a:xfrm>
            <a:off x="1114196" y="1997311"/>
            <a:ext cx="651967" cy="3077609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urnout 1979 value"/>
          <p:cNvSpPr/>
          <p:nvPr/>
        </p:nvSpPr>
        <p:spPr>
          <a:xfrm>
            <a:off x="931316" y="1668127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62%</a:t>
            </a:r>
          </a:p>
        </p:txBody>
      </p:sp>
      <p:sp>
        <p:nvSpPr>
          <p:cNvPr id="8" name="Year 1979"/>
          <p:cNvSpPr/>
          <p:nvPr/>
        </p:nvSpPr>
        <p:spPr>
          <a:xfrm>
            <a:off x="93131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1979</a:t>
            </a:r>
          </a:p>
        </p:txBody>
      </p:sp>
      <p:sp>
        <p:nvSpPr>
          <p:cNvPr id="9" name="Turnout 1984"/>
          <p:cNvSpPr/>
          <p:nvPr/>
        </p:nvSpPr>
        <p:spPr>
          <a:xfrm>
            <a:off x="2165756" y="2146227"/>
            <a:ext cx="651967" cy="292869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urnout 1984 value"/>
          <p:cNvSpPr/>
          <p:nvPr/>
        </p:nvSpPr>
        <p:spPr>
          <a:xfrm>
            <a:off x="1982876" y="1817043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59%</a:t>
            </a:r>
          </a:p>
        </p:txBody>
      </p:sp>
      <p:sp>
        <p:nvSpPr>
          <p:cNvPr id="11" name="Year 1984"/>
          <p:cNvSpPr/>
          <p:nvPr/>
        </p:nvSpPr>
        <p:spPr>
          <a:xfrm>
            <a:off x="198287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1984</a:t>
            </a:r>
          </a:p>
        </p:txBody>
      </p:sp>
      <p:sp>
        <p:nvSpPr>
          <p:cNvPr id="12" name="Turnout 1989"/>
          <p:cNvSpPr/>
          <p:nvPr/>
        </p:nvSpPr>
        <p:spPr>
          <a:xfrm>
            <a:off x="3217316" y="2176011"/>
            <a:ext cx="651967" cy="2898909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urnout 1989 value"/>
          <p:cNvSpPr/>
          <p:nvPr/>
        </p:nvSpPr>
        <p:spPr>
          <a:xfrm>
            <a:off x="3034436" y="1846827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58%</a:t>
            </a:r>
          </a:p>
        </p:txBody>
      </p:sp>
      <p:sp>
        <p:nvSpPr>
          <p:cNvPr id="14" name="Year 1989"/>
          <p:cNvSpPr/>
          <p:nvPr/>
        </p:nvSpPr>
        <p:spPr>
          <a:xfrm>
            <a:off x="303443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1989</a:t>
            </a:r>
          </a:p>
        </p:txBody>
      </p:sp>
      <p:sp>
        <p:nvSpPr>
          <p:cNvPr id="15" name="Turnout 1994"/>
          <p:cNvSpPr/>
          <p:nvPr/>
        </p:nvSpPr>
        <p:spPr>
          <a:xfrm>
            <a:off x="4268876" y="2260397"/>
            <a:ext cx="651967" cy="281452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urnout 1994 value"/>
          <p:cNvSpPr/>
          <p:nvPr/>
        </p:nvSpPr>
        <p:spPr>
          <a:xfrm>
            <a:off x="4085996" y="1931213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57%</a:t>
            </a:r>
          </a:p>
        </p:txBody>
      </p:sp>
      <p:sp>
        <p:nvSpPr>
          <p:cNvPr id="17" name="Year 1994"/>
          <p:cNvSpPr/>
          <p:nvPr/>
        </p:nvSpPr>
        <p:spPr>
          <a:xfrm>
            <a:off x="408599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1994</a:t>
            </a:r>
          </a:p>
        </p:txBody>
      </p:sp>
      <p:sp>
        <p:nvSpPr>
          <p:cNvPr id="18" name="Turnout 1999"/>
          <p:cNvSpPr/>
          <p:nvPr/>
        </p:nvSpPr>
        <p:spPr>
          <a:xfrm>
            <a:off x="5320436" y="2617797"/>
            <a:ext cx="651967" cy="245712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urnout 1999 value"/>
          <p:cNvSpPr/>
          <p:nvPr/>
        </p:nvSpPr>
        <p:spPr>
          <a:xfrm>
            <a:off x="5137556" y="2288613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50%</a:t>
            </a:r>
          </a:p>
        </p:txBody>
      </p:sp>
      <p:sp>
        <p:nvSpPr>
          <p:cNvPr id="20" name="Year 1999"/>
          <p:cNvSpPr/>
          <p:nvPr/>
        </p:nvSpPr>
        <p:spPr>
          <a:xfrm>
            <a:off x="513755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1999</a:t>
            </a:r>
          </a:p>
        </p:txBody>
      </p:sp>
      <p:sp>
        <p:nvSpPr>
          <p:cNvPr id="21" name="Turnout 2004"/>
          <p:cNvSpPr/>
          <p:nvPr/>
        </p:nvSpPr>
        <p:spPr>
          <a:xfrm>
            <a:off x="6371996" y="2816352"/>
            <a:ext cx="651967" cy="225856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urnout 2004 value"/>
          <p:cNvSpPr/>
          <p:nvPr/>
        </p:nvSpPr>
        <p:spPr>
          <a:xfrm>
            <a:off x="6189116" y="2487168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46%</a:t>
            </a:r>
          </a:p>
        </p:txBody>
      </p:sp>
      <p:sp>
        <p:nvSpPr>
          <p:cNvPr id="23" name="Year 2004"/>
          <p:cNvSpPr/>
          <p:nvPr/>
        </p:nvSpPr>
        <p:spPr>
          <a:xfrm>
            <a:off x="618911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2004</a:t>
            </a:r>
          </a:p>
        </p:txBody>
      </p:sp>
      <p:sp>
        <p:nvSpPr>
          <p:cNvPr id="24" name="Turnout 2009"/>
          <p:cNvSpPr/>
          <p:nvPr/>
        </p:nvSpPr>
        <p:spPr>
          <a:xfrm>
            <a:off x="7423556" y="2940449"/>
            <a:ext cx="651967" cy="2134471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Turnout 2009 value"/>
          <p:cNvSpPr/>
          <p:nvPr/>
        </p:nvSpPr>
        <p:spPr>
          <a:xfrm>
            <a:off x="7240676" y="2611265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43%</a:t>
            </a:r>
          </a:p>
        </p:txBody>
      </p:sp>
      <p:sp>
        <p:nvSpPr>
          <p:cNvPr id="26" name="Year 2009"/>
          <p:cNvSpPr/>
          <p:nvPr/>
        </p:nvSpPr>
        <p:spPr>
          <a:xfrm>
            <a:off x="724067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2009</a:t>
            </a:r>
          </a:p>
        </p:txBody>
      </p:sp>
      <p:sp>
        <p:nvSpPr>
          <p:cNvPr id="27" name="Turnout 2014"/>
          <p:cNvSpPr/>
          <p:nvPr/>
        </p:nvSpPr>
        <p:spPr>
          <a:xfrm>
            <a:off x="8475116" y="2960305"/>
            <a:ext cx="651967" cy="211461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urnout 2014 value"/>
          <p:cNvSpPr/>
          <p:nvPr/>
        </p:nvSpPr>
        <p:spPr>
          <a:xfrm>
            <a:off x="8292236" y="2631121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43%</a:t>
            </a:r>
          </a:p>
        </p:txBody>
      </p:sp>
      <p:sp>
        <p:nvSpPr>
          <p:cNvPr id="29" name="Year 2014"/>
          <p:cNvSpPr/>
          <p:nvPr/>
        </p:nvSpPr>
        <p:spPr>
          <a:xfrm>
            <a:off x="829223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2014</a:t>
            </a:r>
          </a:p>
        </p:txBody>
      </p:sp>
      <p:sp>
        <p:nvSpPr>
          <p:cNvPr id="30" name="Turnout 2019"/>
          <p:cNvSpPr/>
          <p:nvPr/>
        </p:nvSpPr>
        <p:spPr>
          <a:xfrm>
            <a:off x="9526676" y="2558230"/>
            <a:ext cx="651967" cy="251669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urnout 2019 value"/>
          <p:cNvSpPr/>
          <p:nvPr/>
        </p:nvSpPr>
        <p:spPr>
          <a:xfrm>
            <a:off x="9343796" y="2229046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51%</a:t>
            </a:r>
          </a:p>
        </p:txBody>
      </p:sp>
      <p:sp>
        <p:nvSpPr>
          <p:cNvPr id="32" name="Year 2019"/>
          <p:cNvSpPr/>
          <p:nvPr/>
        </p:nvSpPr>
        <p:spPr>
          <a:xfrm>
            <a:off x="934379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2019</a:t>
            </a:r>
          </a:p>
        </p:txBody>
      </p:sp>
      <p:sp>
        <p:nvSpPr>
          <p:cNvPr id="33" name="Turnout 2024"/>
          <p:cNvSpPr/>
          <p:nvPr/>
        </p:nvSpPr>
        <p:spPr>
          <a:xfrm>
            <a:off x="10578236" y="2558230"/>
            <a:ext cx="651967" cy="251669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Turnout 2024 value"/>
          <p:cNvSpPr/>
          <p:nvPr/>
        </p:nvSpPr>
        <p:spPr>
          <a:xfrm>
            <a:off x="10395356" y="2229046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51%</a:t>
            </a:r>
          </a:p>
        </p:txBody>
      </p:sp>
      <p:sp>
        <p:nvSpPr>
          <p:cNvPr id="35" name="Year 2024"/>
          <p:cNvSpPr/>
          <p:nvPr/>
        </p:nvSpPr>
        <p:spPr>
          <a:xfrm>
            <a:off x="10395356" y="5120640"/>
            <a:ext cx="1017727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2024</a:t>
            </a:r>
          </a:p>
        </p:txBody>
      </p:sp>
      <p:cxnSp>
        <p:nvCxnSpPr>
          <p:cNvPr id="36" name="Connector"/>
          <p:cNvCxnSpPr/>
          <p:nvPr/>
        </p:nvCxnSpPr>
        <p:spPr>
          <a:xfrm>
            <a:off x="914400" y="5074920"/>
            <a:ext cx="1051560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ootnote"/>
          <p:cNvSpPr/>
          <p:nvPr/>
        </p:nvSpPr>
        <p:spPr>
          <a:xfrm>
            <a:off x="457200" y="562356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European Parliament, EU-wide turnout. </a:t>
            </a:r>
            <a:r>
              <a:rPr sz="1200" b="0" i="1" dirty="0" err="1">
                <a:solidFill>
                  <a:srgbClr val="5C5C5C"/>
                </a:solidFill>
                <a:latin typeface="Calibri"/>
                <a:cs typeface="Calibri"/>
              </a:rPr>
              <a:t>Follesdal</a:t>
            </a: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 and Hix call these ‘second-order national contests’: </a:t>
            </a: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contested</a:t>
            </a: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 by national parties on national issues, with governing parties losing. Turnout fell for thirty-five years and recovered in 2019 and 2024, as Europe itself became a </a:t>
            </a:r>
            <a:r>
              <a:rPr lang="en-US" sz="1200" b="0" i="1" dirty="0">
                <a:solidFill>
                  <a:srgbClr val="5C5C5C"/>
                </a:solidFill>
                <a:latin typeface="Calibri"/>
                <a:cs typeface="Calibri"/>
              </a:rPr>
              <a:t>source of conflict</a:t>
            </a:r>
            <a:endParaRPr sz="12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(Is there a)</a:t>
            </a:r>
            <a:r>
              <a:rPr dirty="0"/>
              <a:t>The Democratic Deficit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Power moves to executive: ministers in Brussels escape their own parliaments</a:t>
            </a:r>
          </a:p>
          <a:p>
            <a:r>
              <a:rPr dirty="0"/>
              <a:t>The European Parliament is weak: it cannot propose a law or choose a government</a:t>
            </a:r>
          </a:p>
          <a:p>
            <a:r>
              <a:rPr dirty="0"/>
              <a:t>European </a:t>
            </a:r>
            <a:r>
              <a:rPr lang="en-US" dirty="0"/>
              <a:t>elections are “second order”: they</a:t>
            </a:r>
            <a:r>
              <a:rPr dirty="0"/>
              <a:t> </a:t>
            </a:r>
            <a:r>
              <a:rPr lang="en-US" dirty="0"/>
              <a:t>depend</a:t>
            </a:r>
            <a:r>
              <a:rPr dirty="0"/>
              <a:t> on national issues</a:t>
            </a:r>
          </a:p>
          <a:p>
            <a:r>
              <a:rPr dirty="0"/>
              <a:t>The EU is too distant and too strange to understand</a:t>
            </a:r>
            <a:r>
              <a:rPr lang="en-US" dirty="0"/>
              <a:t>, </a:t>
            </a:r>
            <a:r>
              <a:rPr dirty="0"/>
              <a:t>voters cannot judge it</a:t>
            </a:r>
          </a:p>
          <a:p>
            <a:r>
              <a:rPr dirty="0"/>
              <a:t>Policy drifts from what majorities want: deregulation, </a:t>
            </a:r>
            <a:r>
              <a:rPr lang="en-US" dirty="0"/>
              <a:t>tight monetary policy, </a:t>
            </a:r>
            <a:r>
              <a:rPr dirty="0"/>
              <a:t>farm subsidies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Follesdal &amp; Hix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Defense of the EU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Critics measure the EU against an ideal democracy. </a:t>
            </a:r>
            <a:endParaRPr lang="en-US" dirty="0"/>
          </a:p>
          <a:p>
            <a:pPr lvl="1"/>
            <a:r>
              <a:rPr dirty="0"/>
              <a:t>Against real ones, it looks normal</a:t>
            </a:r>
            <a:r>
              <a:rPr lang="en-US" dirty="0"/>
              <a:t>. We have farm subsidies, tight fiscal policy and deregulation here too!</a:t>
            </a:r>
            <a:endParaRPr dirty="0"/>
          </a:p>
          <a:p>
            <a:r>
              <a:rPr dirty="0"/>
              <a:t>No</a:t>
            </a:r>
            <a:r>
              <a:rPr lang="en-US" dirty="0"/>
              <a:t>t a</a:t>
            </a:r>
            <a:r>
              <a:rPr dirty="0"/>
              <a:t> superstate: narrow mandate, no tax power, unanimity for treaties, supermajorities for laws</a:t>
            </a:r>
          </a:p>
          <a:p>
            <a:r>
              <a:rPr lang="en-US" dirty="0" err="1"/>
              <a:t>Democraticly</a:t>
            </a:r>
            <a:r>
              <a:rPr lang="en-US" dirty="0"/>
              <a:t> accountable</a:t>
            </a:r>
            <a:r>
              <a:rPr dirty="0"/>
              <a:t> : elected Parliament </a:t>
            </a:r>
            <a:r>
              <a:rPr b="1" dirty="0"/>
              <a:t>and</a:t>
            </a:r>
            <a:r>
              <a:rPr dirty="0"/>
              <a:t> the elected governments in the Council</a:t>
            </a:r>
          </a:p>
          <a:p>
            <a:r>
              <a:rPr dirty="0"/>
              <a:t>Its insulated parts, central bank, court, regulators, are insulated at home too,</a:t>
            </a:r>
            <a:endParaRPr lang="en-US" dirty="0"/>
          </a:p>
          <a:p>
            <a:r>
              <a:rPr dirty="0"/>
              <a:t>Voters ignore EU elections because health, schools, pensions and taxes are national</a:t>
            </a:r>
            <a:r>
              <a:rPr lang="en-US" dirty="0"/>
              <a:t>. National elections </a:t>
            </a:r>
            <a:r>
              <a:rPr lang="en-US" i="1" dirty="0"/>
              <a:t>matter more to voters lives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Moravcsik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 the Readings’ Words</a:t>
            </a:r>
          </a:p>
        </p:txBody>
      </p:sp>
      <p:sp>
        <p:nvSpPr>
          <p:cNvPr id="3" name="Canvas"/>
          <p:cNvSpPr/>
          <p:nvPr/>
        </p:nvSpPr>
        <p:spPr>
          <a:xfrm>
            <a:off x="3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Moravcsik</a:t>
            </a: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 vs </a:t>
            </a:r>
            <a:r>
              <a:rPr sz="2800" b="1" i="0" dirty="0" err="1">
                <a:solidFill>
                  <a:srgbClr val="321744"/>
                </a:solidFill>
                <a:latin typeface="Calibri"/>
                <a:cs typeface="Calibri"/>
              </a:rPr>
              <a:t>Follesdal</a:t>
            </a: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 and Hix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readings: Moravcsik; Follesdal &amp; Hix</a:t>
            </a:r>
          </a:p>
        </p:txBody>
      </p:sp>
      <p:sp>
        <p:nvSpPr>
          <p:cNvPr id="6" name="Quote 1 rule"/>
          <p:cNvSpPr/>
          <p:nvPr/>
        </p:nvSpPr>
        <p:spPr>
          <a:xfrm>
            <a:off x="685800" y="1280160"/>
            <a:ext cx="68580" cy="128016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Quote 1"/>
          <p:cNvSpPr/>
          <p:nvPr/>
        </p:nvSpPr>
        <p:spPr>
          <a:xfrm>
            <a:off x="877824" y="1280160"/>
            <a:ext cx="886968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Ins="137160" bIns="73152" rtlCol="0" anchor="ctr">
            <a:normAutofit/>
          </a:bodyPr>
          <a:lstStyle/>
          <a:p>
            <a:pPr marL="0" indent="0" algn="l">
              <a:buNone/>
            </a:pPr>
            <a:r>
              <a:rPr sz="1550" b="0" i="1" dirty="0">
                <a:solidFill>
                  <a:srgbClr val="321744"/>
                </a:solidFill>
                <a:latin typeface="Calibri"/>
                <a:cs typeface="Calibri"/>
              </a:rPr>
              <a:t>“Constitutional checks and balances, indirect democratic control via national governments, and the increasing powers of the European Parliament are sufficient to ensure that EU policy-making is, in nearly all cases, clean, transparent, effective and politically responsive to the demands of European citizens.”</a:t>
            </a:r>
          </a:p>
        </p:txBody>
      </p:sp>
      <p:sp>
        <p:nvSpPr>
          <p:cNvPr id="8" name="Quote 1 page"/>
          <p:cNvSpPr/>
          <p:nvPr/>
        </p:nvSpPr>
        <p:spPr>
          <a:xfrm>
            <a:off x="9829800" y="1280160"/>
            <a:ext cx="17373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5C5C5C"/>
                </a:solidFill>
                <a:latin typeface="Calibri"/>
                <a:cs typeface="Calibri"/>
              </a:rPr>
              <a:t>Moravcsik, p. 605</a:t>
            </a:r>
          </a:p>
        </p:txBody>
      </p:sp>
      <p:sp>
        <p:nvSpPr>
          <p:cNvPr id="9" name="Quote 2 rule"/>
          <p:cNvSpPr/>
          <p:nvPr/>
        </p:nvSpPr>
        <p:spPr>
          <a:xfrm>
            <a:off x="685800" y="2761488"/>
            <a:ext cx="68580" cy="1280160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Quote 2"/>
          <p:cNvSpPr/>
          <p:nvPr/>
        </p:nvSpPr>
        <p:spPr>
          <a:xfrm>
            <a:off x="877824" y="2761488"/>
            <a:ext cx="886968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Ins="137160" bIns="73152" rtlCol="0" anchor="ctr">
            <a:normAutofit/>
          </a:bodyPr>
          <a:lstStyle/>
          <a:p>
            <a:pPr marL="0" indent="0" algn="l">
              <a:buNone/>
            </a:pPr>
            <a:r>
              <a:rPr sz="1800" b="0" i="1" dirty="0">
                <a:solidFill>
                  <a:srgbClr val="321744"/>
                </a:solidFill>
                <a:latin typeface="Calibri"/>
                <a:cs typeface="Calibri"/>
              </a:rPr>
              <a:t>“The EU may be more ‘representative’ precisely because it is, in a narrow sense, less ‘democratic’.”</a:t>
            </a:r>
            <a:endParaRPr lang="en-US" sz="1800" b="0" i="1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l">
              <a:buNone/>
            </a:pPr>
            <a:endParaRPr lang="en-US" i="1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l">
              <a:buNone/>
            </a:pPr>
            <a:r>
              <a:rPr lang="en-US" sz="1800" b="0" i="1" dirty="0">
                <a:solidFill>
                  <a:srgbClr val="321744"/>
                </a:solidFill>
                <a:latin typeface="Calibri"/>
                <a:cs typeface="Calibri"/>
              </a:rPr>
              <a:t>(Is there such a thing as ‘too democratic’?)</a:t>
            </a:r>
            <a:endParaRPr sz="1800" b="0" i="1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1" name="Quote 2 page"/>
          <p:cNvSpPr/>
          <p:nvPr/>
        </p:nvSpPr>
        <p:spPr>
          <a:xfrm>
            <a:off x="9829800" y="2761488"/>
            <a:ext cx="17373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5C5C5C"/>
                </a:solidFill>
                <a:latin typeface="Calibri"/>
                <a:cs typeface="Calibri"/>
              </a:rPr>
              <a:t>Moravcsik, p. 614</a:t>
            </a:r>
          </a:p>
        </p:txBody>
      </p:sp>
      <p:sp>
        <p:nvSpPr>
          <p:cNvPr id="12" name="Quote 3 rule"/>
          <p:cNvSpPr/>
          <p:nvPr/>
        </p:nvSpPr>
        <p:spPr>
          <a:xfrm>
            <a:off x="685800" y="4242816"/>
            <a:ext cx="68580" cy="128016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Quote 3"/>
          <p:cNvSpPr/>
          <p:nvPr/>
        </p:nvSpPr>
        <p:spPr>
          <a:xfrm>
            <a:off x="877824" y="4242816"/>
            <a:ext cx="886968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Ins="137160" bIns="73152" rtlCol="0" anchor="ctr">
            <a:normAutofit/>
          </a:bodyPr>
          <a:lstStyle/>
          <a:p>
            <a:pPr marL="0" indent="0" algn="l">
              <a:buNone/>
            </a:pPr>
            <a:r>
              <a:rPr sz="1550" b="0" i="1" dirty="0">
                <a:solidFill>
                  <a:srgbClr val="321744"/>
                </a:solidFill>
                <a:latin typeface="Calibri"/>
                <a:cs typeface="Calibri"/>
              </a:rPr>
              <a:t>Contestation for political leadership “is ultimately the difference between a democracy and an enlightened form of benevolent authoritarianism, is an essential element of even the ‘thinnest’ theories of democracy, yet is conspicuously absent in the EU.”</a:t>
            </a:r>
          </a:p>
        </p:txBody>
      </p:sp>
      <p:sp>
        <p:nvSpPr>
          <p:cNvPr id="14" name="Quote 3 page"/>
          <p:cNvSpPr/>
          <p:nvPr/>
        </p:nvSpPr>
        <p:spPr>
          <a:xfrm>
            <a:off x="9829800" y="4242816"/>
            <a:ext cx="17373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5C5C5C"/>
                </a:solidFill>
                <a:latin typeface="Calibri"/>
                <a:cs typeface="Calibri"/>
              </a:rPr>
              <a:t>Follesdal &amp; Hix, p. 534</a:t>
            </a:r>
          </a:p>
        </p:txBody>
      </p:sp>
      <p:sp>
        <p:nvSpPr>
          <p:cNvPr id="15" name="Footnote"/>
          <p:cNvSpPr/>
          <p:nvPr/>
        </p:nvSpPr>
        <p:spPr>
          <a:xfrm>
            <a:off x="457200" y="5806440"/>
            <a:ext cx="11274552" cy="5943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Debate, Side by Side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The Debate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readings: Moravcsik; Follesdal &amp; Hix</a:t>
            </a:r>
          </a:p>
        </p:txBody>
      </p:sp>
      <p:sp>
        <p:nvSpPr>
          <p:cNvPr id="6" name="Header 1"/>
          <p:cNvSpPr/>
          <p:nvPr/>
        </p:nvSpPr>
        <p:spPr>
          <a:xfrm>
            <a:off x="2743200" y="1280160"/>
            <a:ext cx="4526280" cy="50292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1 text"/>
          <p:cNvSpPr/>
          <p:nvPr/>
        </p:nvSpPr>
        <p:spPr>
          <a:xfrm>
            <a:off x="2743200" y="1280160"/>
            <a:ext cx="452628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MORAVCSIK (2002)</a:t>
            </a:r>
          </a:p>
        </p:txBody>
      </p:sp>
      <p:sp>
        <p:nvSpPr>
          <p:cNvPr id="8" name="Header 2"/>
          <p:cNvSpPr/>
          <p:nvPr/>
        </p:nvSpPr>
        <p:spPr>
          <a:xfrm>
            <a:off x="7360920" y="1280160"/>
            <a:ext cx="4526280" cy="5029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2 text"/>
          <p:cNvSpPr/>
          <p:nvPr/>
        </p:nvSpPr>
        <p:spPr>
          <a:xfrm>
            <a:off x="7360920" y="1280160"/>
            <a:ext cx="452628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FOLLESDAL AND HIX (2006)</a:t>
            </a:r>
          </a:p>
        </p:txBody>
      </p:sp>
      <p:sp>
        <p:nvSpPr>
          <p:cNvPr id="11" name="Row 1 label"/>
          <p:cNvSpPr/>
          <p:nvPr/>
        </p:nvSpPr>
        <p:spPr>
          <a:xfrm>
            <a:off x="457200" y="1874520"/>
            <a:ext cx="21945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 dirty="0">
                <a:solidFill>
                  <a:srgbClr val="321744"/>
                </a:solidFill>
                <a:latin typeface="Calibri"/>
                <a:cs typeface="Calibri"/>
              </a:rPr>
              <a:t>The standard</a:t>
            </a:r>
          </a:p>
        </p:txBody>
      </p:sp>
      <p:sp>
        <p:nvSpPr>
          <p:cNvPr id="12" name="Row 1 col 1"/>
          <p:cNvSpPr/>
          <p:nvPr/>
        </p:nvSpPr>
        <p:spPr>
          <a:xfrm>
            <a:off x="2743200" y="1874520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Real democracies, in a multi-level system</a:t>
            </a:r>
          </a:p>
        </p:txBody>
      </p:sp>
      <p:sp>
        <p:nvSpPr>
          <p:cNvPr id="13" name="Row 1 col 2"/>
          <p:cNvSpPr/>
          <p:nvPr/>
        </p:nvSpPr>
        <p:spPr>
          <a:xfrm>
            <a:off x="7360920" y="1874520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Democracy requires contestation for power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4" name="Row 2 label"/>
          <p:cNvSpPr/>
          <p:nvPr/>
        </p:nvSpPr>
        <p:spPr>
          <a:xfrm>
            <a:off x="457200" y="2532888"/>
            <a:ext cx="21945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What the EU does</a:t>
            </a:r>
          </a:p>
        </p:txBody>
      </p:sp>
      <p:sp>
        <p:nvSpPr>
          <p:cNvPr id="15" name="Row 2 col 1"/>
          <p:cNvSpPr/>
          <p:nvPr/>
        </p:nvSpPr>
        <p:spPr>
          <a:xfrm>
            <a:off x="2743200" y="2532888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Regulates cross-border markets: low-salience, expert work</a:t>
            </a:r>
          </a:p>
        </p:txBody>
      </p:sp>
      <p:sp>
        <p:nvSpPr>
          <p:cNvPr id="16" name="Row 2 col 2"/>
          <p:cNvSpPr/>
          <p:nvPr/>
        </p:nvSpPr>
        <p:spPr>
          <a:xfrm>
            <a:off x="7360920" y="2532888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Makes choices with winners and losers: budgets, trade, labour rules</a:t>
            </a:r>
          </a:p>
        </p:txBody>
      </p:sp>
      <p:sp>
        <p:nvSpPr>
          <p:cNvPr id="17" name="Row band 3"/>
          <p:cNvSpPr/>
          <p:nvPr/>
        </p:nvSpPr>
        <p:spPr>
          <a:xfrm>
            <a:off x="457200" y="3191256"/>
            <a:ext cx="11521440" cy="658368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w 3 label"/>
          <p:cNvSpPr/>
          <p:nvPr/>
        </p:nvSpPr>
        <p:spPr>
          <a:xfrm>
            <a:off x="457200" y="3191256"/>
            <a:ext cx="21945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Accountability</a:t>
            </a:r>
          </a:p>
        </p:txBody>
      </p:sp>
      <p:sp>
        <p:nvSpPr>
          <p:cNvPr id="19" name="Row 3 col 1"/>
          <p:cNvSpPr/>
          <p:nvPr/>
        </p:nvSpPr>
        <p:spPr>
          <a:xfrm>
            <a:off x="2743200" y="3191256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Through the elected governments in the Council, plus the Parliament</a:t>
            </a:r>
          </a:p>
        </p:txBody>
      </p:sp>
      <p:sp>
        <p:nvSpPr>
          <p:cNvPr id="20" name="Row 3 col 2"/>
          <p:cNvSpPr/>
          <p:nvPr/>
        </p:nvSpPr>
        <p:spPr>
          <a:xfrm>
            <a:off x="7360920" y="3191256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Nowhere: no one can be voted out for an EU policy</a:t>
            </a:r>
          </a:p>
        </p:txBody>
      </p:sp>
      <p:sp>
        <p:nvSpPr>
          <p:cNvPr id="21" name="Row 4 label"/>
          <p:cNvSpPr/>
          <p:nvPr/>
        </p:nvSpPr>
        <p:spPr>
          <a:xfrm>
            <a:off x="457200" y="3849624"/>
            <a:ext cx="21945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Why voters don’t care</a:t>
            </a:r>
          </a:p>
        </p:txBody>
      </p:sp>
      <p:sp>
        <p:nvSpPr>
          <p:cNvPr id="22" name="Row 4 col 1"/>
          <p:cNvSpPr/>
          <p:nvPr/>
        </p:nvSpPr>
        <p:spPr>
          <a:xfrm>
            <a:off x="2743200" y="3849624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The issues are not salient to them</a:t>
            </a:r>
          </a:p>
        </p:txBody>
      </p:sp>
      <p:sp>
        <p:nvSpPr>
          <p:cNvPr id="23" name="Row 4 col 2"/>
          <p:cNvSpPr/>
          <p:nvPr/>
        </p:nvSpPr>
        <p:spPr>
          <a:xfrm>
            <a:off x="7360920" y="3849624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Nothing is contested, so nothing is salient</a:t>
            </a:r>
          </a:p>
        </p:txBody>
      </p:sp>
      <p:sp>
        <p:nvSpPr>
          <p:cNvPr id="24" name="Row band 5"/>
          <p:cNvSpPr/>
          <p:nvPr/>
        </p:nvSpPr>
        <p:spPr>
          <a:xfrm>
            <a:off x="457200" y="4507992"/>
            <a:ext cx="11521440" cy="658368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Row 5 label"/>
          <p:cNvSpPr/>
          <p:nvPr/>
        </p:nvSpPr>
        <p:spPr>
          <a:xfrm>
            <a:off x="457200" y="4507992"/>
            <a:ext cx="21945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Insulation</a:t>
            </a:r>
          </a:p>
        </p:txBody>
      </p:sp>
      <p:sp>
        <p:nvSpPr>
          <p:cNvPr id="26" name="Row 5 col 1"/>
          <p:cNvSpPr/>
          <p:nvPr/>
        </p:nvSpPr>
        <p:spPr>
          <a:xfrm>
            <a:off x="2743200" y="4507992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Normal and justified: courts, central banks, regulators</a:t>
            </a:r>
          </a:p>
        </p:txBody>
      </p:sp>
      <p:sp>
        <p:nvSpPr>
          <p:cNvPr id="27" name="Row 5 col 2"/>
          <p:cNvSpPr/>
          <p:nvPr/>
        </p:nvSpPr>
        <p:spPr>
          <a:xfrm>
            <a:off x="7360920" y="4507992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Fine for technical choices; wrong for distributive ones</a:t>
            </a:r>
          </a:p>
        </p:txBody>
      </p:sp>
      <p:sp>
        <p:nvSpPr>
          <p:cNvPr id="28" name="Row 6 label"/>
          <p:cNvSpPr/>
          <p:nvPr/>
        </p:nvSpPr>
        <p:spPr>
          <a:xfrm>
            <a:off x="457200" y="5166360"/>
            <a:ext cx="21945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The remedy</a:t>
            </a:r>
          </a:p>
        </p:txBody>
      </p:sp>
      <p:sp>
        <p:nvSpPr>
          <p:cNvPr id="29" name="Row 6 col 1"/>
          <p:cNvSpPr/>
          <p:nvPr/>
        </p:nvSpPr>
        <p:spPr>
          <a:xfrm>
            <a:off x="2743200" y="5166360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None. More participation would backfire</a:t>
            </a:r>
          </a:p>
        </p:txBody>
      </p:sp>
      <p:sp>
        <p:nvSpPr>
          <p:cNvPr id="30" name="Row 6 col 2"/>
          <p:cNvSpPr/>
          <p:nvPr/>
        </p:nvSpPr>
        <p:spPr>
          <a:xfrm>
            <a:off x="7360920" y="5166360"/>
            <a:ext cx="452628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>
                <a:solidFill>
                  <a:srgbClr val="321744"/>
                </a:solidFill>
                <a:latin typeface="Calibri"/>
                <a:cs typeface="Calibri"/>
              </a:rPr>
              <a:t>A contest for the Commission presidency; an open Council</a:t>
            </a:r>
          </a:p>
        </p:txBody>
      </p:sp>
      <p:sp>
        <p:nvSpPr>
          <p:cNvPr id="31" name="Footnote"/>
          <p:cNvSpPr/>
          <p:nvPr/>
        </p:nvSpPr>
        <p:spPr>
          <a:xfrm>
            <a:off x="457200" y="5806440"/>
            <a:ext cx="11274552" cy="5943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Twenty Years </a:t>
            </a:r>
            <a:r>
              <a:rPr lang="en-US" dirty="0"/>
              <a:t>Later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2014: parties named lead candidates; Luxembourg’s former premier Jean-Claude Juncker won and got the job</a:t>
            </a:r>
          </a:p>
          <a:p>
            <a:r>
              <a:rPr dirty="0"/>
              <a:t>Europe is now fought over in national elections: Brexit, France’s National Rally, the </a:t>
            </a:r>
            <a:r>
              <a:rPr dirty="0" err="1"/>
              <a:t>AfD</a:t>
            </a:r>
            <a:endParaRPr lang="en-US" dirty="0"/>
          </a:p>
          <a:p>
            <a:pPr lvl="1"/>
            <a:r>
              <a:rPr lang="en-US" dirty="0"/>
              <a:t>UK shows that it is possible to hold the EU accountable through threat of exit</a:t>
            </a:r>
            <a:endParaRPr dirty="0"/>
          </a:p>
          <a:p>
            <a:r>
              <a:rPr dirty="0" err="1"/>
              <a:t>Follesdal</a:t>
            </a:r>
            <a:r>
              <a:rPr dirty="0"/>
              <a:t> and Hix got part of their wish. Did it make the EU more democratic?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Europeans Think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What Europeans say about the Union, spring 2026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CRS</a:t>
            </a:r>
          </a:p>
        </p:txBody>
      </p:sp>
      <p:sp>
        <p:nvSpPr>
          <p:cNvPr id="6" name="Opinion 1 label"/>
          <p:cNvSpPr/>
          <p:nvPr/>
        </p:nvSpPr>
        <p:spPr>
          <a:xfrm>
            <a:off x="457200" y="1325880"/>
            <a:ext cx="49377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Feel they are citizens of the EU</a:t>
            </a:r>
          </a:p>
        </p:txBody>
      </p:sp>
      <p:sp>
        <p:nvSpPr>
          <p:cNvPr id="7" name="Opinion 1"/>
          <p:cNvSpPr/>
          <p:nvPr/>
        </p:nvSpPr>
        <p:spPr>
          <a:xfrm>
            <a:off x="5486400" y="1463040"/>
            <a:ext cx="3977640" cy="38404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Opinion 1 value"/>
          <p:cNvSpPr/>
          <p:nvPr/>
        </p:nvSpPr>
        <p:spPr>
          <a:xfrm>
            <a:off x="9509760" y="1325880"/>
            <a:ext cx="8229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75%</a:t>
            </a:r>
          </a:p>
        </p:txBody>
      </p:sp>
      <p:sp>
        <p:nvSpPr>
          <p:cNvPr id="9" name="Opinion 2 label"/>
          <p:cNvSpPr/>
          <p:nvPr/>
        </p:nvSpPr>
        <p:spPr>
          <a:xfrm>
            <a:off x="457200" y="1984248"/>
            <a:ext cx="49377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Support the euro</a:t>
            </a:r>
          </a:p>
        </p:txBody>
      </p:sp>
      <p:sp>
        <p:nvSpPr>
          <p:cNvPr id="10" name="Opinion 2"/>
          <p:cNvSpPr/>
          <p:nvPr/>
        </p:nvSpPr>
        <p:spPr>
          <a:xfrm>
            <a:off x="5486400" y="2121408"/>
            <a:ext cx="3924605" cy="38404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pinion 2 value"/>
          <p:cNvSpPr/>
          <p:nvPr/>
        </p:nvSpPr>
        <p:spPr>
          <a:xfrm>
            <a:off x="9456725" y="1984248"/>
            <a:ext cx="8229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74%</a:t>
            </a:r>
          </a:p>
        </p:txBody>
      </p:sp>
      <p:sp>
        <p:nvSpPr>
          <p:cNvPr id="12" name="Opinion 3 label"/>
          <p:cNvSpPr/>
          <p:nvPr/>
        </p:nvSpPr>
        <p:spPr>
          <a:xfrm>
            <a:off x="457200" y="2642616"/>
            <a:ext cx="49377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Say their country has benefited from membership</a:t>
            </a:r>
          </a:p>
        </p:txBody>
      </p:sp>
      <p:sp>
        <p:nvSpPr>
          <p:cNvPr id="13" name="Opinion 3"/>
          <p:cNvSpPr/>
          <p:nvPr/>
        </p:nvSpPr>
        <p:spPr>
          <a:xfrm>
            <a:off x="5486400" y="2779776"/>
            <a:ext cx="3871570" cy="38404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Opinion 3 value"/>
          <p:cNvSpPr/>
          <p:nvPr/>
        </p:nvSpPr>
        <p:spPr>
          <a:xfrm>
            <a:off x="9403690" y="2642616"/>
            <a:ext cx="8229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73%</a:t>
            </a:r>
          </a:p>
        </p:txBody>
      </p:sp>
      <p:sp>
        <p:nvSpPr>
          <p:cNvPr id="15" name="Opinion 4 label"/>
          <p:cNvSpPr/>
          <p:nvPr/>
        </p:nvSpPr>
        <p:spPr>
          <a:xfrm>
            <a:off x="457200" y="3300984"/>
            <a:ext cx="49377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Optimistic about the EU’s future</a:t>
            </a:r>
          </a:p>
        </p:txBody>
      </p:sp>
      <p:sp>
        <p:nvSpPr>
          <p:cNvPr id="16" name="Opinion 4"/>
          <p:cNvSpPr/>
          <p:nvPr/>
        </p:nvSpPr>
        <p:spPr>
          <a:xfrm>
            <a:off x="5486400" y="3438144"/>
            <a:ext cx="3182112" cy="384048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pinion 4 value"/>
          <p:cNvSpPr/>
          <p:nvPr/>
        </p:nvSpPr>
        <p:spPr>
          <a:xfrm>
            <a:off x="8714232" y="3300984"/>
            <a:ext cx="8229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60%</a:t>
            </a:r>
          </a:p>
        </p:txBody>
      </p:sp>
      <p:sp>
        <p:nvSpPr>
          <p:cNvPr id="18" name="Opinion 5 label"/>
          <p:cNvSpPr/>
          <p:nvPr/>
        </p:nvSpPr>
        <p:spPr>
          <a:xfrm>
            <a:off x="457200" y="3959352"/>
            <a:ext cx="49377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Satisfied with how democracy works in the EU</a:t>
            </a:r>
          </a:p>
        </p:txBody>
      </p:sp>
      <p:sp>
        <p:nvSpPr>
          <p:cNvPr id="19" name="Opinion 5"/>
          <p:cNvSpPr/>
          <p:nvPr/>
        </p:nvSpPr>
        <p:spPr>
          <a:xfrm>
            <a:off x="5486400" y="4096512"/>
            <a:ext cx="3023006" cy="384048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Opinion 5 value"/>
          <p:cNvSpPr/>
          <p:nvPr/>
        </p:nvSpPr>
        <p:spPr>
          <a:xfrm>
            <a:off x="8555126" y="3959352"/>
            <a:ext cx="8229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57%</a:t>
            </a:r>
          </a:p>
        </p:txBody>
      </p:sp>
      <p:sp>
        <p:nvSpPr>
          <p:cNvPr id="21" name="Opinion 6 label"/>
          <p:cNvSpPr/>
          <p:nvPr/>
        </p:nvSpPr>
        <p:spPr>
          <a:xfrm>
            <a:off x="457200" y="4617720"/>
            <a:ext cx="49377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bIns="18288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Trust the EU</a:t>
            </a:r>
          </a:p>
        </p:txBody>
      </p:sp>
      <p:sp>
        <p:nvSpPr>
          <p:cNvPr id="22" name="Opinion 6"/>
          <p:cNvSpPr/>
          <p:nvPr/>
        </p:nvSpPr>
        <p:spPr>
          <a:xfrm>
            <a:off x="5486400" y="4754880"/>
            <a:ext cx="2704795" cy="38404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Opinion 6 value"/>
          <p:cNvSpPr/>
          <p:nvPr/>
        </p:nvSpPr>
        <p:spPr>
          <a:xfrm>
            <a:off x="8236915" y="4617720"/>
            <a:ext cx="822960" cy="6583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51%</a:t>
            </a:r>
          </a:p>
        </p:txBody>
      </p:sp>
      <p:sp>
        <p:nvSpPr>
          <p:cNvPr id="24" name="Footnote"/>
          <p:cNvSpPr/>
          <p:nvPr/>
        </p:nvSpPr>
        <p:spPr>
          <a:xfrm>
            <a:off x="457200" y="562356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Standard Eurobarometer 105, fieldwork 12 March to 5 April 2026, all 27 states. Trust in the EU is at a high, and since the 2010s it has run above trust in national governments. Moravcsik predicted the pattern in 2002: insulated institutions are often more popular than legislatures.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European Nation?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Gellner: one culture, one state. The EU runs in 24 official languages, </a:t>
            </a:r>
            <a:r>
              <a:rPr lang="en-US" dirty="0"/>
              <a:t>contains even more distinct cultures</a:t>
            </a:r>
            <a:endParaRPr dirty="0"/>
          </a:p>
          <a:p>
            <a:r>
              <a:rPr dirty="0"/>
              <a:t>Anderson: imagined through shared symbols. The EU has: flag, anthem, holiday, passport, euro</a:t>
            </a:r>
          </a:p>
          <a:p>
            <a:r>
              <a:rPr dirty="0"/>
              <a:t>Three in four feel like EU citizens</a:t>
            </a:r>
            <a:r>
              <a:rPr lang="en-US" dirty="0"/>
              <a:t>, </a:t>
            </a:r>
            <a:r>
              <a:rPr lang="en-US" dirty="0" err="1"/>
              <a:t>but</a:t>
            </a:r>
            <a:r>
              <a:rPr dirty="0" err="1"/>
              <a:t>most</a:t>
            </a:r>
            <a:r>
              <a:rPr dirty="0"/>
              <a:t> still put their nationality first</a:t>
            </a:r>
          </a:p>
          <a:p>
            <a:r>
              <a:rPr dirty="0"/>
              <a:t>Nations were made by schools, conscription and railways. The EU </a:t>
            </a:r>
            <a:r>
              <a:rPr lang="en-US" dirty="0"/>
              <a:t>doesn’t control these, and member states have no incentive to foster an EU identity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Above and Below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Nation-states are squeezed from above (the EU) and below (nations without states)</a:t>
            </a:r>
          </a:p>
          <a:p>
            <a:r>
              <a:t>Scotland and Catalonia want independence inside the EU; the single market makes a small state viable</a:t>
            </a:r>
          </a:p>
          <a:p>
            <a:r>
              <a:t>Regions deal with Brussels directly: offices, funds, a committee of their own</a:t>
            </a:r>
          </a:p>
          <a:p>
            <a:r>
              <a:t>Brussels is cautious: a new state must apply to join, and Spain’s veto is waiting</a:t>
            </a:r>
          </a:p>
          <a:p>
            <a:r>
              <a:t>Which is it: a release valve inside old states, or an exit door?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Is the EU democratic? </a:t>
            </a:r>
            <a:r>
              <a:rPr lang="en-US" dirty="0"/>
              <a:t>How can we decide?</a:t>
            </a:r>
            <a:endParaRPr dirty="0"/>
          </a:p>
          <a:p>
            <a:r>
              <a:rPr dirty="0"/>
              <a:t>The Commission proposes; two elected bodies decide. More or less democratic than an executive order?</a:t>
            </a:r>
          </a:p>
          <a:p>
            <a:r>
              <a:rPr dirty="0"/>
              <a:t>Nine countries are waiting to join. </a:t>
            </a:r>
            <a:r>
              <a:rPr lang="en-US" dirty="0"/>
              <a:t>What makes the EU so attractive?</a:t>
            </a:r>
            <a:endParaRPr dirty="0"/>
          </a:p>
          <a:p>
            <a:r>
              <a:rPr dirty="0"/>
              <a:t>The FRC is an EU member.</a:t>
            </a:r>
            <a:r>
              <a:rPr lang="en-US" dirty="0"/>
              <a:t> Think about w</a:t>
            </a:r>
            <a:r>
              <a:rPr dirty="0"/>
              <a:t>hich of today’s arguments will you use when an accession vote reaches your parliament?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Go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</a:t>
            </a:r>
            <a:r>
              <a:rPr dirty="0"/>
              <a:t>: the welfare state. Why Europe’s states spend half of everything, while the EU spends one per cent</a:t>
            </a:r>
          </a:p>
          <a:p>
            <a:r>
              <a:rPr lang="en-US" dirty="0"/>
              <a:t>Case Study</a:t>
            </a:r>
            <a:r>
              <a:rPr dirty="0"/>
              <a:t>: health care systems. </a:t>
            </a:r>
            <a:endParaRPr lang="en-US" dirty="0"/>
          </a:p>
          <a:p>
            <a:r>
              <a:rPr lang="en-US" dirty="0"/>
              <a:t>Then</a:t>
            </a:r>
            <a:r>
              <a:rPr dirty="0"/>
              <a:t>: can the welfare state survive?</a:t>
            </a:r>
          </a:p>
          <a:p>
            <a:r>
              <a:rPr lang="en-US" dirty="0"/>
              <a:t>~</a:t>
            </a:r>
            <a:r>
              <a:rPr dirty="0"/>
              <a:t>11/18: the EU under strain. Brexit ten years </a:t>
            </a:r>
            <a:r>
              <a:rPr lang="en-US" dirty="0"/>
              <a:t>later</a:t>
            </a:r>
            <a:r>
              <a:rPr dirty="0"/>
              <a:t>, enlargement, rearmament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Federal Republic of Clemson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FRC is a member state. On 11/18 your parliament votes on a new member’s accession and on the FRC’s contribution to European defen</a:t>
            </a:r>
            <a:r>
              <a:rPr lang="en-US" dirty="0"/>
              <a:t>s</a:t>
            </a:r>
            <a:r>
              <a:rPr dirty="0"/>
              <a:t>e</a:t>
            </a:r>
          </a:p>
          <a:p>
            <a:r>
              <a:rPr dirty="0"/>
              <a:t>Your manifesto has a Europe section: enlargement, </a:t>
            </a:r>
            <a:r>
              <a:rPr dirty="0" err="1"/>
              <a:t>defence</a:t>
            </a:r>
            <a:r>
              <a:rPr dirty="0"/>
              <a:t>, the United States and Russia. Two of the six parties are EU-critical, from opposite ends</a:t>
            </a:r>
            <a:r>
              <a:rPr lang="en-US" dirty="0"/>
              <a:t> of the spectrum</a:t>
            </a:r>
            <a:endParaRPr dirty="0"/>
          </a:p>
          <a:p>
            <a:r>
              <a:rPr dirty="0"/>
              <a:t>Manifesto due Wednesday 9/30, </a:t>
            </a:r>
            <a:r>
              <a:rPr lang="en-US" dirty="0"/>
              <a:t>~</a:t>
            </a:r>
            <a:r>
              <a:rPr dirty="0"/>
              <a:t>2,000 words</a:t>
            </a:r>
            <a:endParaRPr lang="en-US" dirty="0"/>
          </a:p>
          <a:p>
            <a:r>
              <a:rPr lang="en-US" dirty="0"/>
              <a:t>Next</a:t>
            </a:r>
            <a:r>
              <a:rPr dirty="0"/>
              <a:t>: the welfare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3965</TotalTime>
  <Words>3277</Words>
  <Application>Microsoft Macintosh PowerPoint</Application>
  <PresentationFormat>Widescreen</PresentationFormat>
  <Paragraphs>342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</vt:lpstr>
      <vt:lpstr>Election Watch: Mecklenburg-Vorpommern and Berlin</vt:lpstr>
      <vt:lpstr>Canada to “Join” the EU?</vt:lpstr>
      <vt:lpstr>This Morning in Strasbourg</vt:lpstr>
      <vt:lpstr>Who Runs the EU?</vt:lpstr>
      <vt:lpstr>Where We Left Off</vt:lpstr>
      <vt:lpstr>Opening Discussion</vt:lpstr>
      <vt:lpstr>What the EU Is</vt:lpstr>
      <vt:lpstr>From Six to Twenty-Seven</vt:lpstr>
      <vt:lpstr>Not Everyone Is In Everything</vt:lpstr>
      <vt:lpstr>Is it really above the State?</vt:lpstr>
      <vt:lpstr>The Five Institutions</vt:lpstr>
      <vt:lpstr>How a Law Gets Made</vt:lpstr>
      <vt:lpstr>What the EU Does Not Do</vt:lpstr>
      <vt:lpstr>The Budget in Proportion</vt:lpstr>
      <vt:lpstr>The Parliament Today</vt:lpstr>
      <vt:lpstr>Second-Order Elections</vt:lpstr>
      <vt:lpstr>(Is there a)The Democratic Deficit?</vt:lpstr>
      <vt:lpstr>A Defense of the EU</vt:lpstr>
      <vt:lpstr>In the Readings’ Words</vt:lpstr>
      <vt:lpstr>The Debate, Side by Side</vt:lpstr>
      <vt:lpstr>Twenty Years Later</vt:lpstr>
      <vt:lpstr>What Europeans Think</vt:lpstr>
      <vt:lpstr>A European Nation?</vt:lpstr>
      <vt:lpstr>Above and Below</vt:lpstr>
      <vt:lpstr>Discussion</vt:lpstr>
      <vt:lpstr>Where We Go Next</vt:lpstr>
      <vt:lpstr>The Federal Republic of Clemson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19</cp:revision>
  <dcterms:created xsi:type="dcterms:W3CDTF">2025-01-14T20:27:56Z</dcterms:created>
  <dcterms:modified xsi:type="dcterms:W3CDTF">2026-09-16T15:56:23Z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