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7"/>
  </p:notesMasterIdLst>
  <p:handoutMasterIdLst>
    <p:handoutMasterId r:id="rId38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600"/>
    <a:srgbClr val="2E1946"/>
    <a:srgbClr val="004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07"/>
    <p:restoredTop sz="81369"/>
  </p:normalViewPr>
  <p:slideViewPr>
    <p:cSldViewPr snapToGrid="0">
      <p:cViewPr varScale="1">
        <p:scale>
          <a:sx n="126" d="100"/>
          <a:sy n="126" d="100"/>
        </p:scale>
        <p:origin x="1344" y="20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41" d="100"/>
          <a:sy n="141" d="100"/>
        </p:scale>
        <p:origin x="624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9C96F-1000-C65C-C46A-DA14851133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95355-E84A-6573-5549-851D4ADC6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FA5A5-83E0-C843-A833-1581F35400C2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27B71-4299-2D9E-4AB0-081BE29BB1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D7D83-DAF8-7574-6FD2-27143710F8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934A6-1BE6-7D49-B4FB-2D04BF758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3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2DEE5-9574-204D-9FB1-AE984D3E7C31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36EDD-184B-404C-BDB7-A0B1EB463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0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68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227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97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8197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351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82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62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1978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66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4782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32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049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479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97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E9FCEB86-C289-BAE5-F910-E0FA7B1DD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968ABF-4D01-3D46-DD50-05AAEA7E7C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B38C7-61C8-6264-1ABC-076BA35222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 cap="all" spc="300" baseline="0">
                <a:solidFill>
                  <a:srgbClr val="2E1946"/>
                </a:solidFill>
                <a:latin typeface="Franklin Gothic Medium Cond" panose="020B06060304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Unit/Division and/or presenter’s name/title</a:t>
            </a:r>
          </a:p>
        </p:txBody>
      </p:sp>
      <p:pic>
        <p:nvPicPr>
          <p:cNvPr id="9" name="Picture 8" descr="Clemson logo">
            <a:extLst>
              <a:ext uri="{FF2B5EF4-FFF2-40B4-BE49-F238E27FC236}">
                <a16:creationId xmlns:a16="http://schemas.microsoft.com/office/drawing/2014/main" id="{8492A997-2520-187B-104E-CDFE0EF01B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8743" y="5626210"/>
            <a:ext cx="2829340" cy="141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orange&#10;&#10;Description automatically generated">
            <a:extLst>
              <a:ext uri="{FF2B5EF4-FFF2-40B4-BE49-F238E27FC236}">
                <a16:creationId xmlns:a16="http://schemas.microsoft.com/office/drawing/2014/main" id="{3218C5B7-1B48-9220-02FD-18EAA908CD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B5D491-FFDD-12DC-F8B9-D44A9110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45608"/>
          </a:xfrm>
        </p:spPr>
        <p:txBody>
          <a:bodyPr/>
          <a:lstStyle>
            <a:lvl1pPr>
              <a:defRPr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3C60D-E7A2-1FAA-6A9A-18C3F0788B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13933"/>
            <a:ext cx="10515600" cy="4309792"/>
          </a:xfrm>
        </p:spPr>
        <p:txBody>
          <a:bodyPr/>
          <a:lstStyle>
            <a:lvl1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897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B6E6D0E5-30B8-F707-1A18-C16C1DC5F4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31242"/>
            <a:ext cx="4736123" cy="2368306"/>
          </a:xfrm>
        </p:spPr>
        <p:txBody>
          <a:bodyPr anchor="t"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514B4-B8D9-B783-92CA-1398173D2E1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30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CE9A7DBE-E94F-11FE-B202-FED354F27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F1B14EBB-2F19-A151-9C9E-3D31472376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5988" y="0"/>
            <a:ext cx="59660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769" y="373918"/>
            <a:ext cx="5181600" cy="1542806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848D1-E40A-0169-72CA-57B7B3A4537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4769" y="215033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321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2CC4E72-8006-C0E6-E5E0-5FEC740910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1709738"/>
            <a:ext cx="10665057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80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orn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07D40A01-AAA7-1D91-B3D8-4DE6503492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709662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28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491ABA-1768-D306-08E1-704F99EE3F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67181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7923E18-677B-DA18-379C-72DE7A6C2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11606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clemson tiger paw">
            <a:extLst>
              <a:ext uri="{FF2B5EF4-FFF2-40B4-BE49-F238E27FC236}">
                <a16:creationId xmlns:a16="http://schemas.microsoft.com/office/drawing/2014/main" id="{BABE5E18-0A7D-6738-AA9B-DF1C834AE1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FA5162E-6C6D-4D42-4654-84BA23B0D4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65433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clemson tiger paw">
            <a:extLst>
              <a:ext uri="{FF2B5EF4-FFF2-40B4-BE49-F238E27FC236}">
                <a16:creationId xmlns:a16="http://schemas.microsoft.com/office/drawing/2014/main" id="{38594F7C-BC73-84BE-106F-7C6CA81D33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55C7694-CA6D-1C42-3EDC-56CD2759B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74408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7620BE7E-501E-6569-CA9C-A5BF6CDFD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F628C4-4CB5-F4A0-BBA3-9F4EBCE4D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071880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-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udy&#10;&#10;Description automatically generated">
            <a:extLst>
              <a:ext uri="{FF2B5EF4-FFF2-40B4-BE49-F238E27FC236}">
                <a16:creationId xmlns:a16="http://schemas.microsoft.com/office/drawing/2014/main" id="{2EC047A0-1136-7375-8BB3-BB258DE36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0" y="3048"/>
            <a:ext cx="121886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6EDC1F1-6562-EE88-8B6C-254F9F3FF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79080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7745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75CCEF-8DA5-EF9F-63FD-5F01C214F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B8550-F7BB-8CD4-BFDC-64295DB6E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6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3" r:id="rId4"/>
    <p:sldLayoutId id="2147483651" r:id="rId5"/>
    <p:sldLayoutId id="2147483662" r:id="rId6"/>
    <p:sldLayoutId id="2147483655" r:id="rId7"/>
    <p:sldLayoutId id="2147483666" r:id="rId8"/>
    <p:sldLayoutId id="2147483660" r:id="rId9"/>
    <p:sldLayoutId id="2147483667" r:id="rId10"/>
    <p:sldLayoutId id="2147483664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abon Next LT" panose="02000500000000000000" pitchFamily="2" charset="0"/>
          <a:ea typeface="+mj-ea"/>
          <a:cs typeface="Sabon Next LT" panose="02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POSC 3710: European Politics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9/14/2026: Christian Democracy and Social Democracy</a:t>
            </a:r>
          </a:p>
          <a:p>
            <a:r>
              <a:t>Dr. Will Horne</a:t>
            </a:r>
          </a:p>
          <a:p>
            <a:r>
              <a:t>Clemson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Election Watch: Sweden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dirty="0"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Sweden voted yesterday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25880"/>
            <a:ext cx="292608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Party</a:t>
            </a:r>
          </a:p>
        </p:txBody>
      </p:sp>
      <p:sp>
        <p:nvSpPr>
          <p:cNvPr id="6" name="Rectangle 5"/>
          <p:cNvSpPr/>
          <p:nvPr/>
        </p:nvSpPr>
        <p:spPr>
          <a:xfrm>
            <a:off x="3703320" y="1325880"/>
            <a:ext cx="13716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r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2022</a:t>
            </a:r>
          </a:p>
        </p:txBody>
      </p:sp>
      <p:sp>
        <p:nvSpPr>
          <p:cNvPr id="7" name="Rectangle 6"/>
          <p:cNvSpPr/>
          <p:nvPr/>
        </p:nvSpPr>
        <p:spPr>
          <a:xfrm>
            <a:off x="5166360" y="1325880"/>
            <a:ext cx="173736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r">
              <a:buNone/>
            </a:pPr>
            <a:r>
              <a:rPr sz="1400" b="1" i="0">
                <a:solidFill>
                  <a:srgbClr val="F3672A"/>
                </a:solidFill>
                <a:latin typeface="Calibri"/>
                <a:cs typeface="Calibri"/>
              </a:rPr>
              <a:t>13 Sept 2026</a:t>
            </a:r>
          </a:p>
        </p:txBody>
      </p:sp>
      <p:cxnSp>
        <p:nvCxnSpPr>
          <p:cNvPr id="8" name="Connector"/>
          <p:cNvCxnSpPr/>
          <p:nvPr/>
        </p:nvCxnSpPr>
        <p:spPr>
          <a:xfrm>
            <a:off x="685800" y="1709928"/>
            <a:ext cx="6217920" cy="0"/>
          </a:xfrm>
          <a:prstGeom prst="line">
            <a:avLst/>
          </a:prstGeom>
          <a:ln w="1270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85800" y="1783080"/>
            <a:ext cx="292608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500" b="0" i="0" dirty="0">
                <a:solidFill>
                  <a:srgbClr val="321744"/>
                </a:solidFill>
                <a:highlight>
                  <a:srgbClr val="00FF00"/>
                </a:highlight>
                <a:latin typeface="Calibri"/>
                <a:cs typeface="Calibri"/>
              </a:rPr>
              <a:t>Social Democrats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03320" y="1783080"/>
            <a:ext cx="1371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0" i="0">
                <a:solidFill>
                  <a:srgbClr val="321744"/>
                </a:solidFill>
                <a:latin typeface="Calibri"/>
                <a:cs typeface="Calibri"/>
              </a:rPr>
              <a:t>30.3%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66360" y="1783080"/>
            <a:ext cx="1737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3672A"/>
                </a:solidFill>
                <a:latin typeface="Calibri"/>
                <a:cs typeface="Calibri"/>
              </a:rPr>
              <a:t>28%</a:t>
            </a:r>
            <a:endParaRPr sz="1500" b="1" i="0" dirty="0">
              <a:solidFill>
                <a:srgbClr val="F3672A"/>
              </a:solidFill>
              <a:latin typeface="Calibri"/>
              <a:cs typeface="Calibri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800" y="2240280"/>
            <a:ext cx="292608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500" b="0" i="0">
                <a:solidFill>
                  <a:srgbClr val="321744"/>
                </a:solidFill>
                <a:latin typeface="Calibri"/>
                <a:cs typeface="Calibri"/>
              </a:rPr>
              <a:t>Sweden Democrats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03320" y="2240280"/>
            <a:ext cx="1371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0" i="0">
                <a:solidFill>
                  <a:srgbClr val="321744"/>
                </a:solidFill>
                <a:latin typeface="Calibri"/>
                <a:cs typeface="Calibri"/>
              </a:rPr>
              <a:t>20.5%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66360" y="2240280"/>
            <a:ext cx="1737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3672A"/>
                </a:solidFill>
                <a:latin typeface="Calibri"/>
                <a:cs typeface="Calibri"/>
              </a:rPr>
              <a:t>18%</a:t>
            </a:r>
            <a:endParaRPr sz="1500" b="1" i="0" dirty="0">
              <a:solidFill>
                <a:srgbClr val="F3672A"/>
              </a:solidFill>
              <a:latin typeface="Calibri"/>
              <a:cs typeface="Calibri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5800" y="2697480"/>
            <a:ext cx="292608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500" b="0" i="0">
                <a:solidFill>
                  <a:srgbClr val="321744"/>
                </a:solidFill>
                <a:latin typeface="Calibri"/>
                <a:cs typeface="Calibri"/>
              </a:rPr>
              <a:t>Moderates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03320" y="2697480"/>
            <a:ext cx="1371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0" i="0">
                <a:solidFill>
                  <a:srgbClr val="321744"/>
                </a:solidFill>
                <a:latin typeface="Calibri"/>
                <a:cs typeface="Calibri"/>
              </a:rPr>
              <a:t>19.1%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66360" y="2697480"/>
            <a:ext cx="1737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3672A"/>
                </a:solidFill>
                <a:latin typeface="Calibri"/>
                <a:cs typeface="Calibri"/>
              </a:rPr>
              <a:t>20%</a:t>
            </a:r>
            <a:endParaRPr sz="1500" b="1" i="0" dirty="0">
              <a:solidFill>
                <a:srgbClr val="F3672A"/>
              </a:solidFill>
              <a:latin typeface="Calibri"/>
              <a:cs typeface="Calibri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5800" y="3154680"/>
            <a:ext cx="292608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500" b="0" i="0" dirty="0">
                <a:solidFill>
                  <a:srgbClr val="321744"/>
                </a:solidFill>
                <a:highlight>
                  <a:srgbClr val="00FF00"/>
                </a:highlight>
                <a:latin typeface="Calibri"/>
                <a:cs typeface="Calibri"/>
              </a:rPr>
              <a:t>Left Party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703320" y="3154680"/>
            <a:ext cx="1371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0" i="0">
                <a:solidFill>
                  <a:srgbClr val="321744"/>
                </a:solidFill>
                <a:latin typeface="Calibri"/>
                <a:cs typeface="Calibri"/>
              </a:rPr>
              <a:t>6.8%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166360" y="3154680"/>
            <a:ext cx="1737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3672A"/>
                </a:solidFill>
                <a:latin typeface="Calibri"/>
                <a:cs typeface="Calibri"/>
              </a:rPr>
              <a:t>8%</a:t>
            </a:r>
            <a:endParaRPr sz="1500" b="1" i="0" dirty="0">
              <a:solidFill>
                <a:srgbClr val="F3672A"/>
              </a:solidFill>
              <a:latin typeface="Calibri"/>
              <a:cs typeface="Calibri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85800" y="3611880"/>
            <a:ext cx="292608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500" b="0" i="0" dirty="0">
                <a:solidFill>
                  <a:srgbClr val="321744"/>
                </a:solidFill>
                <a:highlight>
                  <a:srgbClr val="00FF00"/>
                </a:highlight>
                <a:latin typeface="Calibri"/>
                <a:cs typeface="Calibri"/>
              </a:rPr>
              <a:t>Centre Party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703320" y="3611880"/>
            <a:ext cx="1371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0" i="0">
                <a:solidFill>
                  <a:srgbClr val="321744"/>
                </a:solidFill>
                <a:latin typeface="Calibri"/>
                <a:cs typeface="Calibri"/>
              </a:rPr>
              <a:t>6.7%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166360" y="3611880"/>
            <a:ext cx="1737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3672A"/>
                </a:solidFill>
                <a:latin typeface="Calibri"/>
                <a:cs typeface="Calibri"/>
              </a:rPr>
              <a:t>7%</a:t>
            </a:r>
            <a:endParaRPr sz="1500" b="1" i="0" dirty="0">
              <a:solidFill>
                <a:srgbClr val="F3672A"/>
              </a:solidFill>
              <a:latin typeface="Calibri"/>
              <a:cs typeface="Calibri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85800" y="4069080"/>
            <a:ext cx="292608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500" b="0" i="0">
                <a:solidFill>
                  <a:srgbClr val="321744"/>
                </a:solidFill>
                <a:latin typeface="Calibri"/>
                <a:cs typeface="Calibri"/>
              </a:rPr>
              <a:t>Christian Democrats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03320" y="4069080"/>
            <a:ext cx="1371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0" i="0">
                <a:solidFill>
                  <a:srgbClr val="321744"/>
                </a:solidFill>
                <a:latin typeface="Calibri"/>
                <a:cs typeface="Calibri"/>
              </a:rPr>
              <a:t>5.3%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66360" y="4069080"/>
            <a:ext cx="1737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3672A"/>
                </a:solidFill>
                <a:latin typeface="Calibri"/>
                <a:cs typeface="Calibri"/>
              </a:rPr>
              <a:t>6%</a:t>
            </a:r>
            <a:endParaRPr sz="1500" b="1" i="0" dirty="0">
              <a:solidFill>
                <a:srgbClr val="F3672A"/>
              </a:solidFill>
              <a:latin typeface="Calibri"/>
              <a:cs typeface="Calibri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85800" y="4526280"/>
            <a:ext cx="292608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500" b="0" i="0" dirty="0">
                <a:solidFill>
                  <a:srgbClr val="321744"/>
                </a:solidFill>
                <a:highlight>
                  <a:srgbClr val="00FF00"/>
                </a:highlight>
                <a:latin typeface="Calibri"/>
                <a:cs typeface="Calibri"/>
              </a:rPr>
              <a:t>Greens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703320" y="4526280"/>
            <a:ext cx="1371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0" i="0">
                <a:solidFill>
                  <a:srgbClr val="321744"/>
                </a:solidFill>
                <a:latin typeface="Calibri"/>
                <a:cs typeface="Calibri"/>
              </a:rPr>
              <a:t>5.1%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66360" y="4526280"/>
            <a:ext cx="1737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3672A"/>
                </a:solidFill>
                <a:latin typeface="Calibri"/>
                <a:cs typeface="Calibri"/>
              </a:rPr>
              <a:t>6%</a:t>
            </a:r>
            <a:endParaRPr sz="1500" b="1" i="0" dirty="0">
              <a:solidFill>
                <a:srgbClr val="F3672A"/>
              </a:solidFill>
              <a:latin typeface="Calibri"/>
              <a:cs typeface="Calibri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5800" y="4983480"/>
            <a:ext cx="292608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500" b="0" i="0">
                <a:solidFill>
                  <a:srgbClr val="321744"/>
                </a:solidFill>
                <a:latin typeface="Calibri"/>
                <a:cs typeface="Calibri"/>
              </a:rPr>
              <a:t>Liberals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703320" y="4983480"/>
            <a:ext cx="13716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sz="1500" b="0" i="0">
                <a:solidFill>
                  <a:srgbClr val="321744"/>
                </a:solidFill>
                <a:latin typeface="Calibri"/>
                <a:cs typeface="Calibri"/>
              </a:rPr>
              <a:t>4.6%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166360" y="4983480"/>
            <a:ext cx="1737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3672A"/>
                </a:solidFill>
                <a:latin typeface="Calibri"/>
                <a:cs typeface="Calibri"/>
              </a:rPr>
              <a:t>5%</a:t>
            </a:r>
            <a:endParaRPr sz="1500" b="1" i="0" dirty="0">
              <a:solidFill>
                <a:srgbClr val="F3672A"/>
              </a:solidFill>
              <a:latin typeface="Calibri"/>
              <a:cs typeface="Calibri"/>
            </a:endParaRPr>
          </a:p>
        </p:txBody>
      </p:sp>
      <p:cxnSp>
        <p:nvCxnSpPr>
          <p:cNvPr id="33" name="Connector"/>
          <p:cNvCxnSpPr/>
          <p:nvPr/>
        </p:nvCxnSpPr>
        <p:spPr>
          <a:xfrm>
            <a:off x="685800" y="5458968"/>
            <a:ext cx="6217920" cy="0"/>
          </a:xfrm>
          <a:prstGeom prst="line">
            <a:avLst/>
          </a:prstGeom>
          <a:ln w="1270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rd"/>
          <p:cNvSpPr/>
          <p:nvPr/>
        </p:nvSpPr>
        <p:spPr>
          <a:xfrm>
            <a:off x="7589520" y="1325880"/>
            <a:ext cx="4114800" cy="41605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5" name="Card header"/>
          <p:cNvSpPr/>
          <p:nvPr/>
        </p:nvSpPr>
        <p:spPr>
          <a:xfrm>
            <a:off x="7589520" y="1325880"/>
            <a:ext cx="4114800" cy="566928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WHAT TO WATCH</a:t>
            </a:r>
          </a:p>
        </p:txBody>
      </p:sp>
      <p:sp>
        <p:nvSpPr>
          <p:cNvPr id="36" name="Card text"/>
          <p:cNvSpPr/>
          <p:nvPr/>
        </p:nvSpPr>
        <p:spPr>
          <a:xfrm>
            <a:off x="7763256" y="2093976"/>
            <a:ext cx="3767328" cy="32735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The Social Democrats, led by former prime minister Magdalena Andersson, led the polls all year; the last Novus poll had them at 25.8% and the two blocs within three points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The centre-right Moderates under Prime Minister Ulf Kristersson have governed since 2022 with the votes of the far-right Sweden Democrats (the Tidö Agreement)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A party needs 4% to enter the Riksdag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The Swedish Social Democrats are Berman’s model case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Who Governs Europe Today?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Where the two families govern, September 2026</a:t>
            </a:r>
          </a:p>
        </p:txBody>
      </p:sp>
      <p:sp>
        <p:nvSpPr>
          <p:cNvPr id="5" name="Card 1"/>
          <p:cNvSpPr/>
          <p:nvPr/>
        </p:nvSpPr>
        <p:spPr>
          <a:xfrm>
            <a:off x="457200" y="1280160"/>
            <a:ext cx="5440680" cy="42976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Card 1 header"/>
          <p:cNvSpPr/>
          <p:nvPr/>
        </p:nvSpPr>
        <p:spPr>
          <a:xfrm>
            <a:off x="457200" y="1280160"/>
            <a:ext cx="5440680" cy="77724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CHRISTIAN DEMOCRATS</a:t>
            </a:r>
          </a:p>
        </p:txBody>
      </p:sp>
      <p:sp>
        <p:nvSpPr>
          <p:cNvPr id="7" name="Card 1 text"/>
          <p:cNvSpPr/>
          <p:nvPr/>
        </p:nvSpPr>
        <p:spPr>
          <a:xfrm>
            <a:off x="630936" y="2258568"/>
            <a:ext cx="5093208" cy="3200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 fontScale="92500"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700" b="1" i="0" dirty="0">
                <a:solidFill>
                  <a:srgbClr val="321744"/>
                </a:solidFill>
                <a:latin typeface="Calibri"/>
                <a:cs typeface="Calibri"/>
              </a:rPr>
              <a:t>Lead in </a:t>
            </a:r>
            <a:r>
              <a:rPr lang="en-US" sz="1700" b="1" i="0" dirty="0">
                <a:solidFill>
                  <a:srgbClr val="321744"/>
                </a:solidFill>
                <a:latin typeface="Calibri"/>
                <a:cs typeface="Calibri"/>
              </a:rPr>
              <a:t>Germany</a:t>
            </a:r>
            <a:r>
              <a:rPr sz="1700" b="1" i="0" dirty="0">
                <a:solidFill>
                  <a:srgbClr val="321744"/>
                </a:solidFill>
                <a:latin typeface="Calibri"/>
                <a:cs typeface="Calibri"/>
              </a:rPr>
              <a:t> and </a:t>
            </a:r>
            <a:r>
              <a:rPr lang="en-US" sz="1700" b="1" i="0" dirty="0">
                <a:solidFill>
                  <a:srgbClr val="321744"/>
                </a:solidFill>
                <a:latin typeface="Calibri"/>
                <a:cs typeface="Calibri"/>
              </a:rPr>
              <a:t>Austria</a:t>
            </a:r>
            <a:r>
              <a:rPr sz="1700" b="1" i="0" dirty="0">
                <a:solidFill>
                  <a:srgbClr val="321744"/>
                </a:solidFill>
                <a:latin typeface="Calibri"/>
                <a:cs typeface="Calibri"/>
              </a:rPr>
              <a:t>,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700" b="1" i="0" dirty="0">
                <a:solidFill>
                  <a:srgbClr val="321744"/>
                </a:solidFill>
                <a:latin typeface="Calibri"/>
                <a:cs typeface="Calibri"/>
              </a:rPr>
              <a:t>in office in three more </a:t>
            </a:r>
            <a:r>
              <a:rPr lang="en-US" sz="1700" b="1" dirty="0">
                <a:solidFill>
                  <a:srgbClr val="321744"/>
                </a:solidFill>
                <a:latin typeface="Calibri"/>
                <a:cs typeface="Calibri"/>
              </a:rPr>
              <a:t>countries</a:t>
            </a:r>
            <a:endParaRPr sz="1700" b="1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Germany: the CDU/CSU leads under Chancellor Friedrich Merz, in coalition with the Social Democrats (SPD)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Austria: the People’s Party (ÖVP) leads under Chancellor Christian Stocker, with the Social Democrats (SPÖ)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Netherlands: the CDA sits in Prime Minister Rob Jetten’s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 (D66)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new cabinet. Belgium: two Christian democratic parties sit in Prime Minister Bart De Wever’s coalition. Ireland: Fine Gael shares power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Italy: the DC, dominant to 1992, dissolved in 1994 after corruption scandals. Its nearest heir, Forza Italia, is a junior partner in Prime Minister Giorgia Meloni’s government</a:t>
            </a:r>
          </a:p>
        </p:txBody>
      </p:sp>
      <p:sp>
        <p:nvSpPr>
          <p:cNvPr id="8" name="Card 2"/>
          <p:cNvSpPr/>
          <p:nvPr/>
        </p:nvSpPr>
        <p:spPr>
          <a:xfrm>
            <a:off x="6291072" y="1280160"/>
            <a:ext cx="5440680" cy="42976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Card 2 header"/>
          <p:cNvSpPr/>
          <p:nvPr/>
        </p:nvSpPr>
        <p:spPr>
          <a:xfrm>
            <a:off x="6291072" y="1280160"/>
            <a:ext cx="5440680" cy="77724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SOCIAL DEMOCRATS</a:t>
            </a:r>
          </a:p>
        </p:txBody>
      </p:sp>
      <p:sp>
        <p:nvSpPr>
          <p:cNvPr id="10" name="Card 2 text"/>
          <p:cNvSpPr/>
          <p:nvPr/>
        </p:nvSpPr>
        <p:spPr>
          <a:xfrm>
            <a:off x="6464808" y="2258568"/>
            <a:ext cx="5093208" cy="3200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700" b="1" i="0" dirty="0">
                <a:solidFill>
                  <a:srgbClr val="321744"/>
                </a:solidFill>
                <a:latin typeface="Calibri"/>
                <a:cs typeface="Calibri"/>
              </a:rPr>
              <a:t>Lead in Madrid, Copenhagen,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700" b="1" i="0" dirty="0">
                <a:solidFill>
                  <a:srgbClr val="321744"/>
                </a:solidFill>
                <a:latin typeface="Calibri"/>
                <a:cs typeface="Calibri"/>
              </a:rPr>
              <a:t>London and Oslo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Spain: the Socialists (PSOE) lead under Prime Minister Pedro Sánchez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 (w/Sumar + support from other left + regional parties)</a:t>
            </a:r>
            <a:endParaRPr sz="14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Denmark: the Social Democrats lead under Prime Minister Mette Frederiksen, re-formed in June after a 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difficult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March election</a:t>
            </a: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United Kingdom: Labour, under Prime Minister Andy Burnham since July, after Keir Starmer resigned. Norway: Labour, re-elected in 2025 under Prime Minister Jonas Gahr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Støre</a:t>
            </a:r>
            <a:endParaRPr sz="14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Junior partners in Germany, Austria and Belgium. Sweden: 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???</a:t>
            </a:r>
            <a:endParaRPr sz="14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1" name="Footnote"/>
          <p:cNvSpPr/>
          <p:nvPr/>
        </p:nvSpPr>
        <p:spPr>
          <a:xfrm>
            <a:off x="457200" y="576072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250" b="0" i="1" dirty="0">
                <a:solidFill>
                  <a:srgbClr val="5C5C5C"/>
                </a:solidFill>
                <a:latin typeface="Calibri"/>
                <a:cs typeface="Calibri"/>
              </a:rPr>
              <a:t>European Parliament, July 2024: the group the Christian democrats belong to (EPP, 188 seats) and the social</a:t>
            </a:r>
            <a:r>
              <a:rPr lang="en-US" sz="1250" b="0" i="1" dirty="0">
                <a:solidFill>
                  <a:srgbClr val="5C5C5C"/>
                </a:solidFill>
                <a:latin typeface="Calibri"/>
                <a:cs typeface="Calibri"/>
              </a:rPr>
              <a:t> democratic</a:t>
            </a:r>
            <a:r>
              <a:rPr sz="1250" b="0" i="1" dirty="0">
                <a:solidFill>
                  <a:srgbClr val="5C5C5C"/>
                </a:solidFill>
                <a:latin typeface="Calibri"/>
                <a:cs typeface="Calibri"/>
              </a:rPr>
              <a:t> group (S&amp;D, 136) are still the two largest of 720. </a:t>
            </a:r>
            <a:r>
              <a:rPr lang="en-US" sz="1250" b="0" i="1" dirty="0">
                <a:solidFill>
                  <a:srgbClr val="5C5C5C"/>
                </a:solidFill>
                <a:latin typeface="Calibri"/>
                <a:cs typeface="Calibri"/>
              </a:rPr>
              <a:t>But, they are no longer a majority.</a:t>
            </a: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Left 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Wednesday: nations are made or imagined, and modern (Gellner; Anderson)</a:t>
            </a:r>
          </a:p>
          <a:p>
            <a:r>
              <a:t>8/24: Marx and Hayek on how a society should be run</a:t>
            </a:r>
          </a:p>
          <a:p>
            <a:r>
              <a:t>8/31 and 9/2: democracy collapsed between the wars and was rebuilt after 1945</a:t>
            </a:r>
          </a:p>
          <a:p>
            <a:r>
              <a:t>Today: two new party families emerge and dominate European politics for generations</a:t>
            </a:r>
          </a:p>
          <a:p>
            <a:r>
              <a:t>Both were middle paths: against revolution and a fully planned economy, and against the unregulated market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Opening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What should government’s role in the economy be? Where would you draw the line</a:t>
            </a:r>
            <a:r>
              <a:rPr lang="en-US" dirty="0"/>
              <a:t>?</a:t>
            </a:r>
          </a:p>
          <a:p>
            <a:pPr lvl="1"/>
            <a:r>
              <a:rPr dirty="0"/>
              <a:t> </a:t>
            </a:r>
            <a:r>
              <a:rPr lang="en-US" dirty="0"/>
              <a:t>W</a:t>
            </a:r>
            <a:r>
              <a:rPr dirty="0"/>
              <a:t>here do you think most Europeans draw it?</a:t>
            </a:r>
          </a:p>
          <a:p>
            <a:r>
              <a:rPr dirty="0"/>
              <a:t>Would you join a political party organized around a religion? What would you expect it to stand for, and who would stay away?</a:t>
            </a:r>
          </a:p>
          <a:p>
            <a:r>
              <a:rPr lang="en-US" dirty="0"/>
              <a:t>Why did (most) socialists trade bullets for ballots at the turn of the 20</a:t>
            </a:r>
            <a:r>
              <a:rPr lang="en-US" baseline="30000" dirty="0"/>
              <a:t>th</a:t>
            </a:r>
            <a:r>
              <a:rPr lang="en-US" dirty="0"/>
              <a:t> century?</a:t>
            </a:r>
          </a:p>
          <a:p>
            <a:pPr lvl="1"/>
            <a:r>
              <a:rPr lang="en-US" dirty="0"/>
              <a:t>Does this logic still work in 2026?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Christian Democracy?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Christian democrats sat in every Italian government from 1945 to 1994</a:t>
            </a:r>
          </a:p>
          <a:p>
            <a:r>
              <a:rPr dirty="0"/>
              <a:t>They led West Germany for 36 of its first 49 years</a:t>
            </a:r>
          </a:p>
          <a:p>
            <a:r>
              <a:rPr dirty="0"/>
              <a:t>The founders of European integration all came from this family: West Germany’s Konrad Adenauer, Italy’s Alcide De Gasperi, France’s Robert Schuman</a:t>
            </a:r>
          </a:p>
          <a:p>
            <a:r>
              <a:rPr dirty="0"/>
              <a:t>For decades observers treated it as conservatism under another name</a:t>
            </a:r>
          </a:p>
          <a:p>
            <a:pPr lvl="1"/>
            <a:r>
              <a:rPr lang="en-US" dirty="0"/>
              <a:t>Deserves to be treated as a</a:t>
            </a:r>
            <a:r>
              <a:rPr dirty="0"/>
              <a:t> distinct movement, with its own origins, ideology and voters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Kalyvas &amp; van Kersbergen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the Christian Democratic Parties Came From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Where the Christian democratic parties came from, 1864–1945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Kalyvas &amp; van Kersbergen</a:t>
            </a:r>
          </a:p>
        </p:txBody>
      </p:sp>
      <p:cxnSp>
        <p:nvCxnSpPr>
          <p:cNvPr id="6" name="Connector"/>
          <p:cNvCxnSpPr/>
          <p:nvPr/>
        </p:nvCxnSpPr>
        <p:spPr>
          <a:xfrm>
            <a:off x="822960" y="3611880"/>
            <a:ext cx="10561320" cy="0"/>
          </a:xfrm>
          <a:prstGeom prst="line">
            <a:avLst/>
          </a:prstGeom>
          <a:ln w="1905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"/>
          <p:cNvSpPr/>
          <p:nvPr/>
        </p:nvSpPr>
        <p:spPr>
          <a:xfrm>
            <a:off x="1042416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8" name="Connector"/>
          <p:cNvCxnSpPr/>
          <p:nvPr/>
        </p:nvCxnSpPr>
        <p:spPr>
          <a:xfrm>
            <a:off x="1143000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60020" y="2688336"/>
            <a:ext cx="196596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1864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0020" y="1408176"/>
            <a:ext cx="19659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Syllabus of Errors: Pope Pius IX condemns liberalism and the secular state</a:t>
            </a:r>
          </a:p>
        </p:txBody>
      </p:sp>
      <p:sp>
        <p:nvSpPr>
          <p:cNvPr id="11" name="Oval"/>
          <p:cNvSpPr/>
          <p:nvPr/>
        </p:nvSpPr>
        <p:spPr>
          <a:xfrm>
            <a:off x="3026664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2" name="Connector"/>
          <p:cNvCxnSpPr/>
          <p:nvPr/>
        </p:nvCxnSpPr>
        <p:spPr>
          <a:xfrm>
            <a:off x="3127248" y="3712464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144268" y="4160520"/>
            <a:ext cx="196596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1870–78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44268" y="4526280"/>
            <a:ext cx="19659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Germany: Catholics found the Zentrum party; Chancellor Bismarck’s campaign against the Church, the Kulturkampf</a:t>
            </a:r>
          </a:p>
        </p:txBody>
      </p:sp>
      <p:sp>
        <p:nvSpPr>
          <p:cNvPr id="15" name="Oval"/>
          <p:cNvSpPr/>
          <p:nvPr/>
        </p:nvSpPr>
        <p:spPr>
          <a:xfrm>
            <a:off x="5010912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6" name="Connector"/>
          <p:cNvCxnSpPr/>
          <p:nvPr/>
        </p:nvCxnSpPr>
        <p:spPr>
          <a:xfrm>
            <a:off x="5111496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128516" y="2688336"/>
            <a:ext cx="196596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1879–84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28516" y="1408176"/>
            <a:ext cx="19659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Belgium’s ‘school war’ over religious schooling. The Catholic party wins in 1884 and governs to 1914</a:t>
            </a:r>
          </a:p>
        </p:txBody>
      </p:sp>
      <p:sp>
        <p:nvSpPr>
          <p:cNvPr id="19" name="Oval"/>
          <p:cNvSpPr/>
          <p:nvPr/>
        </p:nvSpPr>
        <p:spPr>
          <a:xfrm>
            <a:off x="6995160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0" name="Connector"/>
          <p:cNvCxnSpPr/>
          <p:nvPr/>
        </p:nvCxnSpPr>
        <p:spPr>
          <a:xfrm>
            <a:off x="7095744" y="3712464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112764" y="4160520"/>
            <a:ext cx="196596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1891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12764" y="4526280"/>
            <a:ext cx="19659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Rerum Novarum: Pope Leo XIII takes a position on labour and capital</a:t>
            </a:r>
          </a:p>
        </p:txBody>
      </p:sp>
      <p:sp>
        <p:nvSpPr>
          <p:cNvPr id="23" name="Oval"/>
          <p:cNvSpPr/>
          <p:nvPr/>
        </p:nvSpPr>
        <p:spPr>
          <a:xfrm>
            <a:off x="8979408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4" name="Connector"/>
          <p:cNvCxnSpPr/>
          <p:nvPr/>
        </p:nvCxnSpPr>
        <p:spPr>
          <a:xfrm>
            <a:off x="9079992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8097012" y="2688336"/>
            <a:ext cx="196596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1919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97012" y="1408176"/>
            <a:ext cx="19659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Italy: a priest, Luigi Sturzo, founds the Popular Party once the Vatican lifts its ban on Catholic voting</a:t>
            </a:r>
          </a:p>
        </p:txBody>
      </p:sp>
      <p:sp>
        <p:nvSpPr>
          <p:cNvPr id="27" name="Oval"/>
          <p:cNvSpPr/>
          <p:nvPr/>
        </p:nvSpPr>
        <p:spPr>
          <a:xfrm>
            <a:off x="10963656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8" name="Connector"/>
          <p:cNvCxnSpPr/>
          <p:nvPr/>
        </p:nvCxnSpPr>
        <p:spPr>
          <a:xfrm>
            <a:off x="11064240" y="3712464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0081260" y="4160520"/>
            <a:ext cx="196596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1945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081260" y="4526280"/>
            <a:ext cx="19659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Germany’s CDU, France’s MRP and Italy’s DC: the parties are refounded as Christian democratic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Church didn’t want a party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Liberal governments attacked the Church’s privileges</a:t>
            </a:r>
            <a:endParaRPr lang="en-US" dirty="0"/>
          </a:p>
          <a:p>
            <a:pPr lvl="1"/>
            <a:r>
              <a:rPr lang="en-US" dirty="0"/>
              <a:t>Push for secular education</a:t>
            </a:r>
          </a:p>
          <a:p>
            <a:r>
              <a:rPr dirty="0"/>
              <a:t>The Church answered with lay mass organizations, meant to stay under its control</a:t>
            </a:r>
          </a:p>
          <a:p>
            <a:r>
              <a:rPr lang="en-US" dirty="0"/>
              <a:t>Political entrepreneurs saw an opportunity to organize parties around religion</a:t>
            </a:r>
            <a:endParaRPr dirty="0"/>
          </a:p>
          <a:p>
            <a:pPr lvl="1"/>
            <a:r>
              <a:rPr dirty="0"/>
              <a:t>Victory gave the lay activists a base of their own</a:t>
            </a:r>
            <a:r>
              <a:rPr lang="en-US" dirty="0"/>
              <a:t>, independent of the church</a:t>
            </a:r>
            <a:endParaRPr dirty="0"/>
          </a:p>
          <a:p>
            <a:r>
              <a:rPr dirty="0"/>
              <a:t>From the reading: “the politicization of religion contributed to the secularization of politics”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Kalyvas &amp; van Kersbergen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Held Together by Religion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Religion alone united Catholic workers, farmers, shopkeepers and aristocrats</a:t>
            </a:r>
          </a:p>
          <a:p>
            <a:pPr lvl="1"/>
            <a:r>
              <a:rPr lang="en-US" dirty="0"/>
              <a:t>These </a:t>
            </a:r>
            <a:r>
              <a:rPr dirty="0"/>
              <a:t>parties were cross-class from the start</a:t>
            </a:r>
            <a:endParaRPr lang="en-US" dirty="0"/>
          </a:p>
          <a:p>
            <a:pPr lvl="1"/>
            <a:r>
              <a:rPr lang="en-US" dirty="0"/>
              <a:t>Sometimes called “catch-all parties”</a:t>
            </a:r>
            <a:endParaRPr dirty="0"/>
          </a:p>
          <a:p>
            <a:r>
              <a:rPr dirty="0"/>
              <a:t>Class conflict moved inside the party: unions, farmers and employers each had </a:t>
            </a:r>
            <a:r>
              <a:rPr lang="en-US" dirty="0"/>
              <a:t>their own factions</a:t>
            </a:r>
            <a:endParaRPr dirty="0"/>
          </a:p>
          <a:p>
            <a:r>
              <a:rPr dirty="0"/>
              <a:t>Keeping them together took permanent negotiation. Opponents cal</a:t>
            </a:r>
            <a:r>
              <a:rPr lang="en-US" dirty="0"/>
              <a:t>l</a:t>
            </a:r>
            <a:r>
              <a:rPr dirty="0"/>
              <a:t> it opportunism</a:t>
            </a:r>
          </a:p>
          <a:p>
            <a:pPr lvl="1"/>
            <a:r>
              <a:rPr lang="en-US" dirty="0"/>
              <a:t>Kalyvas and van Kersbergen: this is the </a:t>
            </a:r>
            <a:r>
              <a:rPr dirty="0"/>
              <a:t>movement’s defining skill</a:t>
            </a:r>
            <a:r>
              <a:rPr lang="en-US" dirty="0"/>
              <a:t>,</a:t>
            </a:r>
            <a:r>
              <a:rPr dirty="0"/>
              <a:t> the politics of mediation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Kalyvas &amp; van Kersbergen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Made It Distinct</a:t>
            </a:r>
          </a:p>
        </p:txBody>
      </p:sp>
      <p:sp>
        <p:nvSpPr>
          <p:cNvPr id="3" name="Canvas"/>
          <p:cNvSpPr/>
          <p:nvPr/>
        </p:nvSpPr>
        <p:spPr>
          <a:xfrm>
            <a:off x="-1509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What Makes Christian Democracy Distinctive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Kalyvas &amp; van Kersbergen</a:t>
            </a:r>
          </a:p>
        </p:txBody>
      </p:sp>
      <p:sp>
        <p:nvSpPr>
          <p:cNvPr id="6" name="Card 1"/>
          <p:cNvSpPr/>
          <p:nvPr/>
        </p:nvSpPr>
        <p:spPr>
          <a:xfrm>
            <a:off x="457200" y="1325880"/>
            <a:ext cx="3566160" cy="40690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Card 1 header"/>
          <p:cNvSpPr/>
          <p:nvPr/>
        </p:nvSpPr>
        <p:spPr>
          <a:xfrm>
            <a:off x="457200" y="1325880"/>
            <a:ext cx="3566160" cy="896112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RELIGIOUS INSPIRATION</a:t>
            </a:r>
          </a:p>
        </p:txBody>
      </p:sp>
      <p:sp>
        <p:nvSpPr>
          <p:cNvPr id="8" name="Card 1 text"/>
          <p:cNvSpPr/>
          <p:nvPr/>
        </p:nvSpPr>
        <p:spPr>
          <a:xfrm>
            <a:off x="630936" y="2423160"/>
            <a:ext cx="3218688" cy="2852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800" b="1" i="0" dirty="0">
                <a:solidFill>
                  <a:srgbClr val="321744"/>
                </a:solidFill>
                <a:latin typeface="Calibri"/>
                <a:cs typeface="Calibri"/>
              </a:rPr>
              <a:t>Christian </a:t>
            </a:r>
            <a:r>
              <a:rPr sz="1800" b="1" i="1" dirty="0">
                <a:solidFill>
                  <a:srgbClr val="321744"/>
                </a:solidFill>
                <a:latin typeface="Calibri"/>
                <a:cs typeface="Calibri"/>
              </a:rPr>
              <a:t>and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800" b="1" i="0" dirty="0">
                <a:solidFill>
                  <a:srgbClr val="321744"/>
                </a:solidFill>
                <a:latin typeface="Calibri"/>
                <a:cs typeface="Calibri"/>
              </a:rPr>
              <a:t>secular at once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Religion redefined as a 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set of morals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: ‘Christian values’, human dignity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The parties kept the label </a:t>
            </a: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but split from the church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A Christian democrat can be agnostic, atheist, Muslim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, Jewish, or 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Hindu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 (</a:t>
            </a:r>
            <a:r>
              <a:rPr lang="en-US" sz="1400" b="0" i="0" dirty="0" err="1">
                <a:solidFill>
                  <a:srgbClr val="321744"/>
                </a:solidFill>
                <a:latin typeface="Calibri"/>
                <a:cs typeface="Calibri"/>
              </a:rPr>
              <a:t>etc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)</a:t>
            </a:r>
            <a:endParaRPr sz="14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9" name="Card 2"/>
          <p:cNvSpPr/>
          <p:nvPr/>
        </p:nvSpPr>
        <p:spPr>
          <a:xfrm>
            <a:off x="4315968" y="1325880"/>
            <a:ext cx="3566160" cy="40690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Card 2 header"/>
          <p:cNvSpPr/>
          <p:nvPr/>
        </p:nvSpPr>
        <p:spPr>
          <a:xfrm>
            <a:off x="4315968" y="1325880"/>
            <a:ext cx="3566160" cy="896112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MEDIATION</a:t>
            </a:r>
          </a:p>
        </p:txBody>
      </p:sp>
      <p:sp>
        <p:nvSpPr>
          <p:cNvPr id="11" name="Card 2 text"/>
          <p:cNvSpPr/>
          <p:nvPr/>
        </p:nvSpPr>
        <p:spPr>
          <a:xfrm>
            <a:off x="4489704" y="2423160"/>
            <a:ext cx="3218688" cy="2852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800" b="1" i="0" dirty="0">
                <a:solidFill>
                  <a:srgbClr val="321744"/>
                </a:solidFill>
                <a:latin typeface="Calibri"/>
                <a:cs typeface="Calibri"/>
              </a:rPr>
              <a:t>Compromise </a:t>
            </a:r>
            <a:r>
              <a:rPr lang="en-US" sz="1800" b="1" i="0" dirty="0">
                <a:solidFill>
                  <a:srgbClr val="321744"/>
                </a:solidFill>
                <a:latin typeface="Calibri"/>
                <a:cs typeface="Calibri"/>
              </a:rPr>
              <a:t>as ideology</a:t>
            </a:r>
          </a:p>
          <a:p>
            <a:pPr marL="0" indent="0" algn="ctr">
              <a:spcAft>
                <a:spcPts val="200"/>
              </a:spcAft>
              <a:buNone/>
            </a:pPr>
            <a:endParaRPr sz="1800" b="1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Integration, accommodation, pluralism, class compromise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Deals between capital and </a:t>
            </a:r>
            <a:r>
              <a:rPr sz="1400" b="0" i="0" dirty="0" err="1">
                <a:solidFill>
                  <a:srgbClr val="321744"/>
                </a:solidFill>
                <a:latin typeface="Calibri"/>
                <a:cs typeface="Calibri"/>
              </a:rPr>
              <a:t>labour</a:t>
            </a: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, social harmony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Coalition government comes naturally</a:t>
            </a:r>
          </a:p>
        </p:txBody>
      </p:sp>
      <p:sp>
        <p:nvSpPr>
          <p:cNvPr id="12" name="Card 3"/>
          <p:cNvSpPr/>
          <p:nvPr/>
        </p:nvSpPr>
        <p:spPr>
          <a:xfrm>
            <a:off x="8165592" y="1325880"/>
            <a:ext cx="3566160" cy="40690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Card 3 header"/>
          <p:cNvSpPr/>
          <p:nvPr/>
        </p:nvSpPr>
        <p:spPr>
          <a:xfrm>
            <a:off x="8165592" y="1325880"/>
            <a:ext cx="3566160" cy="896112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SUBSIDIARITY AND PERSONALISM</a:t>
            </a:r>
          </a:p>
        </p:txBody>
      </p:sp>
      <p:sp>
        <p:nvSpPr>
          <p:cNvPr id="14" name="Card 3 text"/>
          <p:cNvSpPr/>
          <p:nvPr/>
        </p:nvSpPr>
        <p:spPr>
          <a:xfrm>
            <a:off x="8339328" y="2423160"/>
            <a:ext cx="3218688" cy="2852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800" b="1" i="0" dirty="0">
                <a:solidFill>
                  <a:srgbClr val="321744"/>
                </a:solidFill>
                <a:latin typeface="Calibri"/>
                <a:cs typeface="Calibri"/>
              </a:rPr>
              <a:t>People live</a:t>
            </a:r>
            <a:endParaRPr sz="1800" b="1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0" indent="0" algn="ctr">
              <a:spcAft>
                <a:spcPts val="1400"/>
              </a:spcAft>
              <a:buNone/>
            </a:pPr>
            <a:r>
              <a:rPr sz="1800" b="1" i="0" dirty="0">
                <a:solidFill>
                  <a:srgbClr val="321744"/>
                </a:solidFill>
                <a:latin typeface="Calibri"/>
                <a:cs typeface="Calibri"/>
              </a:rPr>
              <a:t>in communities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Family, parish, workplace and town come before the state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The state steps in where smaller communities cannot cope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The nation is one community among many. So is Europe</a:t>
            </a:r>
          </a:p>
        </p:txBody>
      </p:sp>
      <p:sp>
        <p:nvSpPr>
          <p:cNvPr id="15" name="Footnote"/>
          <p:cNvSpPr/>
          <p:nvPr/>
        </p:nvSpPr>
        <p:spPr>
          <a:xfrm>
            <a:off x="457200" y="5669280"/>
            <a:ext cx="1127455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30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 the Reading’s Words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Kalyvas and van Kersbergen on religion and the parties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Kalyvas &amp; van Kersbergen</a:t>
            </a:r>
          </a:p>
        </p:txBody>
      </p:sp>
      <p:sp>
        <p:nvSpPr>
          <p:cNvPr id="6" name="Quote 1 rule"/>
          <p:cNvSpPr/>
          <p:nvPr/>
        </p:nvSpPr>
        <p:spPr>
          <a:xfrm>
            <a:off x="685800" y="1325880"/>
            <a:ext cx="68580" cy="118872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Quote 1"/>
          <p:cNvSpPr/>
          <p:nvPr/>
        </p:nvSpPr>
        <p:spPr>
          <a:xfrm>
            <a:off x="877824" y="1325880"/>
            <a:ext cx="9052560" cy="11887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l">
              <a:buNone/>
            </a:pPr>
            <a:r>
              <a:rPr sz="1700" b="0" i="1">
                <a:solidFill>
                  <a:srgbClr val="321744"/>
                </a:solidFill>
                <a:latin typeface="Calibri"/>
                <a:cs typeface="Calibri"/>
              </a:rPr>
              <a:t>“Confessional parties redefined religion into a nebulous humanitarian and moral concept that allowed them to be simultaneously Christian and secular.”</a:t>
            </a:r>
          </a:p>
        </p:txBody>
      </p:sp>
      <p:sp>
        <p:nvSpPr>
          <p:cNvPr id="8" name="Quote 1 page"/>
          <p:cNvSpPr/>
          <p:nvPr/>
        </p:nvSpPr>
        <p:spPr>
          <a:xfrm>
            <a:off x="9966960" y="1325880"/>
            <a:ext cx="1554480" cy="11887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400" b="0" i="0">
                <a:solidFill>
                  <a:srgbClr val="5C5C5C"/>
                </a:solidFill>
                <a:latin typeface="Calibri"/>
                <a:cs typeface="Calibri"/>
              </a:rPr>
              <a:t>p. 188</a:t>
            </a:r>
          </a:p>
        </p:txBody>
      </p:sp>
      <p:sp>
        <p:nvSpPr>
          <p:cNvPr id="9" name="Quote 2 rule"/>
          <p:cNvSpPr/>
          <p:nvPr/>
        </p:nvSpPr>
        <p:spPr>
          <a:xfrm>
            <a:off x="685800" y="2788920"/>
            <a:ext cx="68580" cy="1188720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Quote 2"/>
          <p:cNvSpPr/>
          <p:nvPr/>
        </p:nvSpPr>
        <p:spPr>
          <a:xfrm>
            <a:off x="877824" y="2788920"/>
            <a:ext cx="9052560" cy="11887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l">
              <a:buNone/>
            </a:pPr>
            <a:r>
              <a:rPr sz="1700" b="0" i="1">
                <a:solidFill>
                  <a:srgbClr val="321744"/>
                </a:solidFill>
                <a:latin typeface="Calibri"/>
                <a:cs typeface="Calibri"/>
              </a:rPr>
              <a:t>“It is now perfectly possible to be simultaneously a Christian democrat and an agnostic, atheist, Muslim, or Hindu — and this is not even perceived as a contradiction.”</a:t>
            </a:r>
          </a:p>
        </p:txBody>
      </p:sp>
      <p:sp>
        <p:nvSpPr>
          <p:cNvPr id="11" name="Quote 2 page"/>
          <p:cNvSpPr/>
          <p:nvPr/>
        </p:nvSpPr>
        <p:spPr>
          <a:xfrm>
            <a:off x="9966960" y="2788920"/>
            <a:ext cx="1554480" cy="11887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400" b="0" i="0">
                <a:solidFill>
                  <a:srgbClr val="5C5C5C"/>
                </a:solidFill>
                <a:latin typeface="Calibri"/>
                <a:cs typeface="Calibri"/>
              </a:rPr>
              <a:t>p. 188</a:t>
            </a:r>
          </a:p>
        </p:txBody>
      </p:sp>
      <p:sp>
        <p:nvSpPr>
          <p:cNvPr id="12" name="Quote 3 rule"/>
          <p:cNvSpPr/>
          <p:nvPr/>
        </p:nvSpPr>
        <p:spPr>
          <a:xfrm>
            <a:off x="685800" y="4251960"/>
            <a:ext cx="68580" cy="118872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Quote 3"/>
          <p:cNvSpPr/>
          <p:nvPr/>
        </p:nvSpPr>
        <p:spPr>
          <a:xfrm>
            <a:off x="877824" y="4251960"/>
            <a:ext cx="9052560" cy="11887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l">
              <a:buNone/>
            </a:pPr>
            <a:r>
              <a:rPr sz="1700" b="0" i="1">
                <a:solidFill>
                  <a:srgbClr val="321744"/>
                </a:solidFill>
                <a:latin typeface="Calibri"/>
                <a:cs typeface="Calibri"/>
              </a:rPr>
              <a:t>“What is a trade-off in social democratic politics may involve a payoff for Christian democracy.”</a:t>
            </a:r>
          </a:p>
        </p:txBody>
      </p:sp>
      <p:sp>
        <p:nvSpPr>
          <p:cNvPr id="14" name="Quote 3 page"/>
          <p:cNvSpPr/>
          <p:nvPr/>
        </p:nvSpPr>
        <p:spPr>
          <a:xfrm>
            <a:off x="9966960" y="4251960"/>
            <a:ext cx="1554480" cy="11887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400" b="0" i="0">
                <a:solidFill>
                  <a:srgbClr val="5C5C5C"/>
                </a:solidFill>
                <a:latin typeface="Calibri"/>
                <a:cs typeface="Calibri"/>
              </a:rPr>
              <a:t>p. 189</a:t>
            </a:r>
          </a:p>
        </p:txBody>
      </p:sp>
      <p:sp>
        <p:nvSpPr>
          <p:cNvPr id="15" name="Footnote"/>
          <p:cNvSpPr/>
          <p:nvPr/>
        </p:nvSpPr>
        <p:spPr>
          <a:xfrm>
            <a:off x="457200" y="580644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0" i="1" dirty="0">
                <a:solidFill>
                  <a:srgbClr val="5C5C5C"/>
                </a:solidFill>
                <a:latin typeface="Calibri"/>
                <a:cs typeface="Calibri"/>
              </a:rPr>
              <a:t>Interpreting that final quote</a:t>
            </a:r>
            <a:r>
              <a:rPr sz="1300" b="0" i="1" dirty="0">
                <a:solidFill>
                  <a:srgbClr val="5C5C5C"/>
                </a:solidFill>
                <a:latin typeface="Calibri"/>
                <a:cs typeface="Calibri"/>
              </a:rPr>
              <a:t>: social</a:t>
            </a:r>
            <a:r>
              <a:rPr lang="en-US" sz="1300" b="0" i="1" dirty="0">
                <a:solidFill>
                  <a:srgbClr val="5C5C5C"/>
                </a:solidFill>
                <a:latin typeface="Calibri"/>
                <a:cs typeface="Calibri"/>
              </a:rPr>
              <a:t> democracy is about class</a:t>
            </a:r>
            <a:r>
              <a:rPr sz="1300" b="0" i="1" dirty="0">
                <a:solidFill>
                  <a:srgbClr val="5C5C5C"/>
                </a:solidFill>
                <a:latin typeface="Calibri"/>
                <a:cs typeface="Calibri"/>
              </a:rPr>
              <a:t>, Christian democracy was religion</a:t>
            </a:r>
            <a:r>
              <a:rPr lang="en-US" sz="1300" b="0" i="1" dirty="0">
                <a:solidFill>
                  <a:srgbClr val="5C5C5C"/>
                </a:solidFill>
                <a:latin typeface="Calibri"/>
                <a:cs typeface="Calibri"/>
              </a:rPr>
              <a:t>/morals</a:t>
            </a:r>
            <a:r>
              <a:rPr sz="1300" b="0" i="1" dirty="0">
                <a:solidFill>
                  <a:srgbClr val="5C5C5C"/>
                </a:solidFill>
                <a:latin typeface="Calibri"/>
                <a:cs typeface="Calibri"/>
              </a:rPr>
              <a:t>, and religion cuts across class.</a:t>
            </a:r>
            <a:r>
              <a:rPr lang="en-US" sz="1300" b="0" i="1" dirty="0">
                <a:solidFill>
                  <a:srgbClr val="5C5C5C"/>
                </a:solidFill>
                <a:latin typeface="Calibri"/>
                <a:cs typeface="Calibri"/>
              </a:rPr>
              <a:t> Class harmony can harm Social </a:t>
            </a:r>
            <a:r>
              <a:rPr lang="en-US" sz="1300" i="1" dirty="0">
                <a:solidFill>
                  <a:srgbClr val="5C5C5C"/>
                </a:solidFill>
                <a:latin typeface="Calibri"/>
                <a:cs typeface="Calibri"/>
              </a:rPr>
              <a:t>D</a:t>
            </a:r>
            <a:r>
              <a:rPr lang="en-US" sz="1300" b="0" i="1" dirty="0">
                <a:solidFill>
                  <a:srgbClr val="5C5C5C"/>
                </a:solidFill>
                <a:latin typeface="Calibri"/>
                <a:cs typeface="Calibri"/>
              </a:rPr>
              <a:t>emocratic parties if people vote on non-class lines; but this can help Christian Democratic parties</a:t>
            </a:r>
            <a:endParaRPr sz="130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Social Capitalism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Spending at social democratic levels</a:t>
            </a:r>
            <a:r>
              <a:rPr lang="en-US" dirty="0"/>
              <a:t>, with different goals</a:t>
            </a:r>
          </a:p>
          <a:p>
            <a:r>
              <a:rPr dirty="0"/>
              <a:t>Passive: income replacement when you lose work, rather than jobs or training</a:t>
            </a:r>
          </a:p>
          <a:p>
            <a:r>
              <a:rPr dirty="0"/>
              <a:t>Built around the family and the male breadwinner. </a:t>
            </a:r>
            <a:endParaRPr lang="en-US" dirty="0"/>
          </a:p>
          <a:p>
            <a:pPr lvl="1"/>
            <a:r>
              <a:rPr dirty="0"/>
              <a:t>Women’s employment</a:t>
            </a:r>
            <a:r>
              <a:rPr lang="en-US" dirty="0"/>
              <a:t> </a:t>
            </a:r>
            <a:r>
              <a:rPr lang="en-US" i="1" dirty="0"/>
              <a:t>was</a:t>
            </a:r>
            <a:r>
              <a:rPr dirty="0"/>
              <a:t> discouraged</a:t>
            </a:r>
            <a:r>
              <a:rPr lang="en-US" dirty="0"/>
              <a:t> (this has changed)</a:t>
            </a:r>
            <a:endParaRPr dirty="0"/>
          </a:p>
          <a:p>
            <a:r>
              <a:rPr dirty="0"/>
              <a:t>Run through insurance funds and the social partners</a:t>
            </a:r>
            <a:endParaRPr lang="en-US" dirty="0"/>
          </a:p>
          <a:p>
            <a:pPr lvl="1"/>
            <a:r>
              <a:rPr lang="en-US" dirty="0"/>
              <a:t>State as a last resort/backstop</a:t>
            </a:r>
          </a:p>
          <a:p>
            <a:r>
              <a:rPr lang="en-US" dirty="0"/>
              <a:t>Not looking to change social hierarchies (unlike SD or other left movements).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Kalyvas &amp; van Kersbergen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 Welfare States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Two ways to build a welfare state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Kalyvas &amp; van Kersbergen</a:t>
            </a:r>
          </a:p>
        </p:txBody>
      </p:sp>
      <p:sp>
        <p:nvSpPr>
          <p:cNvPr id="6" name="Card 1"/>
          <p:cNvSpPr/>
          <p:nvPr/>
        </p:nvSpPr>
        <p:spPr>
          <a:xfrm>
            <a:off x="457200" y="1325880"/>
            <a:ext cx="5440680" cy="39319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Card 1 header"/>
          <p:cNvSpPr/>
          <p:nvPr/>
        </p:nvSpPr>
        <p:spPr>
          <a:xfrm>
            <a:off x="457200" y="1325880"/>
            <a:ext cx="5440680" cy="82296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CHRISTIAN DEMOCRATIC</a:t>
            </a:r>
          </a:p>
        </p:txBody>
      </p:sp>
      <p:sp>
        <p:nvSpPr>
          <p:cNvPr id="8" name="Card 1 text"/>
          <p:cNvSpPr/>
          <p:nvPr/>
        </p:nvSpPr>
        <p:spPr>
          <a:xfrm>
            <a:off x="630936" y="2350008"/>
            <a:ext cx="5093208" cy="2788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 lnSpcReduction="10000"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900" b="1" i="0" dirty="0">
                <a:solidFill>
                  <a:srgbClr val="321744"/>
                </a:solidFill>
                <a:latin typeface="Calibri"/>
                <a:cs typeface="Calibri"/>
              </a:rPr>
              <a:t>Security for families, through work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Who is covered: workers, through employment-based insurance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Paid for by: payroll contributions from employers and workers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Administered by: unions and employers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Aim: a stable family income and social peace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Women: the breadwinner model kept many at home</a:t>
            </a:r>
          </a:p>
        </p:txBody>
      </p:sp>
      <p:sp>
        <p:nvSpPr>
          <p:cNvPr id="9" name="Card 2"/>
          <p:cNvSpPr/>
          <p:nvPr/>
        </p:nvSpPr>
        <p:spPr>
          <a:xfrm>
            <a:off x="6291072" y="1325880"/>
            <a:ext cx="5440680" cy="39319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Card 2 header"/>
          <p:cNvSpPr/>
          <p:nvPr/>
        </p:nvSpPr>
        <p:spPr>
          <a:xfrm>
            <a:off x="6291072" y="1325880"/>
            <a:ext cx="5440680" cy="82296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SOCIAL DEMOCRATIC</a:t>
            </a:r>
          </a:p>
        </p:txBody>
      </p:sp>
      <p:sp>
        <p:nvSpPr>
          <p:cNvPr id="11" name="Card 2 text"/>
          <p:cNvSpPr/>
          <p:nvPr/>
        </p:nvSpPr>
        <p:spPr>
          <a:xfrm>
            <a:off x="6464808" y="2350008"/>
            <a:ext cx="5093208" cy="2788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900" b="1" i="0">
                <a:solidFill>
                  <a:srgbClr val="321744"/>
                </a:solidFill>
                <a:latin typeface="Calibri"/>
                <a:cs typeface="Calibri"/>
              </a:rPr>
              <a:t>Equality for citizens, through the state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600" b="0" i="0">
                <a:solidFill>
                  <a:srgbClr val="321744"/>
                </a:solidFill>
                <a:latin typeface="Calibri"/>
                <a:cs typeface="Calibri"/>
              </a:rPr>
              <a:t>Who is covered: everyone, as a citizen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600" b="0" i="0">
                <a:solidFill>
                  <a:srgbClr val="321744"/>
                </a:solidFill>
                <a:latin typeface="Calibri"/>
                <a:cs typeface="Calibri"/>
              </a:rPr>
              <a:t>Paid for by: general taxation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600" b="0" i="0">
                <a:solidFill>
                  <a:srgbClr val="321744"/>
                </a:solidFill>
                <a:latin typeface="Calibri"/>
                <a:cs typeface="Calibri"/>
              </a:rPr>
              <a:t>Administered by: the state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600" b="0" i="0">
                <a:solidFill>
                  <a:srgbClr val="321744"/>
                </a:solidFill>
                <a:latin typeface="Calibri"/>
                <a:cs typeface="Calibri"/>
              </a:rPr>
              <a:t>Aim: equality and full employment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600" b="0" i="0">
                <a:solidFill>
                  <a:srgbClr val="321744"/>
                </a:solidFill>
                <a:latin typeface="Calibri"/>
                <a:cs typeface="Calibri"/>
              </a:rPr>
              <a:t>Women: public services made two-earner households normal</a:t>
            </a:r>
          </a:p>
        </p:txBody>
      </p:sp>
      <p:sp>
        <p:nvSpPr>
          <p:cNvPr id="12" name="Footnote"/>
          <p:cNvSpPr/>
          <p:nvPr/>
        </p:nvSpPr>
        <p:spPr>
          <a:xfrm>
            <a:off x="457200" y="5760720"/>
            <a:ext cx="1127455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0" i="1" dirty="0">
                <a:solidFill>
                  <a:srgbClr val="5C5C5C"/>
                </a:solidFill>
                <a:latin typeface="Calibri"/>
                <a:cs typeface="Calibri"/>
              </a:rPr>
              <a:t>We will come back to this when we read Esping-Andersen in the welfare state week</a:t>
            </a:r>
            <a:endParaRPr sz="130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Why They </a:t>
            </a:r>
            <a:r>
              <a:rPr lang="en-US" dirty="0"/>
              <a:t>Won (After 1945)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dirty="0"/>
              <a:t>Fascism destroyed the old right</a:t>
            </a:r>
            <a:endParaRPr lang="en-US" dirty="0"/>
          </a:p>
          <a:p>
            <a:pPr lvl="1"/>
            <a:r>
              <a:rPr dirty="0"/>
              <a:t>prewar liberalism was discredited</a:t>
            </a:r>
          </a:p>
          <a:p>
            <a:r>
              <a:rPr dirty="0"/>
              <a:t>Anti-communism gave Catholics, conservatives and many workers one party to vote for</a:t>
            </a:r>
          </a:p>
          <a:p>
            <a:r>
              <a:rPr dirty="0"/>
              <a:t>The organization had survived the war: parishes, Catholic unions, farmers’ leagues, youth groups</a:t>
            </a:r>
          </a:p>
          <a:p>
            <a:r>
              <a:rPr dirty="0"/>
              <a:t>Women </a:t>
            </a:r>
            <a:r>
              <a:rPr lang="en-US" dirty="0"/>
              <a:t>got the vote</a:t>
            </a:r>
            <a:r>
              <a:rPr dirty="0"/>
              <a:t>, </a:t>
            </a:r>
            <a:endParaRPr lang="en-US" dirty="0"/>
          </a:p>
          <a:p>
            <a:pPr lvl="1"/>
            <a:r>
              <a:rPr lang="en-US" dirty="0"/>
              <a:t>Women </a:t>
            </a:r>
            <a:r>
              <a:rPr dirty="0"/>
              <a:t>voted Christian democratic more often than men did</a:t>
            </a:r>
            <a:r>
              <a:rPr lang="en-US" dirty="0"/>
              <a:t> (men often in SD affiliated unions)</a:t>
            </a:r>
            <a:endParaRPr dirty="0"/>
          </a:p>
          <a:p>
            <a:r>
              <a:rPr dirty="0"/>
              <a:t>1945–57: Austria’s People’s Party 49.8%, Italy’s DC 48.5%, West Germany’s CDU/CSU 50.2%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Kalyvas &amp; van Kersbergen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Europe Was </a:t>
            </a:r>
            <a:r>
              <a:rPr lang="en-US" dirty="0"/>
              <a:t>a Christian Democratic</a:t>
            </a:r>
            <a:r>
              <a:rPr dirty="0"/>
              <a:t>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Adenauer, Schuman and De Gasperi (West Germany, France, Italy) built the Coal and Steel Community</a:t>
            </a:r>
          </a:p>
          <a:p>
            <a:r>
              <a:rPr dirty="0"/>
              <a:t>All six founding states had strong Christian democratic parties</a:t>
            </a:r>
          </a:p>
          <a:p>
            <a:r>
              <a:rPr dirty="0"/>
              <a:t>It fit the ideology: mediation, </a:t>
            </a:r>
            <a:r>
              <a:rPr lang="en-US" dirty="0"/>
              <a:t>pragmatism</a:t>
            </a:r>
            <a:r>
              <a:rPr dirty="0"/>
              <a:t>, the nation as one community among many</a:t>
            </a:r>
          </a:p>
          <a:p>
            <a:r>
              <a:rPr dirty="0"/>
              <a:t>London’s view</a:t>
            </a:r>
            <a:r>
              <a:rPr lang="en-US" dirty="0"/>
              <a:t> of the European Community</a:t>
            </a:r>
          </a:p>
          <a:p>
            <a:pPr lvl="1"/>
            <a:r>
              <a:rPr dirty="0"/>
              <a:t>“a Catholic conspiracy, orchestrated from the Vatican”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Kalyvas &amp; van Kersbergen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They Stand For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Economics: regulated capitalism and a conservative welfare state</a:t>
            </a:r>
          </a:p>
          <a:p>
            <a:r>
              <a:rPr dirty="0"/>
              <a:t>Social policy: families and religious institutions first; moderated on gender equality and LGBT+ rights</a:t>
            </a:r>
          </a:p>
          <a:p>
            <a:r>
              <a:rPr dirty="0"/>
              <a:t>Immigration: mixed. </a:t>
            </a:r>
            <a:endParaRPr lang="en-US" dirty="0"/>
          </a:p>
          <a:p>
            <a:pPr lvl="1"/>
            <a:r>
              <a:rPr dirty="0"/>
              <a:t>Help the truly needy</a:t>
            </a:r>
            <a:r>
              <a:rPr lang="en-US" dirty="0"/>
              <a:t>, particularly refugees and asylum claimants</a:t>
            </a:r>
          </a:p>
          <a:p>
            <a:pPr lvl="1"/>
            <a:r>
              <a:rPr lang="en-US" dirty="0"/>
              <a:t>Post 2015 (migrant crisis) move rightwards</a:t>
            </a:r>
          </a:p>
          <a:p>
            <a:r>
              <a:rPr dirty="0"/>
              <a:t>Very pro-Europe, pro-NATO</a:t>
            </a:r>
          </a:p>
          <a:p>
            <a:r>
              <a:rPr lang="en-US" dirty="0"/>
              <a:t>Moderately s</a:t>
            </a:r>
            <a:r>
              <a:rPr dirty="0"/>
              <a:t>ocially conservative, economically pragmatic</a:t>
            </a:r>
            <a:endParaRPr lang="en-US" dirty="0"/>
          </a:p>
          <a:p>
            <a:pPr lvl="1"/>
            <a:r>
              <a:rPr lang="en-US" dirty="0"/>
              <a:t>Rivals with Social Democrats, but also have fruitfully worked and governed together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Social Democracy’s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Marxism after Marx: economics drives history, and capitalism collapses on its own</a:t>
            </a:r>
          </a:p>
          <a:p>
            <a:pPr lvl="1"/>
            <a:r>
              <a:rPr dirty="0"/>
              <a:t>Berman calls it an “obstetric” view: wait, and play midwife</a:t>
            </a:r>
          </a:p>
          <a:p>
            <a:r>
              <a:rPr dirty="0"/>
              <a:t>By 1900 capitalism was flourishing and the</a:t>
            </a:r>
            <a:r>
              <a:rPr lang="en-US" dirty="0"/>
              <a:t> socialist</a:t>
            </a:r>
            <a:r>
              <a:rPr dirty="0"/>
              <a:t> parties were large</a:t>
            </a:r>
            <a:endParaRPr lang="en-US" dirty="0"/>
          </a:p>
          <a:p>
            <a:pPr lvl="1"/>
            <a:r>
              <a:rPr lang="en-US" dirty="0"/>
              <a:t>But no theory of how to take power</a:t>
            </a:r>
            <a:endParaRPr dirty="0"/>
          </a:p>
          <a:p>
            <a:r>
              <a:rPr dirty="0"/>
              <a:t>Eduard Bernstein, a leading German socialist, wrote that the theory was wrong (1899)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Ballots not Bullets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Berman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Bernstein’s Revision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Orthodoxy and revisionism, 1899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Berman</a:t>
            </a:r>
          </a:p>
        </p:txBody>
      </p:sp>
      <p:sp>
        <p:nvSpPr>
          <p:cNvPr id="6" name="Card 1"/>
          <p:cNvSpPr/>
          <p:nvPr/>
        </p:nvSpPr>
        <p:spPr>
          <a:xfrm>
            <a:off x="457200" y="1325880"/>
            <a:ext cx="5440680" cy="41605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Card 1 header"/>
          <p:cNvSpPr/>
          <p:nvPr/>
        </p:nvSpPr>
        <p:spPr>
          <a:xfrm>
            <a:off x="457200" y="1325880"/>
            <a:ext cx="5440680" cy="82296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ORTHODOX MARXISM</a:t>
            </a:r>
          </a:p>
        </p:txBody>
      </p:sp>
      <p:sp>
        <p:nvSpPr>
          <p:cNvPr id="8" name="Card 1 text"/>
          <p:cNvSpPr/>
          <p:nvPr/>
        </p:nvSpPr>
        <p:spPr>
          <a:xfrm>
            <a:off x="630936" y="2350008"/>
            <a:ext cx="5093208" cy="3017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900" b="1" i="0" dirty="0">
                <a:solidFill>
                  <a:srgbClr val="321744"/>
                </a:solidFill>
                <a:latin typeface="Calibri"/>
                <a:cs typeface="Calibri"/>
              </a:rPr>
              <a:t>Historical materialism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900" b="1" i="0" dirty="0">
                <a:solidFill>
                  <a:srgbClr val="321744"/>
                </a:solidFill>
                <a:latin typeface="Calibri"/>
                <a:cs typeface="Calibri"/>
              </a:rPr>
              <a:t>and class struggle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History is moved by economic development, and by nothing else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Capitalism’s contradictions will bring it down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The proletariat, growing and immiserated, </a:t>
            </a: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drive change</a:t>
            </a:r>
            <a:endParaRPr sz="15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Reform delays the inevitable; allies dilute the class</a:t>
            </a:r>
          </a:p>
        </p:txBody>
      </p:sp>
      <p:sp>
        <p:nvSpPr>
          <p:cNvPr id="9" name="Card 2"/>
          <p:cNvSpPr/>
          <p:nvPr/>
        </p:nvSpPr>
        <p:spPr>
          <a:xfrm>
            <a:off x="6291072" y="1325880"/>
            <a:ext cx="5440680" cy="41605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Card 2 header"/>
          <p:cNvSpPr/>
          <p:nvPr/>
        </p:nvSpPr>
        <p:spPr>
          <a:xfrm>
            <a:off x="6291072" y="1325880"/>
            <a:ext cx="5440680" cy="82296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 dirty="0">
                <a:solidFill>
                  <a:srgbClr val="FFFFFF"/>
                </a:solidFill>
                <a:latin typeface="Calibri"/>
              </a:rPr>
              <a:t>REVISIONISM</a:t>
            </a:r>
            <a:r>
              <a:rPr lang="en-US" sz="1400" b="1" dirty="0">
                <a:solidFill>
                  <a:srgbClr val="FFFFFF"/>
                </a:solidFill>
                <a:latin typeface="Calibri"/>
              </a:rPr>
              <a:t>:</a:t>
            </a:r>
            <a:r>
              <a:rPr sz="1400" b="1" dirty="0">
                <a:solidFill>
                  <a:srgbClr val="FFFFFF"/>
                </a:solidFill>
                <a:latin typeface="Calibri"/>
              </a:rPr>
              <a:t> BERNSTEIN</a:t>
            </a:r>
          </a:p>
        </p:txBody>
      </p:sp>
      <p:sp>
        <p:nvSpPr>
          <p:cNvPr id="11" name="Card 2 text"/>
          <p:cNvSpPr/>
          <p:nvPr/>
        </p:nvSpPr>
        <p:spPr>
          <a:xfrm>
            <a:off x="6464808" y="2350008"/>
            <a:ext cx="5093208" cy="3017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900" b="1" i="0" dirty="0">
                <a:solidFill>
                  <a:srgbClr val="321744"/>
                </a:solidFill>
                <a:latin typeface="Calibri"/>
                <a:cs typeface="Calibri"/>
              </a:rPr>
              <a:t>The primacy of politics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900" b="1" i="0" dirty="0">
                <a:solidFill>
                  <a:srgbClr val="321744"/>
                </a:solidFill>
                <a:latin typeface="Calibri"/>
                <a:cs typeface="Calibri"/>
              </a:rPr>
              <a:t>and cross-class cooperation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Capitalism is adapting; socialism depends “not on the decrease but on the increase of… wealth”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Socialism will come through human action, or it will not come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Workers share interests with most of society; the middle classes and peasantry are allies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“… the ultimate aim of socialism is nothing, but the movement is everything”</a:t>
            </a:r>
          </a:p>
        </p:txBody>
      </p:sp>
      <p:sp>
        <p:nvSpPr>
          <p:cNvPr id="12" name="Footnote"/>
          <p:cNvSpPr/>
          <p:nvPr/>
        </p:nvSpPr>
        <p:spPr>
          <a:xfrm>
            <a:off x="457200" y="576072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30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Primacy of Politics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Berman: social democracy is “a full-fledged alternative to both Marxism and liberalism”</a:t>
            </a:r>
          </a:p>
          <a:p>
            <a:r>
              <a:rPr dirty="0"/>
              <a:t>Its core: the primacy of politics (politics must control economic forces) and communitarianism</a:t>
            </a:r>
          </a:p>
          <a:p>
            <a:r>
              <a:rPr dirty="0"/>
              <a:t>Against Marxism: no waiting for history.</a:t>
            </a:r>
            <a:endParaRPr lang="en-US" dirty="0"/>
          </a:p>
          <a:p>
            <a:r>
              <a:rPr dirty="0"/>
              <a:t>Against liberalism: markets left alone tear communities apart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Berman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From Theory to Government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Social democracy from theory to government, 1889–1959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Berman</a:t>
            </a:r>
          </a:p>
        </p:txBody>
      </p:sp>
      <p:cxnSp>
        <p:nvCxnSpPr>
          <p:cNvPr id="6" name="Connector"/>
          <p:cNvCxnSpPr/>
          <p:nvPr/>
        </p:nvCxnSpPr>
        <p:spPr>
          <a:xfrm>
            <a:off x="822960" y="3611880"/>
            <a:ext cx="10561320" cy="0"/>
          </a:xfrm>
          <a:prstGeom prst="line">
            <a:avLst/>
          </a:prstGeom>
          <a:ln w="1905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val"/>
          <p:cNvSpPr/>
          <p:nvPr/>
        </p:nvSpPr>
        <p:spPr>
          <a:xfrm>
            <a:off x="1042416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8" name="Connector"/>
          <p:cNvCxnSpPr/>
          <p:nvPr/>
        </p:nvCxnSpPr>
        <p:spPr>
          <a:xfrm>
            <a:off x="1143000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60020" y="2688336"/>
            <a:ext cx="196596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1889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0020" y="1408176"/>
            <a:ext cx="19659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Sweden’s Social Democratic party is founded; Germany’s SPD is already the model for Europe’s socialists</a:t>
            </a:r>
          </a:p>
        </p:txBody>
      </p:sp>
      <p:sp>
        <p:nvSpPr>
          <p:cNvPr id="11" name="Oval"/>
          <p:cNvSpPr/>
          <p:nvPr/>
        </p:nvSpPr>
        <p:spPr>
          <a:xfrm>
            <a:off x="3026664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2" name="Connector"/>
          <p:cNvCxnSpPr/>
          <p:nvPr/>
        </p:nvCxnSpPr>
        <p:spPr>
          <a:xfrm>
            <a:off x="3127248" y="3712464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144268" y="4160520"/>
            <a:ext cx="196596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1899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44268" y="4526280"/>
            <a:ext cx="19659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Bernstein’s book: reform capitalism now, and stop waiting for its collapse</a:t>
            </a:r>
          </a:p>
        </p:txBody>
      </p:sp>
      <p:sp>
        <p:nvSpPr>
          <p:cNvPr id="15" name="Oval"/>
          <p:cNvSpPr/>
          <p:nvPr/>
        </p:nvSpPr>
        <p:spPr>
          <a:xfrm>
            <a:off x="5010912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16" name="Connector"/>
          <p:cNvCxnSpPr/>
          <p:nvPr/>
        </p:nvCxnSpPr>
        <p:spPr>
          <a:xfrm>
            <a:off x="5111496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128516" y="2688336"/>
            <a:ext cx="196596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1919–24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128516" y="1408176"/>
            <a:ext cx="19659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First social democratic governments: Austria (1919), Sweden (1920), Britain’s first Labour government (1924)</a:t>
            </a:r>
          </a:p>
        </p:txBody>
      </p:sp>
      <p:sp>
        <p:nvSpPr>
          <p:cNvPr id="19" name="Oval"/>
          <p:cNvSpPr/>
          <p:nvPr/>
        </p:nvSpPr>
        <p:spPr>
          <a:xfrm>
            <a:off x="6995160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0" name="Connector"/>
          <p:cNvCxnSpPr/>
          <p:nvPr/>
        </p:nvCxnSpPr>
        <p:spPr>
          <a:xfrm>
            <a:off x="7095744" y="3712464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6112764" y="4160520"/>
            <a:ext cx="196596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1932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12764" y="4526280"/>
            <a:ext cx="19659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Sweden: Per Albin Hansson becomes prime minister in the Depression and allies with the farmers’ party</a:t>
            </a:r>
          </a:p>
        </p:txBody>
      </p:sp>
      <p:sp>
        <p:nvSpPr>
          <p:cNvPr id="23" name="Oval"/>
          <p:cNvSpPr/>
          <p:nvPr/>
        </p:nvSpPr>
        <p:spPr>
          <a:xfrm>
            <a:off x="8979408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4" name="Connector"/>
          <p:cNvCxnSpPr/>
          <p:nvPr/>
        </p:nvCxnSpPr>
        <p:spPr>
          <a:xfrm>
            <a:off x="9079992" y="3108960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8097012" y="2688336"/>
            <a:ext cx="196596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301A41"/>
                </a:solidFill>
                <a:latin typeface="Calibri"/>
                <a:cs typeface="Calibri"/>
              </a:rPr>
              <a:t>1945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097012" y="1408176"/>
            <a:ext cx="19659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b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Britain: Clement Attlee’s Labour wins a majority and builds the National Health Service (1948)</a:t>
            </a:r>
          </a:p>
        </p:txBody>
      </p:sp>
      <p:sp>
        <p:nvSpPr>
          <p:cNvPr id="27" name="Oval"/>
          <p:cNvSpPr/>
          <p:nvPr/>
        </p:nvSpPr>
        <p:spPr>
          <a:xfrm>
            <a:off x="10963656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cxnSp>
        <p:nvCxnSpPr>
          <p:cNvPr id="28" name="Connector"/>
          <p:cNvCxnSpPr/>
          <p:nvPr/>
        </p:nvCxnSpPr>
        <p:spPr>
          <a:xfrm>
            <a:off x="11064240" y="3712464"/>
            <a:ext cx="0" cy="402336"/>
          </a:xfrm>
          <a:prstGeom prst="line">
            <a:avLst/>
          </a:prstGeom>
          <a:ln w="12700">
            <a:solidFill>
              <a:srgbClr val="5C5C5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0081260" y="4160520"/>
            <a:ext cx="1965960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500" b="1" i="0">
                <a:solidFill>
                  <a:srgbClr val="F3672A"/>
                </a:solidFill>
                <a:latin typeface="Calibri"/>
                <a:cs typeface="Calibri"/>
              </a:rPr>
              <a:t>1959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081260" y="4526280"/>
            <a:ext cx="1965960" cy="12801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250" b="0" i="0">
                <a:solidFill>
                  <a:srgbClr val="321744"/>
                </a:solidFill>
                <a:latin typeface="Calibri"/>
                <a:cs typeface="Calibri"/>
              </a:rPr>
              <a:t>West Germany: the SPD’s Godesberg programme drops Marxism and declares itself a people’s party</a:t>
            </a:r>
          </a:p>
        </p:txBody>
      </p:sp>
      <p:sp>
        <p:nvSpPr>
          <p:cNvPr id="31" name="Footnote"/>
          <p:cNvSpPr/>
          <p:nvPr/>
        </p:nvSpPr>
        <p:spPr>
          <a:xfrm>
            <a:off x="457200" y="580644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sz="1250" b="0" i="1" dirty="0">
                <a:solidFill>
                  <a:srgbClr val="5C5C5C"/>
                </a:solidFill>
                <a:latin typeface="Calibri"/>
                <a:cs typeface="Calibri"/>
              </a:rPr>
              <a:t>Berman’s model case is Sweden: a party that campaigned in 1932 on shaping the economy, allied with the farmers, and called itself the party of the whole people</a:t>
            </a:r>
            <a:r>
              <a:rPr lang="en-US" sz="1250" b="0" i="1" dirty="0">
                <a:solidFill>
                  <a:srgbClr val="5C5C5C"/>
                </a:solidFill>
                <a:latin typeface="Calibri"/>
                <a:cs typeface="Calibri"/>
              </a:rPr>
              <a:t>: Per Albin </a:t>
            </a:r>
            <a:r>
              <a:rPr sz="1250" b="0" i="1" dirty="0">
                <a:solidFill>
                  <a:srgbClr val="5C5C5C"/>
                </a:solidFill>
                <a:latin typeface="Calibri"/>
                <a:cs typeface="Calibri"/>
              </a:rPr>
              <a:t>Hansson’s ‘people’s home’. </a:t>
            </a:r>
            <a:endParaRPr lang="en-US" sz="1250" b="0" i="1" dirty="0">
              <a:solidFill>
                <a:srgbClr val="5C5C5C"/>
              </a:solidFill>
              <a:latin typeface="Calibri"/>
              <a:cs typeface="Calibri"/>
            </a:endParaRPr>
          </a:p>
          <a:p>
            <a:pPr marL="0" indent="0" algn="ctr">
              <a:buNone/>
            </a:pPr>
            <a:r>
              <a:rPr sz="1250" b="0" i="1" dirty="0">
                <a:solidFill>
                  <a:srgbClr val="5C5C5C"/>
                </a:solidFill>
                <a:latin typeface="Calibri"/>
                <a:cs typeface="Calibri"/>
              </a:rPr>
              <a:t>The Social Democrats governed Sweden from 1932 to 1976.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After the War, Everyone </a:t>
            </a:r>
            <a:r>
              <a:rPr lang="en-US" dirty="0"/>
              <a:t>Played Nice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After 1945 the whole spectrum rejected communism and prewar laissez-faire liberalism</a:t>
            </a:r>
          </a:p>
          <a:p>
            <a:r>
              <a:rPr dirty="0"/>
              <a:t>West Germany’s Christian </a:t>
            </a:r>
            <a:r>
              <a:rPr lang="en-US" dirty="0"/>
              <a:t>D</a:t>
            </a:r>
            <a:r>
              <a:rPr dirty="0"/>
              <a:t>emocrats: “the period of </a:t>
            </a:r>
            <a:r>
              <a:rPr dirty="0" err="1"/>
              <a:t>uncurtailed</a:t>
            </a:r>
            <a:r>
              <a:rPr dirty="0"/>
              <a:t> rule by private capitalism is over”</a:t>
            </a:r>
          </a:p>
          <a:p>
            <a:r>
              <a:rPr dirty="0"/>
              <a:t>Karl Schiller, later West Germany’s economics minister: without the welfare state “the free market system might well have collapsed”</a:t>
            </a:r>
          </a:p>
          <a:p>
            <a:r>
              <a:rPr dirty="0"/>
              <a:t>Berman: what spread after the war was social democracy, whoever implemented it</a:t>
            </a:r>
            <a:endParaRPr lang="en-US" dirty="0"/>
          </a:p>
          <a:p>
            <a:pPr lvl="1"/>
            <a:r>
              <a:rPr lang="en-US" dirty="0"/>
              <a:t>What do we think of this claim?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Berman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to Win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The </a:t>
            </a:r>
            <a:r>
              <a:rPr lang="en-US" dirty="0"/>
              <a:t>(German) </a:t>
            </a:r>
            <a:r>
              <a:rPr dirty="0"/>
              <a:t>SPD’s postwar leader Kurt Schumacher went back to orthodoxy: nationalization and class struggle. </a:t>
            </a:r>
            <a:endParaRPr lang="en-US" dirty="0"/>
          </a:p>
          <a:p>
            <a:pPr lvl="1"/>
            <a:r>
              <a:rPr lang="en-US" dirty="0"/>
              <a:t>Support collapsed</a:t>
            </a:r>
          </a:p>
          <a:p>
            <a:r>
              <a:rPr dirty="0"/>
              <a:t>1959, Bad Godesberg: the SPD accepted the market economy — “as much competition as possible, as much planning as necessary”</a:t>
            </a:r>
          </a:p>
          <a:p>
            <a:r>
              <a:rPr dirty="0"/>
              <a:t>Berman: the shift was “at least as much pragmatic as it was principled”</a:t>
            </a:r>
          </a:p>
          <a:p>
            <a:r>
              <a:rPr dirty="0"/>
              <a:t>Sweden never needed the correction: it kept both the ideology and the majority</a:t>
            </a:r>
            <a:endParaRPr lang="en-US" dirty="0"/>
          </a:p>
          <a:p>
            <a:pPr lvl="1"/>
            <a:r>
              <a:rPr lang="en-US" dirty="0"/>
              <a:t>In practice, Sweden’s economy has ‘liberalized’ greatly even under Soc Dem government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Berman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One Family, Many Parties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Compare and Contrast: Differences with the party family 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Berman</a:t>
            </a:r>
          </a:p>
        </p:txBody>
      </p:sp>
      <p:sp>
        <p:nvSpPr>
          <p:cNvPr id="6" name="Card 1"/>
          <p:cNvSpPr/>
          <p:nvPr/>
        </p:nvSpPr>
        <p:spPr>
          <a:xfrm>
            <a:off x="457200" y="1325880"/>
            <a:ext cx="5440680" cy="41605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Card 1 header"/>
          <p:cNvSpPr/>
          <p:nvPr/>
        </p:nvSpPr>
        <p:spPr>
          <a:xfrm>
            <a:off x="457200" y="1325880"/>
            <a:ext cx="5440680" cy="82296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WHAT THEY SHARE</a:t>
            </a:r>
          </a:p>
        </p:txBody>
      </p:sp>
      <p:sp>
        <p:nvSpPr>
          <p:cNvPr id="8" name="Card 1 text"/>
          <p:cNvSpPr/>
          <p:nvPr/>
        </p:nvSpPr>
        <p:spPr>
          <a:xfrm>
            <a:off x="630936" y="2350008"/>
            <a:ext cx="5093208" cy="3017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800" b="1" i="0" dirty="0">
                <a:solidFill>
                  <a:srgbClr val="321744"/>
                </a:solidFill>
                <a:latin typeface="Calibri"/>
                <a:cs typeface="Calibri"/>
              </a:rPr>
              <a:t>A people’s party that puts politics over markets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Strong labor movements behind the party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Universal welfare programs: pensions, health, unemployment insurance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State provision of health, education and utilities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The state can and should manage the economy</a:t>
            </a:r>
          </a:p>
        </p:txBody>
      </p:sp>
      <p:sp>
        <p:nvSpPr>
          <p:cNvPr id="9" name="Card 2"/>
          <p:cNvSpPr/>
          <p:nvPr/>
        </p:nvSpPr>
        <p:spPr>
          <a:xfrm>
            <a:off x="6291072" y="1325880"/>
            <a:ext cx="5440680" cy="416052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Card 2 header"/>
          <p:cNvSpPr/>
          <p:nvPr/>
        </p:nvSpPr>
        <p:spPr>
          <a:xfrm>
            <a:off x="6291072" y="1325880"/>
            <a:ext cx="5440680" cy="82296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WHERE THEY DIFFER</a:t>
            </a:r>
          </a:p>
        </p:txBody>
      </p:sp>
      <p:sp>
        <p:nvSpPr>
          <p:cNvPr id="11" name="Card 2 text"/>
          <p:cNvSpPr/>
          <p:nvPr/>
        </p:nvSpPr>
        <p:spPr>
          <a:xfrm>
            <a:off x="6464808" y="2350008"/>
            <a:ext cx="5093208" cy="3017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800" b="1" i="0" dirty="0">
                <a:solidFill>
                  <a:srgbClr val="321744"/>
                </a:solidFill>
                <a:latin typeface="Calibri"/>
                <a:cs typeface="Calibri"/>
              </a:rPr>
              <a:t>National habits, not doctrine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How much the state should own: Britain nationalized coal, rail and steel</a:t>
            </a:r>
            <a:r>
              <a:rPr lang="en-US" sz="1500" b="0" i="0" dirty="0">
                <a:solidFill>
                  <a:srgbClr val="321744"/>
                </a:solidFill>
                <a:latin typeface="Calibri"/>
                <a:cs typeface="Calibri"/>
              </a:rPr>
              <a:t>. Sweden did none of this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Labor and management: Sweden’s 1938 peace pact between unions and employers; Britain’s strikes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How much economic planning</a:t>
            </a:r>
          </a:p>
          <a:p>
            <a:pPr marL="171450" indent="-171450" algn="l">
              <a:spcAft>
                <a:spcPts val="1100"/>
              </a:spcAft>
              <a:buFont typeface="Arial" panose="020B0604020202020204" pitchFamily="34" charset="0"/>
              <a:buChar char="•"/>
            </a:pPr>
            <a:r>
              <a:rPr sz="1500" b="0" i="0" dirty="0">
                <a:solidFill>
                  <a:srgbClr val="321744"/>
                </a:solidFill>
                <a:latin typeface="Calibri"/>
                <a:cs typeface="Calibri"/>
              </a:rPr>
              <a:t>How openly Marxism was renounced: the SPD in 1959; Labour kept its public-ownership clause until 1995</a:t>
            </a:r>
          </a:p>
        </p:txBody>
      </p:sp>
      <p:sp>
        <p:nvSpPr>
          <p:cNvPr id="12" name="Footnote"/>
          <p:cNvSpPr/>
          <p:nvPr/>
        </p:nvSpPr>
        <p:spPr>
          <a:xfrm>
            <a:off x="457200" y="5760720"/>
            <a:ext cx="1127455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30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Class Party or People’s Party?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/>
              <a:t>Berman: after 1918 socialists learned that “workers alone could never deliver an electoral majority”</a:t>
            </a:r>
          </a:p>
          <a:p>
            <a:pPr lvl="1"/>
            <a:r>
              <a:rPr dirty="0"/>
              <a:t>The dilemma: each step toward other voters loosens the party’s hold on the workers</a:t>
            </a:r>
            <a:r>
              <a:rPr lang="en-US" dirty="0"/>
              <a:t> (see also </a:t>
            </a:r>
            <a:r>
              <a:rPr lang="en-US" dirty="0" err="1"/>
              <a:t>Pzeworski</a:t>
            </a:r>
            <a:r>
              <a:rPr lang="en-US" dirty="0"/>
              <a:t> and Spraque </a:t>
            </a:r>
            <a:r>
              <a:rPr lang="en-US" i="1" dirty="0"/>
              <a:t>Paper Stones</a:t>
            </a:r>
            <a:r>
              <a:rPr lang="en-US" dirty="0"/>
              <a:t>)</a:t>
            </a:r>
            <a:endParaRPr dirty="0"/>
          </a:p>
          <a:p>
            <a:r>
              <a:rPr dirty="0"/>
              <a:t>Christian democracy: religious voters against the rest</a:t>
            </a:r>
          </a:p>
          <a:p>
            <a:pPr lvl="1"/>
            <a:r>
              <a:rPr lang="en-US" dirty="0"/>
              <a:t>Religion </a:t>
            </a:r>
            <a:r>
              <a:rPr dirty="0"/>
              <a:t>cut across class, so the trade-off became a payoff</a:t>
            </a:r>
            <a:endParaRPr lang="en-US" dirty="0"/>
          </a:p>
          <a:p>
            <a:r>
              <a:rPr lang="en-US" dirty="0"/>
              <a:t>Social Democrats increasingly appeal to middle class (more on this in future weeks)</a:t>
            </a:r>
            <a:endParaRPr dirty="0"/>
          </a:p>
          <a:p>
            <a:r>
              <a:rPr dirty="0"/>
              <a:t>Both families became catch-all parties.</a:t>
            </a:r>
            <a:endParaRPr lang="en-US" dirty="0"/>
          </a:p>
          <a:p>
            <a:pPr lvl="1"/>
            <a:r>
              <a:rPr lang="en-US" dirty="0"/>
              <a:t>Both are now arguably in identity crises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readings: Berman; Kalyvas &amp; van Kersbergen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 Middle Paths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The Two Middle Paths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readings: Berman; Kalyvas &amp; van Kersbergen</a:t>
            </a:r>
          </a:p>
        </p:txBody>
      </p:sp>
      <p:sp>
        <p:nvSpPr>
          <p:cNvPr id="6" name="Header CD"/>
          <p:cNvSpPr/>
          <p:nvPr/>
        </p:nvSpPr>
        <p:spPr>
          <a:xfrm>
            <a:off x="2926080" y="1325880"/>
            <a:ext cx="4434840" cy="50292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Header CD text"/>
          <p:cNvSpPr/>
          <p:nvPr/>
        </p:nvSpPr>
        <p:spPr>
          <a:xfrm>
            <a:off x="2926080" y="1325880"/>
            <a:ext cx="4434840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CHRISTIAN DEMOCRACY</a:t>
            </a:r>
          </a:p>
        </p:txBody>
      </p:sp>
      <p:sp>
        <p:nvSpPr>
          <p:cNvPr id="8" name="Header SD"/>
          <p:cNvSpPr/>
          <p:nvPr/>
        </p:nvSpPr>
        <p:spPr>
          <a:xfrm>
            <a:off x="7452360" y="1325880"/>
            <a:ext cx="4434840" cy="50292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Header SD text"/>
          <p:cNvSpPr/>
          <p:nvPr/>
        </p:nvSpPr>
        <p:spPr>
          <a:xfrm>
            <a:off x="7452360" y="1325880"/>
            <a:ext cx="4434840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SOCIAL DEMOCRACY</a:t>
            </a:r>
          </a:p>
        </p:txBody>
      </p:sp>
      <p:sp>
        <p:nvSpPr>
          <p:cNvPr id="10" name="Row band 1"/>
          <p:cNvSpPr/>
          <p:nvPr/>
        </p:nvSpPr>
        <p:spPr>
          <a:xfrm>
            <a:off x="457200" y="1920240"/>
            <a:ext cx="11430000" cy="621792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7200" y="1920240"/>
            <a:ext cx="23774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Founding enemy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926080" y="1920240"/>
            <a:ext cx="44348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The liberal state, then communism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52360" y="1920240"/>
            <a:ext cx="44348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Capitalism, and the 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bourgeoisie</a:t>
            </a:r>
            <a:endParaRPr sz="14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" y="2542032"/>
            <a:ext cx="23774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Core unit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926080" y="2542032"/>
            <a:ext cx="44348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400" b="0" i="0">
                <a:solidFill>
                  <a:srgbClr val="321744"/>
                </a:solidFill>
                <a:latin typeface="Calibri"/>
                <a:cs typeface="Calibri"/>
              </a:rPr>
              <a:t>The person in a community: family, parish, town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452360" y="2542032"/>
            <a:ext cx="44348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The working class, </a:t>
            </a: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or now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‘the people’</a:t>
            </a:r>
          </a:p>
        </p:txBody>
      </p:sp>
      <p:sp>
        <p:nvSpPr>
          <p:cNvPr id="17" name="Row band 3"/>
          <p:cNvSpPr/>
          <p:nvPr/>
        </p:nvSpPr>
        <p:spPr>
          <a:xfrm>
            <a:off x="379476" y="3164840"/>
            <a:ext cx="11430000" cy="621792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57200" y="3163824"/>
            <a:ext cx="23774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How it won votes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26080" y="3163824"/>
            <a:ext cx="44348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Religion, cutting across class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452360" y="3163824"/>
            <a:ext cx="44348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Class, 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or now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a cross-class people’s party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3785616"/>
            <a:ext cx="23774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Why a welfare state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926080" y="3785616"/>
            <a:ext cx="44348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Family stability and social peace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452360" y="3785616"/>
            <a:ext cx="44348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Economic s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ecurity as a right</a:t>
            </a:r>
          </a:p>
        </p:txBody>
      </p:sp>
      <p:sp>
        <p:nvSpPr>
          <p:cNvPr id="24" name="Row band 5"/>
          <p:cNvSpPr/>
          <p:nvPr/>
        </p:nvSpPr>
        <p:spPr>
          <a:xfrm>
            <a:off x="457200" y="4407408"/>
            <a:ext cx="11430000" cy="621792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57200" y="4407408"/>
            <a:ext cx="23774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The market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926080" y="4407408"/>
            <a:ext cx="44348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Kept, 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but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embedded in social obligation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52360" y="4407408"/>
            <a:ext cx="44348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“Great servants… terrible masters” (Berman)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5029200"/>
            <a:ext cx="23774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The nation-state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926080" y="5029200"/>
            <a:ext cx="44348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One community among many; Europe came naturally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452360" y="5029200"/>
            <a:ext cx="4434840" cy="62179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The tool of reform; </a:t>
            </a:r>
            <a:r>
              <a:rPr lang="en-US" sz="1400" b="0" i="0" dirty="0">
                <a:solidFill>
                  <a:srgbClr val="321744"/>
                </a:solidFill>
                <a:latin typeface="Calibri"/>
                <a:cs typeface="Calibri"/>
              </a:rPr>
              <a:t>most SD parties</a:t>
            </a:r>
            <a:r>
              <a:rPr sz="1400" b="0" i="0" dirty="0">
                <a:solidFill>
                  <a:srgbClr val="321744"/>
                </a:solidFill>
                <a:latin typeface="Calibri"/>
                <a:cs typeface="Calibri"/>
              </a:rPr>
              <a:t> voted against the Schuman Plan</a:t>
            </a:r>
          </a:p>
        </p:txBody>
      </p:sp>
      <p:sp>
        <p:nvSpPr>
          <p:cNvPr id="31" name="Footnote"/>
          <p:cNvSpPr/>
          <p:nvPr/>
        </p:nvSpPr>
        <p:spPr>
          <a:xfrm>
            <a:off x="457200" y="5806440"/>
            <a:ext cx="1127455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30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They Built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Berman: non-leftists “appropriate[d] central planks of the social democratic program”</a:t>
            </a:r>
          </a:p>
          <a:p>
            <a:pPr lvl="1"/>
            <a:r>
              <a:rPr lang="en-US" dirty="0"/>
              <a:t>Continental </a:t>
            </a:r>
            <a:r>
              <a:rPr dirty="0"/>
              <a:t>welfare states came from coalitions of the two families</a:t>
            </a:r>
          </a:p>
          <a:p>
            <a:r>
              <a:rPr dirty="0"/>
              <a:t>Christian democratic </a:t>
            </a:r>
            <a:r>
              <a:rPr lang="en-US" dirty="0"/>
              <a:t>influence</a:t>
            </a:r>
            <a:r>
              <a:rPr dirty="0"/>
              <a:t>: occupational insurance, family benefits, social partners</a:t>
            </a:r>
            <a:r>
              <a:rPr lang="en-US" dirty="0"/>
              <a:t> (churches, business groups, voluntary societies)</a:t>
            </a:r>
            <a:r>
              <a:rPr dirty="0"/>
              <a:t> in charge</a:t>
            </a:r>
          </a:p>
          <a:p>
            <a:r>
              <a:rPr dirty="0"/>
              <a:t>Social democratic </a:t>
            </a:r>
            <a:r>
              <a:rPr lang="en-US" dirty="0"/>
              <a:t>influence</a:t>
            </a:r>
            <a:r>
              <a:rPr dirty="0"/>
              <a:t>: full employment, universal programs, expansion</a:t>
            </a:r>
          </a:p>
          <a:p>
            <a:r>
              <a:rPr dirty="0"/>
              <a:t>Europe: Christian democrats designed it. </a:t>
            </a:r>
            <a:r>
              <a:rPr lang="en-US" dirty="0"/>
              <a:t>The Social Democrats Opposed it, but now are among its main defenders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readings: Berman; Kalyvas &amp; van Kersbergen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They Built: Social Spending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Public social spending as a share of GDP, 1930–2023</a:t>
            </a:r>
          </a:p>
        </p:txBody>
      </p:sp>
      <p:sp>
        <p:nvSpPr>
          <p:cNvPr id="5" name="Germany 1930"/>
          <p:cNvSpPr/>
          <p:nvPr/>
        </p:nvSpPr>
        <p:spPr>
          <a:xfrm>
            <a:off x="1091184" y="4579315"/>
            <a:ext cx="325283" cy="541325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Germany 1930 label"/>
          <p:cNvSpPr/>
          <p:nvPr/>
        </p:nvSpPr>
        <p:spPr>
          <a:xfrm>
            <a:off x="908304" y="4304995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5</a:t>
            </a:r>
          </a:p>
        </p:txBody>
      </p:sp>
      <p:sp>
        <p:nvSpPr>
          <p:cNvPr id="7" name="Germany 1960"/>
          <p:cNvSpPr/>
          <p:nvPr/>
        </p:nvSpPr>
        <p:spPr>
          <a:xfrm>
            <a:off x="1444752" y="3383890"/>
            <a:ext cx="325283" cy="1736750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Germany 1960 label"/>
          <p:cNvSpPr/>
          <p:nvPr/>
        </p:nvSpPr>
        <p:spPr>
          <a:xfrm>
            <a:off x="1261872" y="3109570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15</a:t>
            </a:r>
          </a:p>
        </p:txBody>
      </p:sp>
      <p:sp>
        <p:nvSpPr>
          <p:cNvPr id="9" name="Germany 1980"/>
          <p:cNvSpPr/>
          <p:nvPr/>
        </p:nvSpPr>
        <p:spPr>
          <a:xfrm>
            <a:off x="1798320" y="2662123"/>
            <a:ext cx="325283" cy="2458517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Germany 1980 label"/>
          <p:cNvSpPr/>
          <p:nvPr/>
        </p:nvSpPr>
        <p:spPr>
          <a:xfrm>
            <a:off x="1615440" y="2387803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22</a:t>
            </a:r>
          </a:p>
        </p:txBody>
      </p:sp>
      <p:sp>
        <p:nvSpPr>
          <p:cNvPr id="11" name="Germany 2023"/>
          <p:cNvSpPr/>
          <p:nvPr/>
        </p:nvSpPr>
        <p:spPr>
          <a:xfrm>
            <a:off x="2151888" y="2041855"/>
            <a:ext cx="325283" cy="3078785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Germany 2023 label"/>
          <p:cNvSpPr/>
          <p:nvPr/>
        </p:nvSpPr>
        <p:spPr>
          <a:xfrm>
            <a:off x="1969008" y="1767535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27</a:t>
            </a:r>
          </a:p>
        </p:txBody>
      </p:sp>
      <p:sp>
        <p:nvSpPr>
          <p:cNvPr id="13" name="Germany label"/>
          <p:cNvSpPr/>
          <p:nvPr/>
        </p:nvSpPr>
        <p:spPr>
          <a:xfrm>
            <a:off x="999744" y="5166360"/>
            <a:ext cx="159715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Germany</a:t>
            </a:r>
          </a:p>
        </p:txBody>
      </p:sp>
      <p:sp>
        <p:nvSpPr>
          <p:cNvPr id="14" name="Sweden 1930"/>
          <p:cNvSpPr/>
          <p:nvPr/>
        </p:nvSpPr>
        <p:spPr>
          <a:xfrm>
            <a:off x="2859024" y="4827422"/>
            <a:ext cx="325283" cy="293218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Sweden 1930 label"/>
          <p:cNvSpPr/>
          <p:nvPr/>
        </p:nvSpPr>
        <p:spPr>
          <a:xfrm>
            <a:off x="2676144" y="4553102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16" name="Sweden 1960"/>
          <p:cNvSpPr/>
          <p:nvPr/>
        </p:nvSpPr>
        <p:spPr>
          <a:xfrm>
            <a:off x="3212592" y="3970325"/>
            <a:ext cx="325283" cy="1150315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Sweden 1960 label"/>
          <p:cNvSpPr/>
          <p:nvPr/>
        </p:nvSpPr>
        <p:spPr>
          <a:xfrm>
            <a:off x="3029712" y="3696005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18" name="Sweden 1980"/>
          <p:cNvSpPr/>
          <p:nvPr/>
        </p:nvSpPr>
        <p:spPr>
          <a:xfrm>
            <a:off x="3566160" y="2357628"/>
            <a:ext cx="325283" cy="2763012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Sweden 1980 label"/>
          <p:cNvSpPr/>
          <p:nvPr/>
        </p:nvSpPr>
        <p:spPr>
          <a:xfrm>
            <a:off x="3383280" y="2083308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24</a:t>
            </a:r>
          </a:p>
        </p:txBody>
      </p:sp>
      <p:sp>
        <p:nvSpPr>
          <p:cNvPr id="20" name="Sweden 2023"/>
          <p:cNvSpPr/>
          <p:nvPr/>
        </p:nvSpPr>
        <p:spPr>
          <a:xfrm>
            <a:off x="3919728" y="2211019"/>
            <a:ext cx="325283" cy="2909621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Sweden 2023 label"/>
          <p:cNvSpPr/>
          <p:nvPr/>
        </p:nvSpPr>
        <p:spPr>
          <a:xfrm>
            <a:off x="3736848" y="1936699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26</a:t>
            </a:r>
          </a:p>
        </p:txBody>
      </p:sp>
      <p:sp>
        <p:nvSpPr>
          <p:cNvPr id="22" name="Sweden label"/>
          <p:cNvSpPr/>
          <p:nvPr/>
        </p:nvSpPr>
        <p:spPr>
          <a:xfrm>
            <a:off x="2767584" y="5166360"/>
            <a:ext cx="159715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Sweden</a:t>
            </a:r>
          </a:p>
        </p:txBody>
      </p:sp>
      <p:sp>
        <p:nvSpPr>
          <p:cNvPr id="23" name="Italy 1930"/>
          <p:cNvSpPr/>
          <p:nvPr/>
        </p:nvSpPr>
        <p:spPr>
          <a:xfrm>
            <a:off x="4626864" y="5109362"/>
            <a:ext cx="325283" cy="11278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4" name="Italy 1930 label"/>
          <p:cNvSpPr/>
          <p:nvPr/>
        </p:nvSpPr>
        <p:spPr>
          <a:xfrm>
            <a:off x="4443984" y="4835042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0.1</a:t>
            </a:r>
          </a:p>
        </p:txBody>
      </p:sp>
      <p:sp>
        <p:nvSpPr>
          <p:cNvPr id="25" name="Italy 1960"/>
          <p:cNvSpPr/>
          <p:nvPr/>
        </p:nvSpPr>
        <p:spPr>
          <a:xfrm>
            <a:off x="4980432" y="3913937"/>
            <a:ext cx="325283" cy="1206703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Italy 1960 label"/>
          <p:cNvSpPr/>
          <p:nvPr/>
        </p:nvSpPr>
        <p:spPr>
          <a:xfrm>
            <a:off x="4797552" y="3639617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11</a:t>
            </a:r>
          </a:p>
        </p:txBody>
      </p:sp>
      <p:sp>
        <p:nvSpPr>
          <p:cNvPr id="27" name="Italy 1980"/>
          <p:cNvSpPr/>
          <p:nvPr/>
        </p:nvSpPr>
        <p:spPr>
          <a:xfrm>
            <a:off x="5334000" y="3169615"/>
            <a:ext cx="325283" cy="1951025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Italy 1980 label"/>
          <p:cNvSpPr/>
          <p:nvPr/>
        </p:nvSpPr>
        <p:spPr>
          <a:xfrm>
            <a:off x="5151120" y="2895295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17</a:t>
            </a:r>
          </a:p>
        </p:txBody>
      </p:sp>
      <p:sp>
        <p:nvSpPr>
          <p:cNvPr id="29" name="Italy 2023"/>
          <p:cNvSpPr/>
          <p:nvPr/>
        </p:nvSpPr>
        <p:spPr>
          <a:xfrm>
            <a:off x="5687568" y="2019300"/>
            <a:ext cx="325283" cy="310134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Italy 2023 label"/>
          <p:cNvSpPr/>
          <p:nvPr/>
        </p:nvSpPr>
        <p:spPr>
          <a:xfrm>
            <a:off x="5504688" y="1744980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28</a:t>
            </a:r>
          </a:p>
        </p:txBody>
      </p:sp>
      <p:sp>
        <p:nvSpPr>
          <p:cNvPr id="31" name="Italy label"/>
          <p:cNvSpPr/>
          <p:nvPr/>
        </p:nvSpPr>
        <p:spPr>
          <a:xfrm>
            <a:off x="4535424" y="5166360"/>
            <a:ext cx="159715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Italy</a:t>
            </a:r>
          </a:p>
        </p:txBody>
      </p:sp>
      <p:sp>
        <p:nvSpPr>
          <p:cNvPr id="32" name="Netherlands 1930"/>
          <p:cNvSpPr/>
          <p:nvPr/>
        </p:nvSpPr>
        <p:spPr>
          <a:xfrm>
            <a:off x="6394704" y="5007864"/>
            <a:ext cx="325283" cy="112776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3" name="Netherlands 1930 label"/>
          <p:cNvSpPr/>
          <p:nvPr/>
        </p:nvSpPr>
        <p:spPr>
          <a:xfrm>
            <a:off x="6211824" y="4733544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34" name="Netherlands 1960"/>
          <p:cNvSpPr/>
          <p:nvPr/>
        </p:nvSpPr>
        <p:spPr>
          <a:xfrm>
            <a:off x="6748272" y="3981602"/>
            <a:ext cx="325283" cy="1139038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5" name="Netherlands 1960 label"/>
          <p:cNvSpPr/>
          <p:nvPr/>
        </p:nvSpPr>
        <p:spPr>
          <a:xfrm>
            <a:off x="6565392" y="3707282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36" name="Netherlands 1980"/>
          <p:cNvSpPr/>
          <p:nvPr/>
        </p:nvSpPr>
        <p:spPr>
          <a:xfrm>
            <a:off x="7101840" y="2368906"/>
            <a:ext cx="325283" cy="275173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7" name="Netherlands 1980 label"/>
          <p:cNvSpPr/>
          <p:nvPr/>
        </p:nvSpPr>
        <p:spPr>
          <a:xfrm>
            <a:off x="6918960" y="2094586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24</a:t>
            </a:r>
          </a:p>
        </p:txBody>
      </p:sp>
      <p:sp>
        <p:nvSpPr>
          <p:cNvPr id="38" name="Netherlands 2023"/>
          <p:cNvSpPr/>
          <p:nvPr/>
        </p:nvSpPr>
        <p:spPr>
          <a:xfrm>
            <a:off x="7455408" y="3045562"/>
            <a:ext cx="325283" cy="2075078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9" name="Netherlands 2023 label"/>
          <p:cNvSpPr/>
          <p:nvPr/>
        </p:nvSpPr>
        <p:spPr>
          <a:xfrm>
            <a:off x="7272528" y="2771242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18</a:t>
            </a:r>
          </a:p>
        </p:txBody>
      </p:sp>
      <p:sp>
        <p:nvSpPr>
          <p:cNvPr id="40" name="Netherlands label"/>
          <p:cNvSpPr/>
          <p:nvPr/>
        </p:nvSpPr>
        <p:spPr>
          <a:xfrm>
            <a:off x="6303264" y="5166360"/>
            <a:ext cx="159715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Netherlands</a:t>
            </a:r>
          </a:p>
        </p:txBody>
      </p:sp>
      <p:sp>
        <p:nvSpPr>
          <p:cNvPr id="41" name="United Kingdom 1930"/>
          <p:cNvSpPr/>
          <p:nvPr/>
        </p:nvSpPr>
        <p:spPr>
          <a:xfrm>
            <a:off x="8162544" y="4872533"/>
            <a:ext cx="325283" cy="248107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2" name="United Kingdom 1930 label"/>
          <p:cNvSpPr/>
          <p:nvPr/>
        </p:nvSpPr>
        <p:spPr>
          <a:xfrm>
            <a:off x="7979664" y="4598213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43" name="United Kingdom 1960"/>
          <p:cNvSpPr/>
          <p:nvPr/>
        </p:nvSpPr>
        <p:spPr>
          <a:xfrm>
            <a:off x="8516112" y="3936492"/>
            <a:ext cx="325283" cy="1184148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4" name="United Kingdom 1960 label"/>
          <p:cNvSpPr/>
          <p:nvPr/>
        </p:nvSpPr>
        <p:spPr>
          <a:xfrm>
            <a:off x="8333232" y="3662172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45" name="United Kingdom 1980"/>
          <p:cNvSpPr/>
          <p:nvPr/>
        </p:nvSpPr>
        <p:spPr>
          <a:xfrm>
            <a:off x="8869680" y="3214726"/>
            <a:ext cx="325283" cy="190591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6" name="United Kingdom 1980 label"/>
          <p:cNvSpPr/>
          <p:nvPr/>
        </p:nvSpPr>
        <p:spPr>
          <a:xfrm>
            <a:off x="8686800" y="2940406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17</a:t>
            </a:r>
          </a:p>
        </p:txBody>
      </p:sp>
      <p:sp>
        <p:nvSpPr>
          <p:cNvPr id="47" name="United Kingdom 2023"/>
          <p:cNvSpPr/>
          <p:nvPr/>
        </p:nvSpPr>
        <p:spPr>
          <a:xfrm>
            <a:off x="9223248" y="2526792"/>
            <a:ext cx="325283" cy="2593848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8" name="United Kingdom 2023 label"/>
          <p:cNvSpPr/>
          <p:nvPr/>
        </p:nvSpPr>
        <p:spPr>
          <a:xfrm>
            <a:off x="9040368" y="2252472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23</a:t>
            </a:r>
          </a:p>
        </p:txBody>
      </p:sp>
      <p:sp>
        <p:nvSpPr>
          <p:cNvPr id="49" name="United Kingdom label"/>
          <p:cNvSpPr/>
          <p:nvPr/>
        </p:nvSpPr>
        <p:spPr>
          <a:xfrm>
            <a:off x="8071104" y="5166360"/>
            <a:ext cx="159715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United Kingdom</a:t>
            </a:r>
          </a:p>
        </p:txBody>
      </p:sp>
      <p:sp>
        <p:nvSpPr>
          <p:cNvPr id="50" name="United States 1930"/>
          <p:cNvSpPr/>
          <p:nvPr/>
        </p:nvSpPr>
        <p:spPr>
          <a:xfrm>
            <a:off x="9930384" y="5052974"/>
            <a:ext cx="325283" cy="67666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1" name="United States 1930 label"/>
          <p:cNvSpPr/>
          <p:nvPr/>
        </p:nvSpPr>
        <p:spPr>
          <a:xfrm>
            <a:off x="9747504" y="4778654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0.6</a:t>
            </a:r>
          </a:p>
        </p:txBody>
      </p:sp>
      <p:sp>
        <p:nvSpPr>
          <p:cNvPr id="52" name="United States 1960"/>
          <p:cNvSpPr/>
          <p:nvPr/>
        </p:nvSpPr>
        <p:spPr>
          <a:xfrm>
            <a:off x="10283952" y="4421429"/>
            <a:ext cx="325283" cy="699211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3" name="United States 1960 label"/>
          <p:cNvSpPr/>
          <p:nvPr/>
        </p:nvSpPr>
        <p:spPr>
          <a:xfrm>
            <a:off x="10101072" y="4147109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6</a:t>
            </a:r>
          </a:p>
        </p:txBody>
      </p:sp>
      <p:sp>
        <p:nvSpPr>
          <p:cNvPr id="54" name="United States 1980"/>
          <p:cNvSpPr/>
          <p:nvPr/>
        </p:nvSpPr>
        <p:spPr>
          <a:xfrm>
            <a:off x="10637520" y="3665830"/>
            <a:ext cx="325283" cy="145481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5" name="United States 1980 label"/>
          <p:cNvSpPr/>
          <p:nvPr/>
        </p:nvSpPr>
        <p:spPr>
          <a:xfrm>
            <a:off x="10454640" y="3391510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13</a:t>
            </a:r>
          </a:p>
        </p:txBody>
      </p:sp>
      <p:sp>
        <p:nvSpPr>
          <p:cNvPr id="56" name="United States 2023"/>
          <p:cNvSpPr/>
          <p:nvPr/>
        </p:nvSpPr>
        <p:spPr>
          <a:xfrm>
            <a:off x="10991088" y="2977896"/>
            <a:ext cx="325283" cy="2142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7" name="United States 2023 label"/>
          <p:cNvSpPr/>
          <p:nvPr/>
        </p:nvSpPr>
        <p:spPr>
          <a:xfrm>
            <a:off x="10808208" y="2703576"/>
            <a:ext cx="691043" cy="2560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900" b="1" i="0">
                <a:solidFill>
                  <a:srgbClr val="321744"/>
                </a:solidFill>
                <a:latin typeface="Calibri"/>
                <a:cs typeface="Calibri"/>
              </a:rPr>
              <a:t>19</a:t>
            </a:r>
          </a:p>
        </p:txBody>
      </p:sp>
      <p:sp>
        <p:nvSpPr>
          <p:cNvPr id="58" name="United States label"/>
          <p:cNvSpPr/>
          <p:nvPr/>
        </p:nvSpPr>
        <p:spPr>
          <a:xfrm>
            <a:off x="9838944" y="5166360"/>
            <a:ext cx="1597152" cy="32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200" b="1" i="0">
                <a:solidFill>
                  <a:srgbClr val="321744"/>
                </a:solidFill>
                <a:latin typeface="Calibri"/>
                <a:cs typeface="Calibri"/>
              </a:rPr>
              <a:t>United States</a:t>
            </a:r>
          </a:p>
        </p:txBody>
      </p:sp>
      <p:cxnSp>
        <p:nvCxnSpPr>
          <p:cNvPr id="59" name="Connector"/>
          <p:cNvCxnSpPr/>
          <p:nvPr/>
        </p:nvCxnSpPr>
        <p:spPr>
          <a:xfrm>
            <a:off x="914400" y="5120640"/>
            <a:ext cx="10607040" cy="0"/>
          </a:xfrm>
          <a:prstGeom prst="line">
            <a:avLst/>
          </a:prstGeom>
          <a:ln w="1905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Legend 1930"/>
          <p:cNvSpPr/>
          <p:nvPr/>
        </p:nvSpPr>
        <p:spPr>
          <a:xfrm>
            <a:off x="914400" y="1207008"/>
            <a:ext cx="237744" cy="237744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1243584" y="1170432"/>
            <a:ext cx="10058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1930</a:t>
            </a:r>
          </a:p>
        </p:txBody>
      </p:sp>
      <p:sp>
        <p:nvSpPr>
          <p:cNvPr id="62" name="Legend 1960"/>
          <p:cNvSpPr/>
          <p:nvPr/>
        </p:nvSpPr>
        <p:spPr>
          <a:xfrm>
            <a:off x="2286000" y="1207008"/>
            <a:ext cx="237744" cy="237744"/>
          </a:xfrm>
          <a:prstGeom prst="rect">
            <a:avLst/>
          </a:prstGeom>
          <a:solidFill>
            <a:srgbClr val="5B44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2615184" y="1170432"/>
            <a:ext cx="10058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1960</a:t>
            </a:r>
          </a:p>
        </p:txBody>
      </p:sp>
      <p:sp>
        <p:nvSpPr>
          <p:cNvPr id="64" name="Legend 1980"/>
          <p:cNvSpPr/>
          <p:nvPr/>
        </p:nvSpPr>
        <p:spPr>
          <a:xfrm>
            <a:off x="3657600" y="1207008"/>
            <a:ext cx="237744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3986784" y="1170432"/>
            <a:ext cx="10058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1980</a:t>
            </a:r>
          </a:p>
        </p:txBody>
      </p:sp>
      <p:sp>
        <p:nvSpPr>
          <p:cNvPr id="66" name="Legend 2023"/>
          <p:cNvSpPr/>
          <p:nvPr/>
        </p:nvSpPr>
        <p:spPr>
          <a:xfrm>
            <a:off x="5029200" y="1207008"/>
            <a:ext cx="237744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5358384" y="1170432"/>
            <a:ext cx="10058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2023</a:t>
            </a:r>
          </a:p>
        </p:txBody>
      </p:sp>
      <p:sp>
        <p:nvSpPr>
          <p:cNvPr id="68" name="Footnote"/>
          <p:cNvSpPr/>
          <p:nvPr/>
        </p:nvSpPr>
        <p:spPr>
          <a:xfrm>
            <a:off x="457200" y="5715000"/>
            <a:ext cx="11274552" cy="685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250" b="0" i="1" dirty="0">
                <a:solidFill>
                  <a:srgbClr val="5C5C5C"/>
                </a:solidFill>
                <a:latin typeface="Calibri"/>
                <a:cs typeface="Calibri"/>
              </a:rPr>
              <a:t>Our World in Data, combining Lindert (2004) with OECD social expenditure data; 1930 values are social transfers only.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Two Families in One Country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CDU/CSU and SPD, share of the vote in every federal election, 1949–2025</a:t>
            </a:r>
          </a:p>
        </p:txBody>
      </p:sp>
      <p:sp>
        <p:nvSpPr>
          <p:cNvPr id="5" name="CDU 1949"/>
          <p:cNvSpPr/>
          <p:nvPr/>
        </p:nvSpPr>
        <p:spPr>
          <a:xfrm>
            <a:off x="1000267" y="4187038"/>
            <a:ext cx="333364" cy="1162202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SPD 1949"/>
          <p:cNvSpPr/>
          <p:nvPr/>
        </p:nvSpPr>
        <p:spPr>
          <a:xfrm>
            <a:off x="1000267" y="3092318"/>
            <a:ext cx="333364" cy="109472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otal 1949"/>
          <p:cNvSpPr/>
          <p:nvPr/>
        </p:nvSpPr>
        <p:spPr>
          <a:xfrm>
            <a:off x="771667" y="2790566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60</a:t>
            </a:r>
          </a:p>
        </p:txBody>
      </p:sp>
      <p:sp>
        <p:nvSpPr>
          <p:cNvPr id="8" name="Year 1949"/>
          <p:cNvSpPr/>
          <p:nvPr/>
        </p:nvSpPr>
        <p:spPr>
          <a:xfrm>
            <a:off x="771667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1949</a:t>
            </a:r>
          </a:p>
        </p:txBody>
      </p:sp>
      <p:sp>
        <p:nvSpPr>
          <p:cNvPr id="9" name="CDU 1953"/>
          <p:cNvSpPr/>
          <p:nvPr/>
        </p:nvSpPr>
        <p:spPr>
          <a:xfrm>
            <a:off x="1505364" y="3654674"/>
            <a:ext cx="333364" cy="169456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SPD 1953"/>
          <p:cNvSpPr/>
          <p:nvPr/>
        </p:nvSpPr>
        <p:spPr>
          <a:xfrm>
            <a:off x="1505364" y="2574950"/>
            <a:ext cx="333364" cy="107972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otal 1953"/>
          <p:cNvSpPr/>
          <p:nvPr/>
        </p:nvSpPr>
        <p:spPr>
          <a:xfrm>
            <a:off x="1276764" y="2273198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74</a:t>
            </a:r>
          </a:p>
        </p:txBody>
      </p:sp>
      <p:sp>
        <p:nvSpPr>
          <p:cNvPr id="12" name="Year 1953"/>
          <p:cNvSpPr/>
          <p:nvPr/>
        </p:nvSpPr>
        <p:spPr>
          <a:xfrm>
            <a:off x="1276764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53</a:t>
            </a:r>
          </a:p>
        </p:txBody>
      </p:sp>
      <p:sp>
        <p:nvSpPr>
          <p:cNvPr id="13" name="CDU 1957"/>
          <p:cNvSpPr/>
          <p:nvPr/>
        </p:nvSpPr>
        <p:spPr>
          <a:xfrm>
            <a:off x="2010461" y="3467222"/>
            <a:ext cx="333364" cy="1882018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SPD 1957"/>
          <p:cNvSpPr/>
          <p:nvPr/>
        </p:nvSpPr>
        <p:spPr>
          <a:xfrm>
            <a:off x="2010461" y="2275027"/>
            <a:ext cx="333364" cy="1192195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Total 1957"/>
          <p:cNvSpPr/>
          <p:nvPr/>
        </p:nvSpPr>
        <p:spPr>
          <a:xfrm>
            <a:off x="1781861" y="1973275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82</a:t>
            </a:r>
          </a:p>
        </p:txBody>
      </p:sp>
      <p:sp>
        <p:nvSpPr>
          <p:cNvPr id="16" name="Year 1957"/>
          <p:cNvSpPr/>
          <p:nvPr/>
        </p:nvSpPr>
        <p:spPr>
          <a:xfrm>
            <a:off x="1781861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1957</a:t>
            </a:r>
          </a:p>
        </p:txBody>
      </p:sp>
      <p:sp>
        <p:nvSpPr>
          <p:cNvPr id="17" name="CDU 1961"/>
          <p:cNvSpPr/>
          <p:nvPr/>
        </p:nvSpPr>
        <p:spPr>
          <a:xfrm>
            <a:off x="2515558" y="3650925"/>
            <a:ext cx="333364" cy="1698315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SPD 1961"/>
          <p:cNvSpPr/>
          <p:nvPr/>
        </p:nvSpPr>
        <p:spPr>
          <a:xfrm>
            <a:off x="2515558" y="2293772"/>
            <a:ext cx="333364" cy="1357152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9" name="Total 1961"/>
          <p:cNvSpPr/>
          <p:nvPr/>
        </p:nvSpPr>
        <p:spPr>
          <a:xfrm>
            <a:off x="2286958" y="199202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82</a:t>
            </a:r>
          </a:p>
        </p:txBody>
      </p:sp>
      <p:sp>
        <p:nvSpPr>
          <p:cNvPr id="20" name="Year 1961"/>
          <p:cNvSpPr/>
          <p:nvPr/>
        </p:nvSpPr>
        <p:spPr>
          <a:xfrm>
            <a:off x="2286958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61</a:t>
            </a:r>
          </a:p>
        </p:txBody>
      </p:sp>
      <p:sp>
        <p:nvSpPr>
          <p:cNvPr id="21" name="CDU 1965"/>
          <p:cNvSpPr/>
          <p:nvPr/>
        </p:nvSpPr>
        <p:spPr>
          <a:xfrm>
            <a:off x="3020655" y="3564697"/>
            <a:ext cx="333364" cy="1784543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SPD 1965"/>
          <p:cNvSpPr/>
          <p:nvPr/>
        </p:nvSpPr>
        <p:spPr>
          <a:xfrm>
            <a:off x="3020655" y="2091324"/>
            <a:ext cx="333364" cy="1473373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otal 1965"/>
          <p:cNvSpPr/>
          <p:nvPr/>
        </p:nvSpPr>
        <p:spPr>
          <a:xfrm>
            <a:off x="2792055" y="1789572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87</a:t>
            </a:r>
          </a:p>
        </p:txBody>
      </p:sp>
      <p:sp>
        <p:nvSpPr>
          <p:cNvPr id="24" name="Year 1965"/>
          <p:cNvSpPr/>
          <p:nvPr/>
        </p:nvSpPr>
        <p:spPr>
          <a:xfrm>
            <a:off x="2792055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1965</a:t>
            </a:r>
          </a:p>
        </p:txBody>
      </p:sp>
      <p:sp>
        <p:nvSpPr>
          <p:cNvPr id="25" name="CDU 1969"/>
          <p:cNvSpPr/>
          <p:nvPr/>
        </p:nvSpPr>
        <p:spPr>
          <a:xfrm>
            <a:off x="3525752" y="3620933"/>
            <a:ext cx="333364" cy="1728307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SPD 1969"/>
          <p:cNvSpPr/>
          <p:nvPr/>
        </p:nvSpPr>
        <p:spPr>
          <a:xfrm>
            <a:off x="3525752" y="2020092"/>
            <a:ext cx="333364" cy="160084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Total 1969"/>
          <p:cNvSpPr/>
          <p:nvPr/>
        </p:nvSpPr>
        <p:spPr>
          <a:xfrm>
            <a:off x="3297152" y="171834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89</a:t>
            </a:r>
          </a:p>
        </p:txBody>
      </p:sp>
      <p:sp>
        <p:nvSpPr>
          <p:cNvPr id="28" name="Year 1969"/>
          <p:cNvSpPr/>
          <p:nvPr/>
        </p:nvSpPr>
        <p:spPr>
          <a:xfrm>
            <a:off x="3297152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69</a:t>
            </a:r>
          </a:p>
        </p:txBody>
      </p:sp>
      <p:sp>
        <p:nvSpPr>
          <p:cNvPr id="29" name="CDU 1972"/>
          <p:cNvSpPr/>
          <p:nvPr/>
        </p:nvSpPr>
        <p:spPr>
          <a:xfrm>
            <a:off x="4030849" y="3665921"/>
            <a:ext cx="333364" cy="1683319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SPD 1972"/>
          <p:cNvSpPr/>
          <p:nvPr/>
        </p:nvSpPr>
        <p:spPr>
          <a:xfrm>
            <a:off x="4030849" y="1948861"/>
            <a:ext cx="333364" cy="171706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Total 1972"/>
          <p:cNvSpPr/>
          <p:nvPr/>
        </p:nvSpPr>
        <p:spPr>
          <a:xfrm>
            <a:off x="3802249" y="1647109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91</a:t>
            </a:r>
          </a:p>
        </p:txBody>
      </p:sp>
      <p:sp>
        <p:nvSpPr>
          <p:cNvPr id="32" name="Year 1972"/>
          <p:cNvSpPr/>
          <p:nvPr/>
        </p:nvSpPr>
        <p:spPr>
          <a:xfrm>
            <a:off x="3802249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1972</a:t>
            </a:r>
          </a:p>
        </p:txBody>
      </p:sp>
      <p:sp>
        <p:nvSpPr>
          <p:cNvPr id="33" name="CDU 1976"/>
          <p:cNvSpPr/>
          <p:nvPr/>
        </p:nvSpPr>
        <p:spPr>
          <a:xfrm>
            <a:off x="4535947" y="3527207"/>
            <a:ext cx="333364" cy="1822033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SPD 1976"/>
          <p:cNvSpPr/>
          <p:nvPr/>
        </p:nvSpPr>
        <p:spPr>
          <a:xfrm>
            <a:off x="4535947" y="1930116"/>
            <a:ext cx="333364" cy="1597091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5" name="Total 1976"/>
          <p:cNvSpPr/>
          <p:nvPr/>
        </p:nvSpPr>
        <p:spPr>
          <a:xfrm>
            <a:off x="4307347" y="1628364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91</a:t>
            </a:r>
          </a:p>
        </p:txBody>
      </p:sp>
      <p:sp>
        <p:nvSpPr>
          <p:cNvPr id="36" name="Year 1976"/>
          <p:cNvSpPr/>
          <p:nvPr/>
        </p:nvSpPr>
        <p:spPr>
          <a:xfrm>
            <a:off x="4307347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76</a:t>
            </a:r>
          </a:p>
        </p:txBody>
      </p:sp>
      <p:sp>
        <p:nvSpPr>
          <p:cNvPr id="37" name="CDU 1980"/>
          <p:cNvSpPr/>
          <p:nvPr/>
        </p:nvSpPr>
        <p:spPr>
          <a:xfrm>
            <a:off x="5041044" y="3680917"/>
            <a:ext cx="333364" cy="1668323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8" name="SPD 1980"/>
          <p:cNvSpPr/>
          <p:nvPr/>
        </p:nvSpPr>
        <p:spPr>
          <a:xfrm>
            <a:off x="5041044" y="2072579"/>
            <a:ext cx="333364" cy="1608338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9" name="Total 1980"/>
          <p:cNvSpPr/>
          <p:nvPr/>
        </p:nvSpPr>
        <p:spPr>
          <a:xfrm>
            <a:off x="4812444" y="1770827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87</a:t>
            </a:r>
          </a:p>
        </p:txBody>
      </p:sp>
      <p:sp>
        <p:nvSpPr>
          <p:cNvPr id="40" name="Year 1980"/>
          <p:cNvSpPr/>
          <p:nvPr/>
        </p:nvSpPr>
        <p:spPr>
          <a:xfrm>
            <a:off x="4812444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1980</a:t>
            </a:r>
          </a:p>
        </p:txBody>
      </p:sp>
      <p:sp>
        <p:nvSpPr>
          <p:cNvPr id="41" name="CDU 1983"/>
          <p:cNvSpPr/>
          <p:nvPr/>
        </p:nvSpPr>
        <p:spPr>
          <a:xfrm>
            <a:off x="5546141" y="3519708"/>
            <a:ext cx="333364" cy="1829532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2" name="SPD 1983"/>
          <p:cNvSpPr/>
          <p:nvPr/>
        </p:nvSpPr>
        <p:spPr>
          <a:xfrm>
            <a:off x="5546141" y="2087575"/>
            <a:ext cx="333364" cy="1432133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3" name="Total 1983"/>
          <p:cNvSpPr/>
          <p:nvPr/>
        </p:nvSpPr>
        <p:spPr>
          <a:xfrm>
            <a:off x="5317541" y="1785823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87</a:t>
            </a:r>
          </a:p>
        </p:txBody>
      </p:sp>
      <p:sp>
        <p:nvSpPr>
          <p:cNvPr id="44" name="Year 1983"/>
          <p:cNvSpPr/>
          <p:nvPr/>
        </p:nvSpPr>
        <p:spPr>
          <a:xfrm>
            <a:off x="5317541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83</a:t>
            </a:r>
          </a:p>
        </p:txBody>
      </p:sp>
      <p:sp>
        <p:nvSpPr>
          <p:cNvPr id="45" name="CDU 1987"/>
          <p:cNvSpPr/>
          <p:nvPr/>
        </p:nvSpPr>
        <p:spPr>
          <a:xfrm>
            <a:off x="6051238" y="3688415"/>
            <a:ext cx="333364" cy="1660825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6" name="SPD 1987"/>
          <p:cNvSpPr/>
          <p:nvPr/>
        </p:nvSpPr>
        <p:spPr>
          <a:xfrm>
            <a:off x="6051238" y="2301270"/>
            <a:ext cx="333364" cy="1387145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7" name="Total 1987"/>
          <p:cNvSpPr/>
          <p:nvPr/>
        </p:nvSpPr>
        <p:spPr>
          <a:xfrm>
            <a:off x="5822638" y="1999518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81</a:t>
            </a:r>
          </a:p>
        </p:txBody>
      </p:sp>
      <p:sp>
        <p:nvSpPr>
          <p:cNvPr id="48" name="Year 1987"/>
          <p:cNvSpPr/>
          <p:nvPr/>
        </p:nvSpPr>
        <p:spPr>
          <a:xfrm>
            <a:off x="5822638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1987</a:t>
            </a:r>
          </a:p>
        </p:txBody>
      </p:sp>
      <p:sp>
        <p:nvSpPr>
          <p:cNvPr id="49" name="CDU 1990"/>
          <p:cNvSpPr/>
          <p:nvPr/>
        </p:nvSpPr>
        <p:spPr>
          <a:xfrm>
            <a:off x="6556335" y="3707160"/>
            <a:ext cx="333364" cy="164208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0" name="SPD 1990"/>
          <p:cNvSpPr/>
          <p:nvPr/>
        </p:nvSpPr>
        <p:spPr>
          <a:xfrm>
            <a:off x="6556335" y="2451232"/>
            <a:ext cx="333364" cy="1255928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1" name="Total 1990"/>
          <p:cNvSpPr/>
          <p:nvPr/>
        </p:nvSpPr>
        <p:spPr>
          <a:xfrm>
            <a:off x="6327735" y="214948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77</a:t>
            </a:r>
          </a:p>
        </p:txBody>
      </p:sp>
      <p:sp>
        <p:nvSpPr>
          <p:cNvPr id="52" name="Year 1990"/>
          <p:cNvSpPr/>
          <p:nvPr/>
        </p:nvSpPr>
        <p:spPr>
          <a:xfrm>
            <a:off x="6327735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90</a:t>
            </a:r>
          </a:p>
        </p:txBody>
      </p:sp>
      <p:sp>
        <p:nvSpPr>
          <p:cNvPr id="53" name="CDU 1994"/>
          <p:cNvSpPr/>
          <p:nvPr/>
        </p:nvSpPr>
        <p:spPr>
          <a:xfrm>
            <a:off x="7061432" y="3793388"/>
            <a:ext cx="333364" cy="1555852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4" name="SPD 1994"/>
          <p:cNvSpPr/>
          <p:nvPr/>
        </p:nvSpPr>
        <p:spPr>
          <a:xfrm>
            <a:off x="7061432" y="2428738"/>
            <a:ext cx="333364" cy="1364651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5" name="Total 1994"/>
          <p:cNvSpPr/>
          <p:nvPr/>
        </p:nvSpPr>
        <p:spPr>
          <a:xfrm>
            <a:off x="6832832" y="2126986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78</a:t>
            </a:r>
          </a:p>
        </p:txBody>
      </p:sp>
      <p:sp>
        <p:nvSpPr>
          <p:cNvPr id="56" name="Year 1994"/>
          <p:cNvSpPr/>
          <p:nvPr/>
        </p:nvSpPr>
        <p:spPr>
          <a:xfrm>
            <a:off x="6832832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1994</a:t>
            </a:r>
          </a:p>
        </p:txBody>
      </p:sp>
      <p:sp>
        <p:nvSpPr>
          <p:cNvPr id="57" name="CDU 1998"/>
          <p:cNvSpPr/>
          <p:nvPr/>
        </p:nvSpPr>
        <p:spPr>
          <a:xfrm>
            <a:off x="7566529" y="4029578"/>
            <a:ext cx="333364" cy="1319662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8" name="SPD 1998"/>
          <p:cNvSpPr/>
          <p:nvPr/>
        </p:nvSpPr>
        <p:spPr>
          <a:xfrm>
            <a:off x="7566529" y="2496221"/>
            <a:ext cx="333364" cy="1533357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9" name="Total 1998"/>
          <p:cNvSpPr/>
          <p:nvPr/>
        </p:nvSpPr>
        <p:spPr>
          <a:xfrm>
            <a:off x="7337929" y="2194469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76</a:t>
            </a:r>
          </a:p>
        </p:txBody>
      </p:sp>
      <p:sp>
        <p:nvSpPr>
          <p:cNvPr id="60" name="Year 1998"/>
          <p:cNvSpPr/>
          <p:nvPr/>
        </p:nvSpPr>
        <p:spPr>
          <a:xfrm>
            <a:off x="7337929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98</a:t>
            </a:r>
          </a:p>
        </p:txBody>
      </p:sp>
      <p:sp>
        <p:nvSpPr>
          <p:cNvPr id="61" name="CDU 2002"/>
          <p:cNvSpPr/>
          <p:nvPr/>
        </p:nvSpPr>
        <p:spPr>
          <a:xfrm>
            <a:off x="8071627" y="3905860"/>
            <a:ext cx="333364" cy="144338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2" name="SPD 2002"/>
          <p:cNvSpPr/>
          <p:nvPr/>
        </p:nvSpPr>
        <p:spPr>
          <a:xfrm>
            <a:off x="8071627" y="2462479"/>
            <a:ext cx="333364" cy="144338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3" name="Total 2002"/>
          <p:cNvSpPr/>
          <p:nvPr/>
        </p:nvSpPr>
        <p:spPr>
          <a:xfrm>
            <a:off x="7843027" y="2160727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77</a:t>
            </a:r>
          </a:p>
        </p:txBody>
      </p:sp>
      <p:sp>
        <p:nvSpPr>
          <p:cNvPr id="64" name="Year 2002"/>
          <p:cNvSpPr/>
          <p:nvPr/>
        </p:nvSpPr>
        <p:spPr>
          <a:xfrm>
            <a:off x="7843027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2002</a:t>
            </a:r>
          </a:p>
        </p:txBody>
      </p:sp>
      <p:sp>
        <p:nvSpPr>
          <p:cNvPr id="65" name="CDU 2005"/>
          <p:cNvSpPr/>
          <p:nvPr/>
        </p:nvSpPr>
        <p:spPr>
          <a:xfrm>
            <a:off x="8576724" y="4029578"/>
            <a:ext cx="333364" cy="1319662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6" name="SPD 2005"/>
          <p:cNvSpPr/>
          <p:nvPr/>
        </p:nvSpPr>
        <p:spPr>
          <a:xfrm>
            <a:off x="8576724" y="2747406"/>
            <a:ext cx="333364" cy="1282172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7" name="Total 2005"/>
          <p:cNvSpPr/>
          <p:nvPr/>
        </p:nvSpPr>
        <p:spPr>
          <a:xfrm>
            <a:off x="8348124" y="2445654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69</a:t>
            </a:r>
          </a:p>
        </p:txBody>
      </p:sp>
      <p:sp>
        <p:nvSpPr>
          <p:cNvPr id="68" name="Year 2005"/>
          <p:cNvSpPr/>
          <p:nvPr/>
        </p:nvSpPr>
        <p:spPr>
          <a:xfrm>
            <a:off x="8348124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05</a:t>
            </a:r>
          </a:p>
        </p:txBody>
      </p:sp>
      <p:sp>
        <p:nvSpPr>
          <p:cNvPr id="69" name="CDU 2009"/>
          <p:cNvSpPr/>
          <p:nvPr/>
        </p:nvSpPr>
        <p:spPr>
          <a:xfrm>
            <a:off x="9081821" y="4082064"/>
            <a:ext cx="333364" cy="126717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0" name="SPD 2009"/>
          <p:cNvSpPr/>
          <p:nvPr/>
        </p:nvSpPr>
        <p:spPr>
          <a:xfrm>
            <a:off x="9081821" y="3219785"/>
            <a:ext cx="333364" cy="862279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1" name="Total 2009"/>
          <p:cNvSpPr/>
          <p:nvPr/>
        </p:nvSpPr>
        <p:spPr>
          <a:xfrm>
            <a:off x="8853221" y="2918033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57</a:t>
            </a:r>
          </a:p>
        </p:txBody>
      </p:sp>
      <p:sp>
        <p:nvSpPr>
          <p:cNvPr id="72" name="Year 2009"/>
          <p:cNvSpPr/>
          <p:nvPr/>
        </p:nvSpPr>
        <p:spPr>
          <a:xfrm>
            <a:off x="8853221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2009</a:t>
            </a:r>
          </a:p>
        </p:txBody>
      </p:sp>
      <p:sp>
        <p:nvSpPr>
          <p:cNvPr id="73" name="CDU 2013"/>
          <p:cNvSpPr/>
          <p:nvPr/>
        </p:nvSpPr>
        <p:spPr>
          <a:xfrm>
            <a:off x="9586918" y="3793388"/>
            <a:ext cx="333364" cy="1555852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4" name="SPD 2013"/>
          <p:cNvSpPr/>
          <p:nvPr/>
        </p:nvSpPr>
        <p:spPr>
          <a:xfrm>
            <a:off x="9586918" y="2829885"/>
            <a:ext cx="333364" cy="963503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5" name="Total 2013"/>
          <p:cNvSpPr/>
          <p:nvPr/>
        </p:nvSpPr>
        <p:spPr>
          <a:xfrm>
            <a:off x="9358318" y="2528133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67</a:t>
            </a:r>
          </a:p>
        </p:txBody>
      </p:sp>
      <p:sp>
        <p:nvSpPr>
          <p:cNvPr id="76" name="Year 2013"/>
          <p:cNvSpPr/>
          <p:nvPr/>
        </p:nvSpPr>
        <p:spPr>
          <a:xfrm>
            <a:off x="9358318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13</a:t>
            </a:r>
          </a:p>
        </p:txBody>
      </p:sp>
      <p:sp>
        <p:nvSpPr>
          <p:cNvPr id="77" name="CDU 2017"/>
          <p:cNvSpPr/>
          <p:nvPr/>
        </p:nvSpPr>
        <p:spPr>
          <a:xfrm>
            <a:off x="10092015" y="4115806"/>
            <a:ext cx="333364" cy="123343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8" name="SPD 2017"/>
          <p:cNvSpPr/>
          <p:nvPr/>
        </p:nvSpPr>
        <p:spPr>
          <a:xfrm>
            <a:off x="10092015" y="3347253"/>
            <a:ext cx="333364" cy="768553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9" name="Total 2017"/>
          <p:cNvSpPr/>
          <p:nvPr/>
        </p:nvSpPr>
        <p:spPr>
          <a:xfrm>
            <a:off x="9863415" y="3045501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53</a:t>
            </a:r>
          </a:p>
        </p:txBody>
      </p:sp>
      <p:sp>
        <p:nvSpPr>
          <p:cNvPr id="80" name="Year 2017"/>
          <p:cNvSpPr/>
          <p:nvPr/>
        </p:nvSpPr>
        <p:spPr>
          <a:xfrm>
            <a:off x="9863415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2017</a:t>
            </a:r>
          </a:p>
        </p:txBody>
      </p:sp>
      <p:sp>
        <p:nvSpPr>
          <p:cNvPr id="81" name="CDU 2021"/>
          <p:cNvSpPr/>
          <p:nvPr/>
        </p:nvSpPr>
        <p:spPr>
          <a:xfrm>
            <a:off x="10597112" y="4445721"/>
            <a:ext cx="333364" cy="903519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2" name="SPD 2021"/>
          <p:cNvSpPr/>
          <p:nvPr/>
        </p:nvSpPr>
        <p:spPr>
          <a:xfrm>
            <a:off x="10597112" y="3482218"/>
            <a:ext cx="333364" cy="963503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3" name="Total 2021"/>
          <p:cNvSpPr/>
          <p:nvPr/>
        </p:nvSpPr>
        <p:spPr>
          <a:xfrm>
            <a:off x="10368512" y="3180466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50</a:t>
            </a:r>
          </a:p>
        </p:txBody>
      </p:sp>
      <p:sp>
        <p:nvSpPr>
          <p:cNvPr id="84" name="Year 2021"/>
          <p:cNvSpPr/>
          <p:nvPr/>
        </p:nvSpPr>
        <p:spPr>
          <a:xfrm>
            <a:off x="10368512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21</a:t>
            </a:r>
          </a:p>
        </p:txBody>
      </p:sp>
      <p:sp>
        <p:nvSpPr>
          <p:cNvPr id="85" name="CDU 2025"/>
          <p:cNvSpPr/>
          <p:nvPr/>
        </p:nvSpPr>
        <p:spPr>
          <a:xfrm>
            <a:off x="11102209" y="4280764"/>
            <a:ext cx="333364" cy="106847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6" name="SPD 2025"/>
          <p:cNvSpPr/>
          <p:nvPr/>
        </p:nvSpPr>
        <p:spPr>
          <a:xfrm>
            <a:off x="11102209" y="3665921"/>
            <a:ext cx="333364" cy="614843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7" name="Total 2025"/>
          <p:cNvSpPr/>
          <p:nvPr/>
        </p:nvSpPr>
        <p:spPr>
          <a:xfrm>
            <a:off x="10873609" y="3364169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000" b="1" i="0">
                <a:solidFill>
                  <a:srgbClr val="321744"/>
                </a:solidFill>
                <a:latin typeface="Calibri"/>
                <a:cs typeface="Calibri"/>
              </a:rPr>
              <a:t>45</a:t>
            </a:r>
          </a:p>
        </p:txBody>
      </p:sp>
      <p:sp>
        <p:nvSpPr>
          <p:cNvPr id="88" name="Year 2025"/>
          <p:cNvSpPr/>
          <p:nvPr/>
        </p:nvSpPr>
        <p:spPr>
          <a:xfrm>
            <a:off x="10873609" y="5394960"/>
            <a:ext cx="790564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000" b="0" i="0">
                <a:solidFill>
                  <a:srgbClr val="321744"/>
                </a:solidFill>
                <a:latin typeface="Calibri"/>
                <a:cs typeface="Calibri"/>
              </a:rPr>
              <a:t>2025</a:t>
            </a:r>
          </a:p>
        </p:txBody>
      </p:sp>
      <p:cxnSp>
        <p:nvCxnSpPr>
          <p:cNvPr id="89" name="Connector"/>
          <p:cNvCxnSpPr/>
          <p:nvPr/>
        </p:nvCxnSpPr>
        <p:spPr>
          <a:xfrm>
            <a:off x="914400" y="5349240"/>
            <a:ext cx="10607040" cy="0"/>
          </a:xfrm>
          <a:prstGeom prst="line">
            <a:avLst/>
          </a:prstGeom>
          <a:ln w="1905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Legend CDU"/>
          <p:cNvSpPr/>
          <p:nvPr/>
        </p:nvSpPr>
        <p:spPr>
          <a:xfrm>
            <a:off x="914400" y="1143000"/>
            <a:ext cx="237744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1243584" y="1106424"/>
            <a:ext cx="23774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CDU/CSU (Christian democrats)</a:t>
            </a:r>
          </a:p>
        </p:txBody>
      </p:sp>
      <p:sp>
        <p:nvSpPr>
          <p:cNvPr id="92" name="Legend SPD"/>
          <p:cNvSpPr/>
          <p:nvPr/>
        </p:nvSpPr>
        <p:spPr>
          <a:xfrm>
            <a:off x="3749040" y="1143000"/>
            <a:ext cx="237744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4078224" y="1106424"/>
            <a:ext cx="237744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l">
              <a:buNone/>
            </a:pPr>
            <a:r>
              <a:rPr sz="1300" b="0" i="0">
                <a:solidFill>
                  <a:srgbClr val="321744"/>
                </a:solidFill>
                <a:latin typeface="Calibri"/>
                <a:cs typeface="Calibri"/>
              </a:rPr>
              <a:t>SPD (Social democrats)</a:t>
            </a:r>
          </a:p>
        </p:txBody>
      </p:sp>
      <p:sp>
        <p:nvSpPr>
          <p:cNvPr id="94" name="Rectangle 93"/>
          <p:cNvSpPr/>
          <p:nvPr/>
        </p:nvSpPr>
        <p:spPr>
          <a:xfrm>
            <a:off x="7863840" y="1106424"/>
            <a:ext cx="3657600" cy="31089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r">
              <a:buNone/>
            </a:pPr>
            <a:r>
              <a:rPr sz="1200" b="0" i="1">
                <a:solidFill>
                  <a:srgbClr val="5C5C5C"/>
                </a:solidFill>
                <a:latin typeface="Calibri"/>
                <a:cs typeface="Calibri"/>
              </a:rPr>
              <a:t>Number above each bar: the two parties’ combined share</a:t>
            </a:r>
          </a:p>
        </p:txBody>
      </p:sp>
      <p:sp>
        <p:nvSpPr>
          <p:cNvPr id="95" name="Footnote"/>
          <p:cNvSpPr/>
          <p:nvPr/>
        </p:nvSpPr>
        <p:spPr>
          <a:xfrm>
            <a:off x="457200" y="580644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250" b="0" i="1">
                <a:solidFill>
                  <a:srgbClr val="5C5C5C"/>
                </a:solidFill>
                <a:latin typeface="Calibri"/>
                <a:cs typeface="Calibri"/>
              </a:rPr>
              <a:t>Second votes, Bundeswahlleiterin; 1949–87 West Germany only. In 1972 and 1976 the two families took nine votes in ten between them. The steps down each mark a new party clearing the 5% threshold: Greens, post-communist Left, AfD.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Then and Now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H</a:t>
            </a: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igh point</a:t>
            </a: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 and </a:t>
            </a: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latest result</a:t>
            </a: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s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Group 1 header"/>
          <p:cNvSpPr/>
          <p:nvPr/>
        </p:nvSpPr>
        <p:spPr>
          <a:xfrm>
            <a:off x="502920" y="1280160"/>
            <a:ext cx="5486400" cy="45720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Group 1 title"/>
          <p:cNvSpPr/>
          <p:nvPr/>
        </p:nvSpPr>
        <p:spPr>
          <a:xfrm>
            <a:off x="502920" y="1280160"/>
            <a:ext cx="54864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CHRISTIAN DEMOCRATS</a:t>
            </a:r>
          </a:p>
        </p:txBody>
      </p:sp>
      <p:sp>
        <p:nvSpPr>
          <p:cNvPr id="7" name="Germany, CDU/CSU label"/>
          <p:cNvSpPr/>
          <p:nvPr/>
        </p:nvSpPr>
        <p:spPr>
          <a:xfrm>
            <a:off x="502920" y="1920240"/>
            <a:ext cx="18288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Germany, CDU/CSU</a:t>
            </a:r>
          </a:p>
        </p:txBody>
      </p:sp>
      <p:sp>
        <p:nvSpPr>
          <p:cNvPr id="8" name="Germany, CDU/CSU high"/>
          <p:cNvSpPr/>
          <p:nvPr/>
        </p:nvSpPr>
        <p:spPr>
          <a:xfrm>
            <a:off x="2377440" y="1993392"/>
            <a:ext cx="2628983" cy="31089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Germany, CDU/CSU high label"/>
          <p:cNvSpPr/>
          <p:nvPr/>
        </p:nvSpPr>
        <p:spPr>
          <a:xfrm>
            <a:off x="5052143" y="1975104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50.2% (1957)</a:t>
            </a:r>
          </a:p>
        </p:txBody>
      </p:sp>
      <p:sp>
        <p:nvSpPr>
          <p:cNvPr id="10" name="Germany, CDU/CSU low"/>
          <p:cNvSpPr/>
          <p:nvPr/>
        </p:nvSpPr>
        <p:spPr>
          <a:xfrm>
            <a:off x="2377440" y="2377440"/>
            <a:ext cx="1492550" cy="310896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Germany, CDU/CSU low label"/>
          <p:cNvSpPr/>
          <p:nvPr/>
        </p:nvSpPr>
        <p:spPr>
          <a:xfrm>
            <a:off x="3915710" y="2359152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28.5% (2025)</a:t>
            </a:r>
          </a:p>
        </p:txBody>
      </p:sp>
      <p:sp>
        <p:nvSpPr>
          <p:cNvPr id="12" name="Italy, DC label"/>
          <p:cNvSpPr/>
          <p:nvPr/>
        </p:nvSpPr>
        <p:spPr>
          <a:xfrm>
            <a:off x="502920" y="2834640"/>
            <a:ext cx="18288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Italy, DC</a:t>
            </a:r>
          </a:p>
        </p:txBody>
      </p:sp>
      <p:sp>
        <p:nvSpPr>
          <p:cNvPr id="13" name="Italy, DC high"/>
          <p:cNvSpPr/>
          <p:nvPr/>
        </p:nvSpPr>
        <p:spPr>
          <a:xfrm>
            <a:off x="2377440" y="2907792"/>
            <a:ext cx="2539954" cy="31089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Italy, DC high label"/>
          <p:cNvSpPr/>
          <p:nvPr/>
        </p:nvSpPr>
        <p:spPr>
          <a:xfrm>
            <a:off x="4963114" y="2889504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48.5% (1948)</a:t>
            </a:r>
          </a:p>
        </p:txBody>
      </p:sp>
      <p:sp>
        <p:nvSpPr>
          <p:cNvPr id="15" name="Italy, DC low label"/>
          <p:cNvSpPr/>
          <p:nvPr/>
        </p:nvSpPr>
        <p:spPr>
          <a:xfrm>
            <a:off x="2423160" y="3273552"/>
            <a:ext cx="274320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1">
                <a:solidFill>
                  <a:srgbClr val="5C5C5C"/>
                </a:solidFill>
                <a:latin typeface="Calibri"/>
                <a:cs typeface="Calibri"/>
              </a:rPr>
              <a:t>dissolved 1994</a:t>
            </a:r>
          </a:p>
        </p:txBody>
      </p:sp>
      <p:sp>
        <p:nvSpPr>
          <p:cNvPr id="16" name="Austria, ÖVP label"/>
          <p:cNvSpPr/>
          <p:nvPr/>
        </p:nvSpPr>
        <p:spPr>
          <a:xfrm>
            <a:off x="502920" y="3749040"/>
            <a:ext cx="18288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Austria, ÖVP</a:t>
            </a:r>
          </a:p>
        </p:txBody>
      </p:sp>
      <p:sp>
        <p:nvSpPr>
          <p:cNvPr id="17" name="Austria, ÖVP high"/>
          <p:cNvSpPr/>
          <p:nvPr/>
        </p:nvSpPr>
        <p:spPr>
          <a:xfrm>
            <a:off x="2377440" y="3822192"/>
            <a:ext cx="2608035" cy="31089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Austria, ÖVP high label"/>
          <p:cNvSpPr/>
          <p:nvPr/>
        </p:nvSpPr>
        <p:spPr>
          <a:xfrm>
            <a:off x="5031195" y="3803904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49.8% (1945)</a:t>
            </a:r>
          </a:p>
        </p:txBody>
      </p:sp>
      <p:sp>
        <p:nvSpPr>
          <p:cNvPr id="19" name="Austria, ÖVP low"/>
          <p:cNvSpPr/>
          <p:nvPr/>
        </p:nvSpPr>
        <p:spPr>
          <a:xfrm>
            <a:off x="2377440" y="4206240"/>
            <a:ext cx="1377336" cy="310896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0" name="Austria, ÖVP low label"/>
          <p:cNvSpPr/>
          <p:nvPr/>
        </p:nvSpPr>
        <p:spPr>
          <a:xfrm>
            <a:off x="3800496" y="4187952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26.3% (2024)</a:t>
            </a:r>
          </a:p>
        </p:txBody>
      </p:sp>
      <p:sp>
        <p:nvSpPr>
          <p:cNvPr id="21" name="Netherlands, CDA label"/>
          <p:cNvSpPr/>
          <p:nvPr/>
        </p:nvSpPr>
        <p:spPr>
          <a:xfrm>
            <a:off x="502920" y="4663440"/>
            <a:ext cx="18288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Netherlands, CDA</a:t>
            </a:r>
          </a:p>
        </p:txBody>
      </p:sp>
      <p:sp>
        <p:nvSpPr>
          <p:cNvPr id="22" name="Netherlands, CDA high"/>
          <p:cNvSpPr/>
          <p:nvPr/>
        </p:nvSpPr>
        <p:spPr>
          <a:xfrm>
            <a:off x="2377440" y="4736592"/>
            <a:ext cx="1848667" cy="310896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Netherlands, CDA high label"/>
          <p:cNvSpPr/>
          <p:nvPr/>
        </p:nvSpPr>
        <p:spPr>
          <a:xfrm>
            <a:off x="4271827" y="4718304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35.3% (1989)</a:t>
            </a:r>
          </a:p>
        </p:txBody>
      </p:sp>
      <p:sp>
        <p:nvSpPr>
          <p:cNvPr id="24" name="Netherlands, CDA low"/>
          <p:cNvSpPr/>
          <p:nvPr/>
        </p:nvSpPr>
        <p:spPr>
          <a:xfrm>
            <a:off x="2377440" y="5120640"/>
            <a:ext cx="617968" cy="310896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Netherlands, CDA low label"/>
          <p:cNvSpPr/>
          <p:nvPr/>
        </p:nvSpPr>
        <p:spPr>
          <a:xfrm>
            <a:off x="3041128" y="5102352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11.8% (2025)</a:t>
            </a:r>
          </a:p>
        </p:txBody>
      </p:sp>
      <p:sp>
        <p:nvSpPr>
          <p:cNvPr id="26" name="Group 2 header"/>
          <p:cNvSpPr/>
          <p:nvPr/>
        </p:nvSpPr>
        <p:spPr>
          <a:xfrm>
            <a:off x="6309360" y="1280160"/>
            <a:ext cx="5486400" cy="45720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7" name="Group 2 title"/>
          <p:cNvSpPr/>
          <p:nvPr/>
        </p:nvSpPr>
        <p:spPr>
          <a:xfrm>
            <a:off x="6309360" y="1280160"/>
            <a:ext cx="548640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SOCIAL DEMOCRATS</a:t>
            </a:r>
          </a:p>
        </p:txBody>
      </p:sp>
      <p:sp>
        <p:nvSpPr>
          <p:cNvPr id="28" name="Germany, SPD label"/>
          <p:cNvSpPr/>
          <p:nvPr/>
        </p:nvSpPr>
        <p:spPr>
          <a:xfrm>
            <a:off x="6309360" y="1920240"/>
            <a:ext cx="18288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Germany, SPD</a:t>
            </a:r>
          </a:p>
        </p:txBody>
      </p:sp>
      <p:sp>
        <p:nvSpPr>
          <p:cNvPr id="29" name="Germany, SPD high"/>
          <p:cNvSpPr/>
          <p:nvPr/>
        </p:nvSpPr>
        <p:spPr>
          <a:xfrm>
            <a:off x="8183880" y="1993392"/>
            <a:ext cx="2398554" cy="310896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0" name="Germany, SPD high label"/>
          <p:cNvSpPr/>
          <p:nvPr/>
        </p:nvSpPr>
        <p:spPr>
          <a:xfrm>
            <a:off x="10628154" y="1975104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45.8% (1972)</a:t>
            </a:r>
          </a:p>
        </p:txBody>
      </p:sp>
      <p:sp>
        <p:nvSpPr>
          <p:cNvPr id="31" name="Germany, SPD low"/>
          <p:cNvSpPr/>
          <p:nvPr/>
        </p:nvSpPr>
        <p:spPr>
          <a:xfrm>
            <a:off x="8183880" y="2377440"/>
            <a:ext cx="858871" cy="310896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2" name="Germany, SPD low label"/>
          <p:cNvSpPr/>
          <p:nvPr/>
        </p:nvSpPr>
        <p:spPr>
          <a:xfrm>
            <a:off x="9088471" y="2359152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16.4% (2025)</a:t>
            </a:r>
          </a:p>
        </p:txBody>
      </p:sp>
      <p:sp>
        <p:nvSpPr>
          <p:cNvPr id="33" name="Sweden, SAP label"/>
          <p:cNvSpPr/>
          <p:nvPr/>
        </p:nvSpPr>
        <p:spPr>
          <a:xfrm>
            <a:off x="6309360" y="2834640"/>
            <a:ext cx="18288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Sweden, SAP</a:t>
            </a:r>
          </a:p>
        </p:txBody>
      </p:sp>
      <p:sp>
        <p:nvSpPr>
          <p:cNvPr id="34" name="Sweden, SAP high"/>
          <p:cNvSpPr/>
          <p:nvPr/>
        </p:nvSpPr>
        <p:spPr>
          <a:xfrm>
            <a:off x="8183880" y="2907792"/>
            <a:ext cx="2623746" cy="310896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5" name="Sweden, SAP high label"/>
          <p:cNvSpPr/>
          <p:nvPr/>
        </p:nvSpPr>
        <p:spPr>
          <a:xfrm>
            <a:off x="10853346" y="2889504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50.1% (1968)</a:t>
            </a:r>
          </a:p>
        </p:txBody>
      </p:sp>
      <p:sp>
        <p:nvSpPr>
          <p:cNvPr id="36" name="Sweden, SAP low"/>
          <p:cNvSpPr/>
          <p:nvPr/>
        </p:nvSpPr>
        <p:spPr>
          <a:xfrm>
            <a:off x="8183880" y="3291840"/>
            <a:ext cx="1586817" cy="310896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7" name="Sweden, SAP low label"/>
          <p:cNvSpPr/>
          <p:nvPr/>
        </p:nvSpPr>
        <p:spPr>
          <a:xfrm>
            <a:off x="9816417" y="3273552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30.3% (2022)</a:t>
            </a:r>
          </a:p>
        </p:txBody>
      </p:sp>
      <p:sp>
        <p:nvSpPr>
          <p:cNvPr id="38" name="Austria, SPÖ label"/>
          <p:cNvSpPr/>
          <p:nvPr/>
        </p:nvSpPr>
        <p:spPr>
          <a:xfrm>
            <a:off x="6309360" y="3749040"/>
            <a:ext cx="18288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Austria, SPÖ</a:t>
            </a:r>
          </a:p>
        </p:txBody>
      </p:sp>
      <p:sp>
        <p:nvSpPr>
          <p:cNvPr id="39" name="Austria, SPÖ high"/>
          <p:cNvSpPr/>
          <p:nvPr/>
        </p:nvSpPr>
        <p:spPr>
          <a:xfrm>
            <a:off x="8183880" y="3822192"/>
            <a:ext cx="2670879" cy="310896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0" name="Austria, SPÖ high label"/>
          <p:cNvSpPr/>
          <p:nvPr/>
        </p:nvSpPr>
        <p:spPr>
          <a:xfrm>
            <a:off x="10900479" y="3803904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51.0% (1979)</a:t>
            </a:r>
          </a:p>
        </p:txBody>
      </p:sp>
      <p:sp>
        <p:nvSpPr>
          <p:cNvPr id="41" name="Austria, SPÖ low"/>
          <p:cNvSpPr/>
          <p:nvPr/>
        </p:nvSpPr>
        <p:spPr>
          <a:xfrm>
            <a:off x="8183880" y="4206240"/>
            <a:ext cx="1105011" cy="310896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2" name="Austria, SPÖ low label"/>
          <p:cNvSpPr/>
          <p:nvPr/>
        </p:nvSpPr>
        <p:spPr>
          <a:xfrm>
            <a:off x="9334611" y="4187952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21.1% (2024)</a:t>
            </a:r>
          </a:p>
        </p:txBody>
      </p:sp>
      <p:sp>
        <p:nvSpPr>
          <p:cNvPr id="43" name="Netherlands, PvdA label"/>
          <p:cNvSpPr/>
          <p:nvPr/>
        </p:nvSpPr>
        <p:spPr>
          <a:xfrm>
            <a:off x="6309360" y="4663440"/>
            <a:ext cx="1828800" cy="8229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1400" b="1" i="0">
                <a:solidFill>
                  <a:srgbClr val="321744"/>
                </a:solidFill>
                <a:latin typeface="Calibri"/>
                <a:cs typeface="Calibri"/>
              </a:rPr>
              <a:t>Netherlands, PvdA</a:t>
            </a:r>
          </a:p>
        </p:txBody>
      </p:sp>
      <p:sp>
        <p:nvSpPr>
          <p:cNvPr id="44" name="Netherlands, PvdA high"/>
          <p:cNvSpPr/>
          <p:nvPr/>
        </p:nvSpPr>
        <p:spPr>
          <a:xfrm>
            <a:off x="8183880" y="4736592"/>
            <a:ext cx="1770112" cy="310896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5" name="Netherlands, PvdA high label"/>
          <p:cNvSpPr/>
          <p:nvPr/>
        </p:nvSpPr>
        <p:spPr>
          <a:xfrm>
            <a:off x="9999712" y="4718304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33.8% (1977)</a:t>
            </a:r>
          </a:p>
        </p:txBody>
      </p:sp>
      <p:sp>
        <p:nvSpPr>
          <p:cNvPr id="46" name="Netherlands, PvdA low"/>
          <p:cNvSpPr/>
          <p:nvPr/>
        </p:nvSpPr>
        <p:spPr>
          <a:xfrm>
            <a:off x="8183880" y="5120640"/>
            <a:ext cx="670338" cy="310896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7" name="Netherlands, PvdA low label"/>
          <p:cNvSpPr/>
          <p:nvPr/>
        </p:nvSpPr>
        <p:spPr>
          <a:xfrm>
            <a:off x="8899938" y="5102352"/>
            <a:ext cx="173736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12.8% (2025*)</a:t>
            </a:r>
          </a:p>
        </p:txBody>
      </p:sp>
      <p:sp>
        <p:nvSpPr>
          <p:cNvPr id="48" name="Footnote"/>
          <p:cNvSpPr/>
          <p:nvPr/>
        </p:nvSpPr>
        <p:spPr>
          <a:xfrm>
            <a:off x="457200" y="5669280"/>
            <a:ext cx="11274552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200" b="0" i="1" dirty="0">
                <a:solidFill>
                  <a:srgbClr val="5C5C5C"/>
                </a:solidFill>
                <a:latin typeface="Calibri"/>
                <a:cs typeface="Calibri"/>
              </a:rPr>
              <a:t>National lower-house elections, party share of the vote. Colored bar: a high point; grey bar: the latest result. *PvdA ran jointly with the Greens. The Dutch CDA dates from 1980, so its high point is later. Sweden’s 2026 result goes on slide 2.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21</a:t>
            </a:r>
            <a:r>
              <a:rPr lang="en-US" baseline="30000" dirty="0"/>
              <a:t>st</a:t>
            </a:r>
            <a:r>
              <a:rPr lang="en-US" dirty="0"/>
              <a:t> </a:t>
            </a:r>
            <a:r>
              <a:rPr lang="en-US" dirty="0" err="1"/>
              <a:t>Cenutry</a:t>
            </a:r>
            <a:r>
              <a:rPr lang="en-US" dirty="0"/>
              <a:t> Problems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Deindustrialization: the industrial working class the social democrats were built on has shrunk</a:t>
            </a:r>
          </a:p>
          <a:p>
            <a:r>
              <a:rPr dirty="0"/>
              <a:t>Secularization: the churchgoing base the Christian democrats were built on has shrunk</a:t>
            </a:r>
          </a:p>
          <a:p>
            <a:r>
              <a:rPr dirty="0"/>
              <a:t>Globalization and EU spending rules limit what a national government can promise</a:t>
            </a:r>
          </a:p>
          <a:p>
            <a:r>
              <a:rPr dirty="0"/>
              <a:t>New issues cut across the old ones: immigration, gender, climate, anti-elitism</a:t>
            </a:r>
          </a:p>
          <a:p>
            <a:r>
              <a:rPr dirty="0"/>
              <a:t>Aging populations make the welfare states they built more expensive every year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What allowed social democracy the popular success that revolutionary socialism never had? How did its parties pitch their appeal differently?</a:t>
            </a:r>
          </a:p>
          <a:p>
            <a:r>
              <a:rPr dirty="0"/>
              <a:t>Kalyvas and van Kersbergen say Christian democracy is a distinct ideology; Berman says the same of social democracy. </a:t>
            </a:r>
            <a:r>
              <a:rPr lang="en-US" dirty="0"/>
              <a:t>But, many treat these two families as opposite sides of the same coin. What do you think?</a:t>
            </a:r>
            <a:endParaRPr dirty="0"/>
          </a:p>
          <a:p>
            <a:r>
              <a:rPr dirty="0"/>
              <a:t>In 1976 the two families took 91% of the West German vote; in 2025, 45%. What changed: the parties, the voters, or the problems?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Federal Republic of Clemson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 CD and SD parties in the FRC have real histories. </a:t>
            </a:r>
            <a:r>
              <a:rPr lang="en-US" dirty="0"/>
              <a:t>These were the parties that shaped the state!</a:t>
            </a:r>
            <a:endParaRPr dirty="0"/>
          </a:p>
          <a:p>
            <a:r>
              <a:rPr dirty="0"/>
              <a:t>Both families won by mediating between groups. Each is now unsure which groups it is for</a:t>
            </a:r>
            <a:r>
              <a:rPr lang="en-US" dirty="0"/>
              <a:t>. You need to figure this out!</a:t>
            </a:r>
          </a:p>
          <a:p>
            <a:r>
              <a:rPr dirty="0"/>
              <a:t>Every party: which of these two is your natural coalition partner, and what would it cost you</a:t>
            </a:r>
            <a:r>
              <a:rPr lang="en-US" dirty="0"/>
              <a:t> to work with them</a:t>
            </a:r>
            <a:r>
              <a:rPr dirty="0"/>
              <a:t>?</a:t>
            </a:r>
          </a:p>
          <a:p>
            <a:r>
              <a:rPr dirty="0"/>
              <a:t>Manifesto due Wednesday 9/30. Wednesday’s class: the European Union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F3A67B4-7677-6D48-8A23-307ED2182D5F}" vid="{2DDAFCB2-C0F4-134B-95C2-A0AF19CD5C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5B7E29D531854B94AF162BA5E34C01" ma:contentTypeVersion="7" ma:contentTypeDescription="Create a new document." ma:contentTypeScope="" ma:versionID="a2d9ab3b17afba22fc6238f31afd41c4">
  <xsd:schema xmlns:xsd="http://www.w3.org/2001/XMLSchema" xmlns:xs="http://www.w3.org/2001/XMLSchema" xmlns:p="http://schemas.microsoft.com/office/2006/metadata/properties" xmlns:ns2="a715ae59-2f24-4114-8440-5cd12e181661" targetNamespace="http://schemas.microsoft.com/office/2006/metadata/properties" ma:root="true" ma:fieldsID="5637070ca8fd4ee77d34cf4d1beb725d" ns2:_="">
    <xsd:import namespace="a715ae59-2f24-4114-8440-5cd12e181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15ae59-2f24-4114-8440-5cd12e1816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2C7DAE-7229-4980-9A9B-F34468D09F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780447-5855-4BB0-83B6-5A98EE7B0F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10DAE83-54CE-43D5-92CC-2BDDDDCC19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15ae59-2f24-4114-8440-5cd12e181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1519</TotalTime>
  <Words>3414</Words>
  <Application>Microsoft Macintosh PowerPoint</Application>
  <PresentationFormat>Widescreen</PresentationFormat>
  <Paragraphs>448</Paragraphs>
  <Slides>32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9" baseType="lpstr">
      <vt:lpstr>Aptos</vt:lpstr>
      <vt:lpstr>Arial</vt:lpstr>
      <vt:lpstr>Calibri</vt:lpstr>
      <vt:lpstr>Franklin Gothic Book</vt:lpstr>
      <vt:lpstr>Franklin Gothic Medium Cond</vt:lpstr>
      <vt:lpstr>Sabon Next LT</vt:lpstr>
      <vt:lpstr>Office Theme</vt:lpstr>
      <vt:lpstr>POSC 3710: European Politics</vt:lpstr>
      <vt:lpstr>Election Watch: Sweden</vt:lpstr>
      <vt:lpstr>Who Governs Europe Today?</vt:lpstr>
      <vt:lpstr>Where We Left Off</vt:lpstr>
      <vt:lpstr>Opening Discussion</vt:lpstr>
      <vt:lpstr>Why Christian Democracy?</vt:lpstr>
      <vt:lpstr>Where the Christian Democratic Parties Came From</vt:lpstr>
      <vt:lpstr>The Church didn’t want a party</vt:lpstr>
      <vt:lpstr>Held Together by Religion</vt:lpstr>
      <vt:lpstr>What Made It Distinct</vt:lpstr>
      <vt:lpstr>In the Reading’s Words</vt:lpstr>
      <vt:lpstr>Social Capitalism</vt:lpstr>
      <vt:lpstr>Two Welfare States</vt:lpstr>
      <vt:lpstr>Why They Won (After 1945)</vt:lpstr>
      <vt:lpstr>Europe Was a Christian Democratic Project</vt:lpstr>
      <vt:lpstr>What They Stand For Today</vt:lpstr>
      <vt:lpstr>Social Democracy’s Problem</vt:lpstr>
      <vt:lpstr>Bernstein’s Revision</vt:lpstr>
      <vt:lpstr>The Primacy of Politics</vt:lpstr>
      <vt:lpstr>From Theory to Government</vt:lpstr>
      <vt:lpstr>After the War, Everyone Played Nice</vt:lpstr>
      <vt:lpstr>Learning to Win</vt:lpstr>
      <vt:lpstr>One Family, Many Parties</vt:lpstr>
      <vt:lpstr>Class Party or People’s Party?</vt:lpstr>
      <vt:lpstr>Two Middle Paths</vt:lpstr>
      <vt:lpstr>What They Built Together</vt:lpstr>
      <vt:lpstr>What They Built: Social Spending</vt:lpstr>
      <vt:lpstr>The Two Families in One Country</vt:lpstr>
      <vt:lpstr>Then and Now</vt:lpstr>
      <vt:lpstr>21st Cenutry Problems</vt:lpstr>
      <vt:lpstr>Discussion</vt:lpstr>
      <vt:lpstr>The Federal Republic of Clemson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William Horne</dc:creator>
  <cp:lastModifiedBy>Will Horne</cp:lastModifiedBy>
  <cp:revision>9</cp:revision>
  <dcterms:created xsi:type="dcterms:W3CDTF">2025-01-14T20:27:56Z</dcterms:created>
  <dcterms:modified xsi:type="dcterms:W3CDTF">2026-09-14T13:28:04Z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0x010100555B7E29D531854B94AF162BA5E34C01</vt:lpwstr>
  </property>
</Properties>
</file>