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7"/>
  </p:notesMasterIdLst>
  <p:handoutMasterIdLst>
    <p:handoutMasterId r:id="rId38"/>
  </p:handoutMasterIdLst>
  <p:sldIdLst>
    <p:sldId id="256" r:id="rId5"/>
    <p:sldId id="286" r:id="rId6"/>
    <p:sldId id="287" r:id="rId7"/>
    <p:sldId id="288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2" r:id="rId33"/>
    <p:sldId id="283" r:id="rId34"/>
    <p:sldId id="284" r:id="rId35"/>
    <p:sldId id="285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6600"/>
    <a:srgbClr val="2E1946"/>
    <a:srgbClr val="004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79649"/>
  </p:normalViewPr>
  <p:slideViewPr>
    <p:cSldViewPr snapToGrid="0">
      <p:cViewPr varScale="1">
        <p:scale>
          <a:sx n="93" d="100"/>
          <a:sy n="93" d="100"/>
        </p:scale>
        <p:origin x="1424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41" d="100"/>
          <a:sy n="141" d="100"/>
        </p:scale>
        <p:origin x="624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29C96F-1000-C65C-C46A-DA14851133A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B95355-E84A-6573-5549-851D4ADC6E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FA5A5-83E0-C843-A833-1581F35400C2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227B71-4299-2D9E-4AB0-081BE29BB1B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3D7D83-DAF8-7574-6FD2-27143710F8A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8934A6-1BE6-7D49-B4FB-2D04BF758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1333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12DEE5-9574-204D-9FB1-AE984D3E7C31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D36EDD-184B-404C-BDB7-A0B1EB463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02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E9FCEB86-C289-BAE5-F910-E0FA7B1DD4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968ABF-4D01-3D46-DD50-05AAEA7E7CD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solidFill>
                  <a:srgbClr val="2E1946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6B38C7-61C8-6264-1ABC-076BA352229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1600" b="0" i="0" cap="all" spc="300" baseline="0">
                <a:solidFill>
                  <a:srgbClr val="2E1946"/>
                </a:solidFill>
                <a:latin typeface="Franklin Gothic Medium Cond" panose="020B06060304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Unit/Division and/or presenter’s name/title</a:t>
            </a:r>
          </a:p>
        </p:txBody>
      </p:sp>
      <p:pic>
        <p:nvPicPr>
          <p:cNvPr id="9" name="Picture 8" descr="Clemson logo">
            <a:extLst>
              <a:ext uri="{FF2B5EF4-FFF2-40B4-BE49-F238E27FC236}">
                <a16:creationId xmlns:a16="http://schemas.microsoft.com/office/drawing/2014/main" id="{8492A997-2520-187B-104E-CDFE0EF01B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18743" y="5626210"/>
            <a:ext cx="2829340" cy="141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389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orange&#10;&#10;Description automatically generated">
            <a:extLst>
              <a:ext uri="{FF2B5EF4-FFF2-40B4-BE49-F238E27FC236}">
                <a16:creationId xmlns:a16="http://schemas.microsoft.com/office/drawing/2014/main" id="{3218C5B7-1B48-9220-02FD-18EAA908CD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B5D491-FFDD-12DC-F8B9-D44A9110D4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845608"/>
          </a:xfrm>
        </p:spPr>
        <p:txBody>
          <a:bodyPr/>
          <a:lstStyle>
            <a:lvl1pPr>
              <a:defRPr b="1" i="0">
                <a:solidFill>
                  <a:srgbClr val="2E1946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3C60D-E7A2-1FAA-6A9A-18C3F0788B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13933"/>
            <a:ext cx="10515600" cy="4309792"/>
          </a:xfrm>
        </p:spPr>
        <p:txBody>
          <a:bodyPr/>
          <a:lstStyle>
            <a:lvl1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1pPr>
            <a:lvl2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2pPr>
            <a:lvl3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3pPr>
            <a:lvl4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4pPr>
            <a:lvl5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8970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B6E6D0E5-30B8-F707-1A18-C16C1DC5F4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B611FD-8E3E-EDB6-39F7-5065D6B8B0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831242"/>
            <a:ext cx="4736123" cy="2368306"/>
          </a:xfrm>
        </p:spPr>
        <p:txBody>
          <a:bodyPr anchor="t"/>
          <a:lstStyle>
            <a:lvl1pPr>
              <a:defRPr b="1" i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2514B4-B8D9-B783-92CA-1398173D2E1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9307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CE9A7DBE-E94F-11FE-B202-FED354F278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F1B14EBB-2F19-A151-9C9E-3D31472376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5988" y="0"/>
            <a:ext cx="59660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B611FD-8E3E-EDB6-39F7-5065D6B8B0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4769" y="373918"/>
            <a:ext cx="5181600" cy="1542806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848D1-E40A-0169-72CA-57B7B3A4537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44769" y="2150330"/>
            <a:ext cx="5181600" cy="4351338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3214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2CC4E72-8006-C0E6-E5E0-5FEC740910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2497B5-26FE-AD47-D019-4EC9E788E1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49" y="1709738"/>
            <a:ext cx="10665057" cy="2852737"/>
          </a:xfrm>
        </p:spPr>
        <p:txBody>
          <a:bodyPr anchor="b">
            <a:normAutofit/>
          </a:bodyPr>
          <a:lstStyle>
            <a:lvl1pPr>
              <a:defRPr sz="6600" b="1" i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839801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orn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07D40A01-AAA7-1D91-B3D8-4DE6503492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2497B5-26FE-AD47-D019-4EC9E788E1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709662" cy="2852737"/>
          </a:xfrm>
        </p:spPr>
        <p:txBody>
          <a:bodyPr anchor="b">
            <a:normAutofit/>
          </a:bodyPr>
          <a:lstStyle>
            <a:lvl1pPr>
              <a:defRPr sz="6600" b="1" i="0">
                <a:solidFill>
                  <a:srgbClr val="2E1946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839286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7CCDDC-A064-45DD-7CCA-04B7253A07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DB838-EF86-B949-B36C-251AD94A1C8E}" type="datetimeFigureOut">
              <a:rPr lang="en-US" smtClean="0"/>
              <a:t>9/14/26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BC43AE-8F9F-7A45-8622-0BC972342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72D84-1CD8-E501-7962-0A18C3B5C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E3CDEB-8119-314D-8B42-1AC764E01F9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D9B3203B-93E8-5265-CEB3-C3D7347A25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B491ABA-1768-D306-08E1-704F99EE3F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2671816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A8D12DF9-9FA3-E494-C157-ADFC07CB50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7923E18-677B-DA18-379C-72DE7A6C23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3116068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Orange - pa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7CCDDC-A064-45DD-7CCA-04B7253A07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DB838-EF86-B949-B36C-251AD94A1C8E}" type="datetimeFigureOut">
              <a:rPr lang="en-US" smtClean="0"/>
              <a:t>9/14/26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BC43AE-8F9F-7A45-8622-0BC972342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72D84-1CD8-E501-7962-0A18C3B5C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E3CDEB-8119-314D-8B42-1AC764E01F9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D9B3203B-93E8-5265-CEB3-C3D7347A25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clemson tiger paw">
            <a:extLst>
              <a:ext uri="{FF2B5EF4-FFF2-40B4-BE49-F238E27FC236}">
                <a16:creationId xmlns:a16="http://schemas.microsoft.com/office/drawing/2014/main" id="{BABE5E18-0A7D-6738-AA9B-DF1C834AE1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52800" y="685800"/>
            <a:ext cx="5486400" cy="54864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FA5162E-6C6D-4D42-4654-84BA23B0D4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654330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urple - Pa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A8D12DF9-9FA3-E494-C157-ADFC07CB50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clemson tiger paw">
            <a:extLst>
              <a:ext uri="{FF2B5EF4-FFF2-40B4-BE49-F238E27FC236}">
                <a16:creationId xmlns:a16="http://schemas.microsoft.com/office/drawing/2014/main" id="{38594F7C-BC73-84BE-106F-7C6CA81D33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52800" y="685800"/>
            <a:ext cx="5486400" cy="54864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55C7694-CA6D-1C42-3EDC-56CD2759BC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2744084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7620BE7E-501E-6569-CA9C-A5BF6CDFD8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3F628C4-4CB5-F4A0-BBA3-9F4EBCE4D3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2071880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hite -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cloudy&#10;&#10;Description automatically generated">
            <a:extLst>
              <a:ext uri="{FF2B5EF4-FFF2-40B4-BE49-F238E27FC236}">
                <a16:creationId xmlns:a16="http://schemas.microsoft.com/office/drawing/2014/main" id="{2EC047A0-1136-7375-8BB3-BB258DE360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00" y="3048"/>
            <a:ext cx="121886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6EDC1F1-6562-EE88-8B6C-254F9F3FFE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79080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377453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75CCEF-8DA5-EF9F-63FD-5F01C214F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2B8550-F7BB-8CD4-BFDC-64295DB6E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7620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3" r:id="rId4"/>
    <p:sldLayoutId id="2147483651" r:id="rId5"/>
    <p:sldLayoutId id="2147483662" r:id="rId6"/>
    <p:sldLayoutId id="2147483655" r:id="rId7"/>
    <p:sldLayoutId id="2147483666" r:id="rId8"/>
    <p:sldLayoutId id="2147483660" r:id="rId9"/>
    <p:sldLayoutId id="2147483667" r:id="rId10"/>
    <p:sldLayoutId id="2147483664" r:id="rId11"/>
    <p:sldLayoutId id="214748366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Sabon Next LT" panose="02000500000000000000" pitchFamily="2" charset="0"/>
          <a:ea typeface="+mj-ea"/>
          <a:cs typeface="Sabon Next LT" panose="020005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POSC 3710: European Politics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9/9/2026: A Europe of Nations? Nations and Nationalism</a:t>
            </a:r>
          </a:p>
          <a:p>
            <a:r>
              <a:t>Dr. Will Horne</a:t>
            </a:r>
          </a:p>
          <a:p>
            <a:r>
              <a:t>Clemson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Election Watch: Saxony-Anhalt</a:t>
            </a:r>
          </a:p>
        </p:txBody>
      </p:sp>
      <p:sp>
        <p:nvSpPr>
          <p:cNvPr id="3" name="Canvas"/>
          <p:cNvSpPr/>
          <p:nvPr/>
        </p:nvSpPr>
        <p:spPr>
          <a:xfrm>
            <a:off x="-1509" y="-20548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 dirty="0">
                <a:solidFill>
                  <a:srgbClr val="321744"/>
                </a:solidFill>
                <a:latin typeface="Calibri"/>
                <a:cs typeface="Calibri"/>
              </a:rPr>
              <a:t>Saxony-Anhalt</a:t>
            </a:r>
            <a:r>
              <a:rPr lang="en-US" sz="2800" b="1" i="0" dirty="0">
                <a:solidFill>
                  <a:srgbClr val="321744"/>
                </a:solidFill>
                <a:latin typeface="Calibri"/>
                <a:cs typeface="Calibri"/>
              </a:rPr>
              <a:t> (Germany)</a:t>
            </a:r>
            <a:r>
              <a:rPr sz="2800" b="1" i="0" dirty="0">
                <a:solidFill>
                  <a:srgbClr val="321744"/>
                </a:solidFill>
                <a:latin typeface="Calibri"/>
                <a:cs typeface="Calibri"/>
              </a:rPr>
              <a:t> voted on Sunday</a:t>
            </a:r>
          </a:p>
        </p:txBody>
      </p:sp>
      <p:sp>
        <p:nvSpPr>
          <p:cNvPr id="5" name="Legend 2021"/>
          <p:cNvSpPr/>
          <p:nvPr/>
        </p:nvSpPr>
        <p:spPr>
          <a:xfrm>
            <a:off x="1600200" y="1115568"/>
            <a:ext cx="201168" cy="201168"/>
          </a:xfrm>
          <a:prstGeom prst="rect">
            <a:avLst/>
          </a:prstGeom>
          <a:solidFill>
            <a:srgbClr val="C9C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847088" y="1060704"/>
            <a:ext cx="109728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2021</a:t>
            </a:r>
          </a:p>
        </p:txBody>
      </p:sp>
      <p:sp>
        <p:nvSpPr>
          <p:cNvPr id="7" name="Legend 2026"/>
          <p:cNvSpPr/>
          <p:nvPr/>
        </p:nvSpPr>
        <p:spPr>
          <a:xfrm>
            <a:off x="2651760" y="1115568"/>
            <a:ext cx="201168" cy="201168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898648" y="1060704"/>
            <a:ext cx="237744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6 Sept 2026</a:t>
            </a:r>
          </a:p>
        </p:txBody>
      </p:sp>
      <p:sp>
        <p:nvSpPr>
          <p:cNvPr id="9" name="Rectangle 8"/>
          <p:cNvSpPr/>
          <p:nvPr/>
        </p:nvSpPr>
        <p:spPr>
          <a:xfrm>
            <a:off x="4206240" y="1060704"/>
            <a:ext cx="283464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r">
              <a:buNone/>
            </a:pPr>
            <a:r>
              <a:rPr sz="1200" b="0" i="1">
                <a:solidFill>
                  <a:srgbClr val="5C5C5C"/>
                </a:solidFill>
                <a:latin typeface="Calibri"/>
                <a:cs typeface="Calibri"/>
              </a:rPr>
              <a:t>Share of party-list votes</a:t>
            </a:r>
          </a:p>
        </p:txBody>
      </p:sp>
      <p:sp>
        <p:nvSpPr>
          <p:cNvPr id="10" name="Label AfD"/>
          <p:cNvSpPr/>
          <p:nvPr/>
        </p:nvSpPr>
        <p:spPr>
          <a:xfrm>
            <a:off x="457200" y="1481328"/>
            <a:ext cx="109728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r">
              <a:buNone/>
            </a:pPr>
            <a:r>
              <a:rPr sz="1500" b="1" i="0">
                <a:solidFill>
                  <a:srgbClr val="321744"/>
                </a:solidFill>
                <a:latin typeface="Calibri"/>
                <a:cs typeface="Calibri"/>
              </a:rPr>
              <a:t>AfD</a:t>
            </a:r>
          </a:p>
        </p:txBody>
      </p:sp>
      <p:sp>
        <p:nvSpPr>
          <p:cNvPr id="11" name="2021 AfD"/>
          <p:cNvSpPr/>
          <p:nvPr/>
        </p:nvSpPr>
        <p:spPr>
          <a:xfrm>
            <a:off x="1600200" y="1517904"/>
            <a:ext cx="1939991" cy="173736"/>
          </a:xfrm>
          <a:prstGeom prst="rect">
            <a:avLst/>
          </a:prstGeom>
          <a:solidFill>
            <a:srgbClr val="C9C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2021 AfD value"/>
          <p:cNvSpPr/>
          <p:nvPr/>
        </p:nvSpPr>
        <p:spPr>
          <a:xfrm>
            <a:off x="3585911" y="1472184"/>
            <a:ext cx="822960" cy="26517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100" b="0" i="0">
                <a:solidFill>
                  <a:srgbClr val="5C5C5C"/>
                </a:solidFill>
                <a:latin typeface="Calibri"/>
                <a:cs typeface="Calibri"/>
              </a:rPr>
              <a:t>20.8</a:t>
            </a:r>
          </a:p>
        </p:txBody>
      </p:sp>
      <p:sp>
        <p:nvSpPr>
          <p:cNvPr id="13" name="2026 AfD"/>
          <p:cNvSpPr/>
          <p:nvPr/>
        </p:nvSpPr>
        <p:spPr>
          <a:xfrm>
            <a:off x="1600200" y="1719072"/>
            <a:ext cx="4085173" cy="173736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2026 AfD value"/>
          <p:cNvSpPr/>
          <p:nvPr/>
        </p:nvSpPr>
        <p:spPr>
          <a:xfrm>
            <a:off x="5731093" y="1673352"/>
            <a:ext cx="822960" cy="26517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100" b="1" i="0">
                <a:solidFill>
                  <a:srgbClr val="321744"/>
                </a:solidFill>
                <a:latin typeface="Calibri"/>
                <a:cs typeface="Calibri"/>
              </a:rPr>
              <a:t>43.8</a:t>
            </a:r>
          </a:p>
        </p:txBody>
      </p:sp>
      <p:sp>
        <p:nvSpPr>
          <p:cNvPr id="15" name="Label CDU"/>
          <p:cNvSpPr/>
          <p:nvPr/>
        </p:nvSpPr>
        <p:spPr>
          <a:xfrm>
            <a:off x="457200" y="1938528"/>
            <a:ext cx="109728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r">
              <a:buNone/>
            </a:pPr>
            <a:r>
              <a:rPr sz="1500" b="1" i="0">
                <a:solidFill>
                  <a:srgbClr val="321744"/>
                </a:solidFill>
                <a:latin typeface="Calibri"/>
                <a:cs typeface="Calibri"/>
              </a:rPr>
              <a:t>CDU</a:t>
            </a:r>
          </a:p>
        </p:txBody>
      </p:sp>
      <p:sp>
        <p:nvSpPr>
          <p:cNvPr id="16" name="2021 CDU"/>
          <p:cNvSpPr/>
          <p:nvPr/>
        </p:nvSpPr>
        <p:spPr>
          <a:xfrm>
            <a:off x="1600200" y="1975104"/>
            <a:ext cx="3460272" cy="173736"/>
          </a:xfrm>
          <a:prstGeom prst="rect">
            <a:avLst/>
          </a:prstGeom>
          <a:solidFill>
            <a:srgbClr val="C9C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2021 CDU value"/>
          <p:cNvSpPr/>
          <p:nvPr/>
        </p:nvSpPr>
        <p:spPr>
          <a:xfrm>
            <a:off x="5106192" y="1929384"/>
            <a:ext cx="822960" cy="26517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100" b="0" i="0">
                <a:solidFill>
                  <a:srgbClr val="5C5C5C"/>
                </a:solidFill>
                <a:latin typeface="Calibri"/>
                <a:cs typeface="Calibri"/>
              </a:rPr>
              <a:t>37.1</a:t>
            </a:r>
          </a:p>
        </p:txBody>
      </p:sp>
      <p:sp>
        <p:nvSpPr>
          <p:cNvPr id="18" name="2026 CDU"/>
          <p:cNvSpPr/>
          <p:nvPr/>
        </p:nvSpPr>
        <p:spPr>
          <a:xfrm>
            <a:off x="1600200" y="2176272"/>
            <a:ext cx="1604223" cy="173736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2026 CDU value"/>
          <p:cNvSpPr/>
          <p:nvPr/>
        </p:nvSpPr>
        <p:spPr>
          <a:xfrm>
            <a:off x="3250143" y="2130552"/>
            <a:ext cx="822960" cy="26517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100" b="1" i="0">
                <a:solidFill>
                  <a:srgbClr val="321744"/>
                </a:solidFill>
                <a:latin typeface="Calibri"/>
                <a:cs typeface="Calibri"/>
              </a:rPr>
              <a:t>17.2</a:t>
            </a:r>
          </a:p>
        </p:txBody>
      </p:sp>
      <p:sp>
        <p:nvSpPr>
          <p:cNvPr id="20" name="Label SPD"/>
          <p:cNvSpPr/>
          <p:nvPr/>
        </p:nvSpPr>
        <p:spPr>
          <a:xfrm>
            <a:off x="457200" y="2395728"/>
            <a:ext cx="109728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r">
              <a:buNone/>
            </a:pPr>
            <a:r>
              <a:rPr sz="1500" b="1" i="0">
                <a:solidFill>
                  <a:srgbClr val="321744"/>
                </a:solidFill>
                <a:latin typeface="Calibri"/>
                <a:cs typeface="Calibri"/>
              </a:rPr>
              <a:t>SPD</a:t>
            </a:r>
          </a:p>
        </p:txBody>
      </p:sp>
      <p:sp>
        <p:nvSpPr>
          <p:cNvPr id="21" name="2021 SPD"/>
          <p:cNvSpPr/>
          <p:nvPr/>
        </p:nvSpPr>
        <p:spPr>
          <a:xfrm>
            <a:off x="1600200" y="2432304"/>
            <a:ext cx="783458" cy="173736"/>
          </a:xfrm>
          <a:prstGeom prst="rect">
            <a:avLst/>
          </a:prstGeom>
          <a:solidFill>
            <a:srgbClr val="C9C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2" name="2021 SPD value"/>
          <p:cNvSpPr/>
          <p:nvPr/>
        </p:nvSpPr>
        <p:spPr>
          <a:xfrm>
            <a:off x="2429378" y="2386584"/>
            <a:ext cx="822960" cy="26517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100" b="0" i="0">
                <a:solidFill>
                  <a:srgbClr val="5C5C5C"/>
                </a:solidFill>
                <a:latin typeface="Calibri"/>
                <a:cs typeface="Calibri"/>
              </a:rPr>
              <a:t>8.4</a:t>
            </a:r>
          </a:p>
        </p:txBody>
      </p:sp>
      <p:sp>
        <p:nvSpPr>
          <p:cNvPr id="23" name="2026 SPD"/>
          <p:cNvSpPr/>
          <p:nvPr/>
        </p:nvSpPr>
        <p:spPr>
          <a:xfrm>
            <a:off x="1600200" y="2633472"/>
            <a:ext cx="867400" cy="173736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4" name="2026 SPD value"/>
          <p:cNvSpPr/>
          <p:nvPr/>
        </p:nvSpPr>
        <p:spPr>
          <a:xfrm>
            <a:off x="2513320" y="2587752"/>
            <a:ext cx="822960" cy="26517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100" b="1" i="0">
                <a:solidFill>
                  <a:srgbClr val="321744"/>
                </a:solidFill>
                <a:latin typeface="Calibri"/>
                <a:cs typeface="Calibri"/>
              </a:rPr>
              <a:t>9.3</a:t>
            </a:r>
          </a:p>
        </p:txBody>
      </p:sp>
      <p:sp>
        <p:nvSpPr>
          <p:cNvPr id="25" name="Label Greens"/>
          <p:cNvSpPr/>
          <p:nvPr/>
        </p:nvSpPr>
        <p:spPr>
          <a:xfrm>
            <a:off x="457200" y="2852928"/>
            <a:ext cx="109728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r">
              <a:buNone/>
            </a:pPr>
            <a:r>
              <a:rPr sz="1500" b="1" i="0">
                <a:solidFill>
                  <a:srgbClr val="321744"/>
                </a:solidFill>
                <a:latin typeface="Calibri"/>
                <a:cs typeface="Calibri"/>
              </a:rPr>
              <a:t>Greens</a:t>
            </a:r>
          </a:p>
        </p:txBody>
      </p:sp>
      <p:sp>
        <p:nvSpPr>
          <p:cNvPr id="26" name="2021 Greens"/>
          <p:cNvSpPr/>
          <p:nvPr/>
        </p:nvSpPr>
        <p:spPr>
          <a:xfrm>
            <a:off x="1600200" y="2889504"/>
            <a:ext cx="550286" cy="173736"/>
          </a:xfrm>
          <a:prstGeom prst="rect">
            <a:avLst/>
          </a:prstGeom>
          <a:solidFill>
            <a:srgbClr val="C9C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7" name="2021 Greens value"/>
          <p:cNvSpPr/>
          <p:nvPr/>
        </p:nvSpPr>
        <p:spPr>
          <a:xfrm>
            <a:off x="2196206" y="2843784"/>
            <a:ext cx="822960" cy="26517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100" b="0" i="0">
                <a:solidFill>
                  <a:srgbClr val="5C5C5C"/>
                </a:solidFill>
                <a:latin typeface="Calibri"/>
                <a:cs typeface="Calibri"/>
              </a:rPr>
              <a:t>5.9</a:t>
            </a:r>
          </a:p>
        </p:txBody>
      </p:sp>
      <p:sp>
        <p:nvSpPr>
          <p:cNvPr id="28" name="2026 Greens"/>
          <p:cNvSpPr/>
          <p:nvPr/>
        </p:nvSpPr>
        <p:spPr>
          <a:xfrm>
            <a:off x="1600200" y="3090672"/>
            <a:ext cx="830092" cy="173736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9" name="2026 Greens value"/>
          <p:cNvSpPr/>
          <p:nvPr/>
        </p:nvSpPr>
        <p:spPr>
          <a:xfrm>
            <a:off x="2476012" y="3044952"/>
            <a:ext cx="822960" cy="26517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100" b="1" i="0">
                <a:solidFill>
                  <a:srgbClr val="321744"/>
                </a:solidFill>
                <a:latin typeface="Calibri"/>
                <a:cs typeface="Calibri"/>
              </a:rPr>
              <a:t>8.9</a:t>
            </a:r>
          </a:p>
        </p:txBody>
      </p:sp>
      <p:sp>
        <p:nvSpPr>
          <p:cNvPr id="30" name="Label Left"/>
          <p:cNvSpPr/>
          <p:nvPr/>
        </p:nvSpPr>
        <p:spPr>
          <a:xfrm>
            <a:off x="457200" y="3310128"/>
            <a:ext cx="109728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r">
              <a:buNone/>
            </a:pPr>
            <a:r>
              <a:rPr sz="1500" b="1" i="0">
                <a:solidFill>
                  <a:srgbClr val="321744"/>
                </a:solidFill>
                <a:latin typeface="Calibri"/>
                <a:cs typeface="Calibri"/>
              </a:rPr>
              <a:t>Left</a:t>
            </a:r>
          </a:p>
        </p:txBody>
      </p:sp>
      <p:sp>
        <p:nvSpPr>
          <p:cNvPr id="31" name="2021 Left"/>
          <p:cNvSpPr/>
          <p:nvPr/>
        </p:nvSpPr>
        <p:spPr>
          <a:xfrm>
            <a:off x="1600200" y="3346704"/>
            <a:ext cx="1025957" cy="173736"/>
          </a:xfrm>
          <a:prstGeom prst="rect">
            <a:avLst/>
          </a:prstGeom>
          <a:solidFill>
            <a:srgbClr val="C9C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2" name="2021 Left value"/>
          <p:cNvSpPr/>
          <p:nvPr/>
        </p:nvSpPr>
        <p:spPr>
          <a:xfrm>
            <a:off x="2671877" y="3300984"/>
            <a:ext cx="822960" cy="26517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100" b="0" i="0">
                <a:solidFill>
                  <a:srgbClr val="5C5C5C"/>
                </a:solidFill>
                <a:latin typeface="Calibri"/>
                <a:cs typeface="Calibri"/>
              </a:rPr>
              <a:t>11.0</a:t>
            </a:r>
          </a:p>
        </p:txBody>
      </p:sp>
      <p:sp>
        <p:nvSpPr>
          <p:cNvPr id="33" name="2026 Left"/>
          <p:cNvSpPr/>
          <p:nvPr/>
        </p:nvSpPr>
        <p:spPr>
          <a:xfrm>
            <a:off x="1600200" y="3547872"/>
            <a:ext cx="802112" cy="173736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4" name="2026 Left value"/>
          <p:cNvSpPr/>
          <p:nvPr/>
        </p:nvSpPr>
        <p:spPr>
          <a:xfrm>
            <a:off x="2448032" y="3502152"/>
            <a:ext cx="822960" cy="26517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100" b="1" i="0">
                <a:solidFill>
                  <a:srgbClr val="321744"/>
                </a:solidFill>
                <a:latin typeface="Calibri"/>
                <a:cs typeface="Calibri"/>
              </a:rPr>
              <a:t>8.6</a:t>
            </a:r>
          </a:p>
        </p:txBody>
      </p:sp>
      <p:sp>
        <p:nvSpPr>
          <p:cNvPr id="35" name="Label BSW"/>
          <p:cNvSpPr/>
          <p:nvPr/>
        </p:nvSpPr>
        <p:spPr>
          <a:xfrm>
            <a:off x="457200" y="3767328"/>
            <a:ext cx="109728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r">
              <a:buNone/>
            </a:pPr>
            <a:r>
              <a:rPr sz="1500" b="1" i="0">
                <a:solidFill>
                  <a:srgbClr val="321744"/>
                </a:solidFill>
                <a:latin typeface="Calibri"/>
                <a:cs typeface="Calibri"/>
              </a:rPr>
              <a:t>BSW</a:t>
            </a:r>
          </a:p>
        </p:txBody>
      </p:sp>
      <p:sp>
        <p:nvSpPr>
          <p:cNvPr id="36" name="2021 BSW note"/>
          <p:cNvSpPr/>
          <p:nvPr/>
        </p:nvSpPr>
        <p:spPr>
          <a:xfrm>
            <a:off x="1645920" y="3776472"/>
            <a:ext cx="2194560" cy="2286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000" b="0" i="1">
                <a:solidFill>
                  <a:srgbClr val="5C5C5C"/>
                </a:solidFill>
                <a:latin typeface="Calibri"/>
                <a:cs typeface="Calibri"/>
              </a:rPr>
              <a:t>did not exist</a:t>
            </a:r>
          </a:p>
        </p:txBody>
      </p:sp>
      <p:sp>
        <p:nvSpPr>
          <p:cNvPr id="37" name="2026 BSW"/>
          <p:cNvSpPr/>
          <p:nvPr/>
        </p:nvSpPr>
        <p:spPr>
          <a:xfrm>
            <a:off x="1600200" y="4005072"/>
            <a:ext cx="494325" cy="173736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8" name="2026 BSW value"/>
          <p:cNvSpPr/>
          <p:nvPr/>
        </p:nvSpPr>
        <p:spPr>
          <a:xfrm>
            <a:off x="2140245" y="3959352"/>
            <a:ext cx="822960" cy="26517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100" b="1" i="0">
                <a:solidFill>
                  <a:srgbClr val="321744"/>
                </a:solidFill>
                <a:latin typeface="Calibri"/>
                <a:cs typeface="Calibri"/>
              </a:rPr>
              <a:t>5.3</a:t>
            </a:r>
          </a:p>
        </p:txBody>
      </p:sp>
      <p:sp>
        <p:nvSpPr>
          <p:cNvPr id="39" name="Label FDP"/>
          <p:cNvSpPr/>
          <p:nvPr/>
        </p:nvSpPr>
        <p:spPr>
          <a:xfrm>
            <a:off x="457200" y="4224528"/>
            <a:ext cx="1097280" cy="402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r">
              <a:buNone/>
            </a:pPr>
            <a:r>
              <a:rPr sz="1500" b="1" i="0">
                <a:solidFill>
                  <a:srgbClr val="321744"/>
                </a:solidFill>
                <a:latin typeface="Calibri"/>
                <a:cs typeface="Calibri"/>
              </a:rPr>
              <a:t>FDP</a:t>
            </a:r>
          </a:p>
        </p:txBody>
      </p:sp>
      <p:sp>
        <p:nvSpPr>
          <p:cNvPr id="40" name="2021 FDP"/>
          <p:cNvSpPr/>
          <p:nvPr/>
        </p:nvSpPr>
        <p:spPr>
          <a:xfrm>
            <a:off x="1600200" y="4261104"/>
            <a:ext cx="596920" cy="173736"/>
          </a:xfrm>
          <a:prstGeom prst="rect">
            <a:avLst/>
          </a:prstGeom>
          <a:solidFill>
            <a:srgbClr val="C9C2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1" name="2021 FDP value"/>
          <p:cNvSpPr/>
          <p:nvPr/>
        </p:nvSpPr>
        <p:spPr>
          <a:xfrm>
            <a:off x="2242840" y="4215384"/>
            <a:ext cx="822960" cy="26517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100" b="0" i="0">
                <a:solidFill>
                  <a:srgbClr val="5C5C5C"/>
                </a:solidFill>
                <a:latin typeface="Calibri"/>
                <a:cs typeface="Calibri"/>
              </a:rPr>
              <a:t>6.4</a:t>
            </a:r>
          </a:p>
        </p:txBody>
      </p:sp>
      <p:sp>
        <p:nvSpPr>
          <p:cNvPr id="42" name="2026 FDP"/>
          <p:cNvSpPr/>
          <p:nvPr/>
        </p:nvSpPr>
        <p:spPr>
          <a:xfrm>
            <a:off x="1600200" y="4462272"/>
            <a:ext cx="242499" cy="173736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3" name="2026 FDP value"/>
          <p:cNvSpPr/>
          <p:nvPr/>
        </p:nvSpPr>
        <p:spPr>
          <a:xfrm>
            <a:off x="1888419" y="4416552"/>
            <a:ext cx="822960" cy="26517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100" b="1" i="0">
                <a:solidFill>
                  <a:srgbClr val="321744"/>
                </a:solidFill>
                <a:latin typeface="Calibri"/>
                <a:cs typeface="Calibri"/>
              </a:rPr>
              <a:t>2.6</a:t>
            </a:r>
          </a:p>
        </p:txBody>
      </p:sp>
      <p:cxnSp>
        <p:nvCxnSpPr>
          <p:cNvPr id="44" name="Connector"/>
          <p:cNvCxnSpPr/>
          <p:nvPr/>
        </p:nvCxnSpPr>
        <p:spPr>
          <a:xfrm>
            <a:off x="1600200" y="1463040"/>
            <a:ext cx="0" cy="3236976"/>
          </a:xfrm>
          <a:prstGeom prst="line">
            <a:avLst/>
          </a:prstGeom>
          <a:ln w="12700">
            <a:solidFill>
              <a:srgbClr val="3217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Card"/>
          <p:cNvSpPr/>
          <p:nvPr/>
        </p:nvSpPr>
        <p:spPr>
          <a:xfrm>
            <a:off x="7635240" y="1097280"/>
            <a:ext cx="4096512" cy="361188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6" name="Card header"/>
          <p:cNvSpPr/>
          <p:nvPr/>
        </p:nvSpPr>
        <p:spPr>
          <a:xfrm>
            <a:off x="7635240" y="1097280"/>
            <a:ext cx="4096512" cy="566928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/>
              </a:rPr>
              <a:t>Details</a:t>
            </a:r>
            <a:endParaRPr sz="1400" b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47" name="Card text"/>
          <p:cNvSpPr/>
          <p:nvPr/>
        </p:nvSpPr>
        <p:spPr>
          <a:xfrm>
            <a:off x="7808976" y="1865376"/>
            <a:ext cx="3749040" cy="2724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Turnout 77.8%, up from 60.3% in 2021. The highest since reunification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The </a:t>
            </a:r>
            <a:r>
              <a:rPr sz="1400" b="0" i="0" dirty="0" err="1">
                <a:solidFill>
                  <a:srgbClr val="321744"/>
                </a:solidFill>
                <a:latin typeface="Calibri"/>
                <a:cs typeface="Calibri"/>
              </a:rPr>
              <a:t>AfD</a:t>
            </a: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 won 38 of the 41 districts. In 2021 it won one</a:t>
            </a:r>
            <a:r>
              <a:rPr lang="en-US" sz="1400" b="0" i="0" dirty="0">
                <a:solidFill>
                  <a:srgbClr val="321744"/>
                </a:solidFill>
                <a:latin typeface="Calibri"/>
                <a:cs typeface="Calibri"/>
              </a:rPr>
              <a:t> district</a:t>
            </a:r>
            <a:endParaRPr sz="1400" b="0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The CDU won 40 districts in 2021. This time it won no</a:t>
            </a:r>
            <a:r>
              <a:rPr lang="en-US" sz="1400" b="0" i="0" dirty="0">
                <a:solidFill>
                  <a:srgbClr val="321744"/>
                </a:solidFill>
                <a:latin typeface="Calibri"/>
                <a:cs typeface="Calibri"/>
              </a:rPr>
              <a:t>ne</a:t>
            </a:r>
            <a:endParaRPr sz="1400" b="0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The three districts the </a:t>
            </a:r>
            <a:r>
              <a:rPr sz="1400" b="0" i="0" dirty="0" err="1">
                <a:solidFill>
                  <a:srgbClr val="321744"/>
                </a:solidFill>
                <a:latin typeface="Calibri"/>
                <a:cs typeface="Calibri"/>
              </a:rPr>
              <a:t>AfD</a:t>
            </a: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 lost are in Magdeburg and Halle. The Left won them</a:t>
            </a:r>
          </a:p>
        </p:txBody>
      </p:sp>
      <p:sp>
        <p:nvSpPr>
          <p:cNvPr id="48" name="Seat bar title"/>
          <p:cNvSpPr/>
          <p:nvPr/>
        </p:nvSpPr>
        <p:spPr>
          <a:xfrm>
            <a:off x="457200" y="4809744"/>
            <a:ext cx="731520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400" b="1" i="0">
                <a:solidFill>
                  <a:srgbClr val="321744"/>
                </a:solidFill>
                <a:latin typeface="Calibri"/>
                <a:cs typeface="Calibri"/>
              </a:rPr>
              <a:t>Seats in the new Landtag: 83</a:t>
            </a:r>
          </a:p>
        </p:txBody>
      </p:sp>
      <p:sp>
        <p:nvSpPr>
          <p:cNvPr id="49" name="Seats AfD"/>
          <p:cNvSpPr/>
          <p:nvPr/>
        </p:nvSpPr>
        <p:spPr>
          <a:xfrm>
            <a:off x="457200" y="5193792"/>
            <a:ext cx="5279393" cy="457200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0" name="Seats AfD label"/>
          <p:cNvSpPr/>
          <p:nvPr/>
        </p:nvSpPr>
        <p:spPr>
          <a:xfrm>
            <a:off x="457200" y="5193792"/>
            <a:ext cx="5279393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sz="1300" b="1" i="0">
                <a:solidFill>
                  <a:srgbClr val="FFFFFF"/>
                </a:solidFill>
                <a:latin typeface="Calibri"/>
                <a:cs typeface="Calibri"/>
              </a:rPr>
              <a:t>AfD 39</a:t>
            </a:r>
          </a:p>
        </p:txBody>
      </p:sp>
      <p:sp>
        <p:nvSpPr>
          <p:cNvPr id="51" name="Seats CDU"/>
          <p:cNvSpPr/>
          <p:nvPr/>
        </p:nvSpPr>
        <p:spPr>
          <a:xfrm>
            <a:off x="5754881" y="5193792"/>
            <a:ext cx="2019282" cy="457200"/>
          </a:xfrm>
          <a:prstGeom prst="rect">
            <a:avLst/>
          </a:prstGeom>
          <a:solidFill>
            <a:srgbClr val="5B44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2" name="Seats CDU label"/>
          <p:cNvSpPr/>
          <p:nvPr/>
        </p:nvSpPr>
        <p:spPr>
          <a:xfrm>
            <a:off x="5754881" y="5193792"/>
            <a:ext cx="2019282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sz="1300" b="1" i="0">
                <a:solidFill>
                  <a:srgbClr val="FFFFFF"/>
                </a:solidFill>
                <a:latin typeface="Calibri"/>
                <a:cs typeface="Calibri"/>
              </a:rPr>
              <a:t>CDU 15</a:t>
            </a:r>
          </a:p>
        </p:txBody>
      </p:sp>
      <p:sp>
        <p:nvSpPr>
          <p:cNvPr id="53" name="Seats SPD"/>
          <p:cNvSpPr/>
          <p:nvPr/>
        </p:nvSpPr>
        <p:spPr>
          <a:xfrm>
            <a:off x="7792451" y="5193792"/>
            <a:ext cx="1068416" cy="457200"/>
          </a:xfrm>
          <a:prstGeom prst="rect">
            <a:avLst/>
          </a:prstGeom>
          <a:solidFill>
            <a:srgbClr val="8C7F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4" name="Seats SPD label"/>
          <p:cNvSpPr/>
          <p:nvPr/>
        </p:nvSpPr>
        <p:spPr>
          <a:xfrm>
            <a:off x="7792451" y="5193792"/>
            <a:ext cx="1068416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sz="1300" b="1" i="0">
                <a:solidFill>
                  <a:srgbClr val="FFFFFF"/>
                </a:solidFill>
                <a:latin typeface="Calibri"/>
                <a:cs typeface="Calibri"/>
              </a:rPr>
              <a:t>SPD 8</a:t>
            </a:r>
          </a:p>
        </p:txBody>
      </p:sp>
      <p:sp>
        <p:nvSpPr>
          <p:cNvPr id="55" name="Seats Greens"/>
          <p:cNvSpPr/>
          <p:nvPr/>
        </p:nvSpPr>
        <p:spPr>
          <a:xfrm>
            <a:off x="8879155" y="5193792"/>
            <a:ext cx="1068416" cy="457200"/>
          </a:xfrm>
          <a:prstGeom prst="rect">
            <a:avLst/>
          </a:prstGeom>
          <a:solidFill>
            <a:srgbClr val="A99F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6" name="Seats Greens label"/>
          <p:cNvSpPr/>
          <p:nvPr/>
        </p:nvSpPr>
        <p:spPr>
          <a:xfrm>
            <a:off x="8879155" y="5193792"/>
            <a:ext cx="1068416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Greens 8</a:t>
            </a:r>
          </a:p>
        </p:txBody>
      </p:sp>
      <p:sp>
        <p:nvSpPr>
          <p:cNvPr id="57" name="Seats Left"/>
          <p:cNvSpPr/>
          <p:nvPr/>
        </p:nvSpPr>
        <p:spPr>
          <a:xfrm>
            <a:off x="9965858" y="5193792"/>
            <a:ext cx="1068416" cy="457200"/>
          </a:xfrm>
          <a:prstGeom prst="rect">
            <a:avLst/>
          </a:prstGeom>
          <a:solidFill>
            <a:srgbClr val="C4BC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8" name="Seats Left label"/>
          <p:cNvSpPr/>
          <p:nvPr/>
        </p:nvSpPr>
        <p:spPr>
          <a:xfrm>
            <a:off x="9965858" y="5193792"/>
            <a:ext cx="1068416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Left 8</a:t>
            </a:r>
          </a:p>
        </p:txBody>
      </p:sp>
      <p:sp>
        <p:nvSpPr>
          <p:cNvPr id="59" name="Seats BSW"/>
          <p:cNvSpPr/>
          <p:nvPr/>
        </p:nvSpPr>
        <p:spPr>
          <a:xfrm>
            <a:off x="11052562" y="5193792"/>
            <a:ext cx="660902" cy="457200"/>
          </a:xfrm>
          <a:prstGeom prst="rect">
            <a:avLst/>
          </a:prstGeom>
          <a:solidFill>
            <a:srgbClr val="DDD8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0" name="Seats BSW label"/>
          <p:cNvSpPr/>
          <p:nvPr/>
        </p:nvSpPr>
        <p:spPr>
          <a:xfrm>
            <a:off x="11052562" y="5193792"/>
            <a:ext cx="660902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BSW 5</a:t>
            </a:r>
          </a:p>
        </p:txBody>
      </p:sp>
      <p:cxnSp>
        <p:nvCxnSpPr>
          <p:cNvPr id="61" name="Majority line"/>
          <p:cNvCxnSpPr/>
          <p:nvPr/>
        </p:nvCxnSpPr>
        <p:spPr>
          <a:xfrm>
            <a:off x="6162395" y="5047488"/>
            <a:ext cx="0" cy="749808"/>
          </a:xfrm>
          <a:prstGeom prst="line">
            <a:avLst/>
          </a:prstGeom>
          <a:ln w="31750">
            <a:solidFill>
              <a:srgbClr val="F367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Majority label"/>
          <p:cNvSpPr/>
          <p:nvPr/>
        </p:nvSpPr>
        <p:spPr>
          <a:xfrm>
            <a:off x="6235547" y="5724144"/>
            <a:ext cx="3657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sz="1200" b="1" i="0" dirty="0">
                <a:solidFill>
                  <a:srgbClr val="F3672A"/>
                </a:solidFill>
                <a:latin typeface="Calibri"/>
                <a:cs typeface="Calibri"/>
              </a:rPr>
              <a:t>Majority: 42 seats. The </a:t>
            </a:r>
            <a:r>
              <a:rPr sz="1200" b="1" i="0" dirty="0" err="1">
                <a:solidFill>
                  <a:srgbClr val="F3672A"/>
                </a:solidFill>
                <a:latin typeface="Calibri"/>
                <a:cs typeface="Calibri"/>
              </a:rPr>
              <a:t>AfD</a:t>
            </a:r>
            <a:r>
              <a:rPr sz="1200" b="1" i="0" dirty="0">
                <a:solidFill>
                  <a:srgbClr val="F3672A"/>
                </a:solidFill>
                <a:latin typeface="Calibri"/>
                <a:cs typeface="Calibri"/>
              </a:rPr>
              <a:t> has 39</a:t>
            </a:r>
            <a:r>
              <a:rPr lang="en-US" sz="1200" b="1" i="0" dirty="0">
                <a:solidFill>
                  <a:srgbClr val="F3672A"/>
                </a:solidFill>
                <a:latin typeface="Calibri"/>
                <a:cs typeface="Calibri"/>
              </a:rPr>
              <a:t> as does the non BSW opposition</a:t>
            </a:r>
            <a:endParaRPr sz="1200" b="1" i="0" dirty="0">
              <a:solidFill>
                <a:srgbClr val="F3672A"/>
              </a:solidFill>
              <a:latin typeface="Calibri"/>
              <a:cs typeface="Calibri"/>
            </a:endParaRPr>
          </a:p>
        </p:txBody>
      </p:sp>
      <p:sp>
        <p:nvSpPr>
          <p:cNvPr id="63" name="Footnote"/>
          <p:cNvSpPr/>
          <p:nvPr/>
        </p:nvSpPr>
        <p:spPr>
          <a:xfrm>
            <a:off x="457200" y="6108192"/>
            <a:ext cx="11274552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r>
              <a:rPr sz="1250" b="0" i="1" dirty="0">
                <a:solidFill>
                  <a:srgbClr val="5C5C5C"/>
                </a:solidFill>
                <a:latin typeface="Calibri"/>
                <a:cs typeface="Calibri"/>
              </a:rPr>
              <a:t>Preliminary official result, </a:t>
            </a:r>
            <a:r>
              <a:rPr sz="1250" b="0" i="1" dirty="0" err="1">
                <a:solidFill>
                  <a:srgbClr val="5C5C5C"/>
                </a:solidFill>
                <a:latin typeface="Calibri"/>
                <a:cs typeface="Calibri"/>
              </a:rPr>
              <a:t>Landeswahlleiterin</a:t>
            </a:r>
            <a:r>
              <a:rPr sz="1250" b="0" i="1" dirty="0">
                <a:solidFill>
                  <a:srgbClr val="5C5C5C"/>
                </a:solidFill>
                <a:latin typeface="Calibri"/>
                <a:cs typeface="Calibri"/>
              </a:rPr>
              <a:t> Sachsen-Anhalt (7 Sept 2026);. Landtag: 41 districts plus list seats, 5% threshold.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Happened, What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/>
              <a:t>The </a:t>
            </a:r>
            <a:r>
              <a:rPr dirty="0" err="1"/>
              <a:t>AfD</a:t>
            </a:r>
            <a:r>
              <a:rPr dirty="0"/>
              <a:t> doubled its vote and won 38 of 41 districts. The CDU </a:t>
            </a:r>
            <a:r>
              <a:rPr lang="en-US" dirty="0" err="1"/>
              <a:t>colappsed</a:t>
            </a:r>
            <a:endParaRPr dirty="0"/>
          </a:p>
          <a:p>
            <a:r>
              <a:rPr dirty="0"/>
              <a:t>The state lists the </a:t>
            </a:r>
            <a:r>
              <a:rPr dirty="0" err="1"/>
              <a:t>AfD</a:t>
            </a:r>
            <a:r>
              <a:rPr dirty="0"/>
              <a:t> as right-wing extremist</a:t>
            </a:r>
            <a:r>
              <a:rPr lang="en-US" dirty="0"/>
              <a:t>. </a:t>
            </a:r>
            <a:endParaRPr dirty="0"/>
          </a:p>
          <a:p>
            <a:r>
              <a:rPr lang="en-US" dirty="0"/>
              <a:t>Most parties will not consider working with </a:t>
            </a:r>
            <a:r>
              <a:rPr lang="en-US" dirty="0" err="1"/>
              <a:t>AfD</a:t>
            </a:r>
            <a:r>
              <a:rPr lang="en-US" dirty="0"/>
              <a:t> (BSW less clear on this)</a:t>
            </a:r>
            <a:endParaRPr dirty="0"/>
          </a:p>
          <a:p>
            <a:r>
              <a:rPr dirty="0"/>
              <a:t>The CDU rules out</a:t>
            </a:r>
            <a:r>
              <a:rPr lang="en-US" dirty="0"/>
              <a:t> working with</a:t>
            </a:r>
            <a:r>
              <a:rPr dirty="0"/>
              <a:t> </a:t>
            </a:r>
            <a:r>
              <a:rPr lang="en-US" dirty="0" err="1"/>
              <a:t>AfD</a:t>
            </a:r>
            <a:r>
              <a:rPr lang="en-US" dirty="0"/>
              <a:t> and Die Linke</a:t>
            </a:r>
            <a:r>
              <a:rPr dirty="0"/>
              <a:t>. </a:t>
            </a:r>
            <a:endParaRPr lang="en-US" dirty="0"/>
          </a:p>
          <a:p>
            <a:r>
              <a:rPr lang="en-US" dirty="0"/>
              <a:t>Possible outcomes</a:t>
            </a:r>
          </a:p>
          <a:p>
            <a:pPr lvl="1"/>
            <a:r>
              <a:rPr lang="en-US" dirty="0"/>
              <a:t>BSW supports </a:t>
            </a:r>
            <a:r>
              <a:rPr lang="en-US" dirty="0" err="1"/>
              <a:t>AfD</a:t>
            </a:r>
            <a:endParaRPr lang="en-US" dirty="0"/>
          </a:p>
          <a:p>
            <a:pPr lvl="1"/>
            <a:r>
              <a:rPr lang="en-US" dirty="0"/>
              <a:t>BSW + the rest of the parties form an anti-</a:t>
            </a:r>
            <a:r>
              <a:rPr lang="en-US" dirty="0" err="1"/>
              <a:t>AfD</a:t>
            </a:r>
            <a:r>
              <a:rPr lang="en-US" dirty="0"/>
              <a:t> government</a:t>
            </a:r>
          </a:p>
          <a:p>
            <a:pPr lvl="1"/>
            <a:r>
              <a:rPr lang="en-US" dirty="0"/>
              <a:t>New Elections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AfD Across Germany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The AfD in every state election since 2024</a:t>
            </a:r>
          </a:p>
        </p:txBody>
      </p:sp>
      <p:sp>
        <p:nvSpPr>
          <p:cNvPr id="5" name="AfD Thuringia"/>
          <p:cNvSpPr/>
          <p:nvPr/>
        </p:nvSpPr>
        <p:spPr>
          <a:xfrm>
            <a:off x="1244890" y="2795504"/>
            <a:ext cx="841248" cy="2279416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Value Thuringia"/>
          <p:cNvSpPr/>
          <p:nvPr/>
        </p:nvSpPr>
        <p:spPr>
          <a:xfrm>
            <a:off x="970570" y="2466320"/>
            <a:ext cx="1389888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32.8%</a:t>
            </a:r>
          </a:p>
        </p:txBody>
      </p:sp>
      <p:sp>
        <p:nvSpPr>
          <p:cNvPr id="7" name="Axis Thuringia"/>
          <p:cNvSpPr/>
          <p:nvPr/>
        </p:nvSpPr>
        <p:spPr>
          <a:xfrm>
            <a:off x="915706" y="5129784"/>
            <a:ext cx="1499616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Thuringia</a:t>
            </a:r>
          </a:p>
          <a:p>
            <a:pPr marL="0" indent="0" algn="ctr">
              <a:buNone/>
            </a:pPr>
            <a:r>
              <a:rPr sz="1200" b="0" i="0">
                <a:solidFill>
                  <a:srgbClr val="5C5C5C"/>
                </a:solidFill>
                <a:latin typeface="Calibri"/>
                <a:cs typeface="Calibri"/>
              </a:rPr>
              <a:t>Sept 2024</a:t>
            </a:r>
          </a:p>
        </p:txBody>
      </p:sp>
      <p:sp>
        <p:nvSpPr>
          <p:cNvPr id="8" name="AfD Saxony"/>
          <p:cNvSpPr/>
          <p:nvPr/>
        </p:nvSpPr>
        <p:spPr>
          <a:xfrm>
            <a:off x="2747119" y="2948391"/>
            <a:ext cx="841248" cy="2126529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Value Saxony"/>
          <p:cNvSpPr/>
          <p:nvPr/>
        </p:nvSpPr>
        <p:spPr>
          <a:xfrm>
            <a:off x="2472799" y="2619207"/>
            <a:ext cx="1389888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30.6%</a:t>
            </a:r>
          </a:p>
        </p:txBody>
      </p:sp>
      <p:sp>
        <p:nvSpPr>
          <p:cNvPr id="10" name="Axis Saxony"/>
          <p:cNvSpPr/>
          <p:nvPr/>
        </p:nvSpPr>
        <p:spPr>
          <a:xfrm>
            <a:off x="2417935" y="5129784"/>
            <a:ext cx="1499616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Saxony</a:t>
            </a:r>
          </a:p>
          <a:p>
            <a:pPr marL="0" indent="0" algn="ctr">
              <a:buNone/>
            </a:pPr>
            <a:r>
              <a:rPr sz="1200" b="0" i="0">
                <a:solidFill>
                  <a:srgbClr val="5C5C5C"/>
                </a:solidFill>
                <a:latin typeface="Calibri"/>
                <a:cs typeface="Calibri"/>
              </a:rPr>
              <a:t>Sept 2024</a:t>
            </a:r>
          </a:p>
        </p:txBody>
      </p:sp>
      <p:sp>
        <p:nvSpPr>
          <p:cNvPr id="11" name="AfD Brandenburg"/>
          <p:cNvSpPr/>
          <p:nvPr/>
        </p:nvSpPr>
        <p:spPr>
          <a:xfrm>
            <a:off x="4249347" y="3045684"/>
            <a:ext cx="841248" cy="2029236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Value Brandenburg"/>
          <p:cNvSpPr/>
          <p:nvPr/>
        </p:nvSpPr>
        <p:spPr>
          <a:xfrm>
            <a:off x="3975027" y="2716500"/>
            <a:ext cx="1389888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29.2%</a:t>
            </a:r>
          </a:p>
        </p:txBody>
      </p:sp>
      <p:sp>
        <p:nvSpPr>
          <p:cNvPr id="13" name="Axis Brandenburg"/>
          <p:cNvSpPr/>
          <p:nvPr/>
        </p:nvSpPr>
        <p:spPr>
          <a:xfrm>
            <a:off x="3920163" y="5129784"/>
            <a:ext cx="1499616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Brandenburg</a:t>
            </a:r>
          </a:p>
          <a:p>
            <a:pPr marL="0" indent="0" algn="ctr">
              <a:buNone/>
            </a:pPr>
            <a:r>
              <a:rPr sz="1200" b="0" i="0">
                <a:solidFill>
                  <a:srgbClr val="5C5C5C"/>
                </a:solidFill>
                <a:latin typeface="Calibri"/>
                <a:cs typeface="Calibri"/>
              </a:rPr>
              <a:t>Sept 2024</a:t>
            </a:r>
          </a:p>
        </p:txBody>
      </p:sp>
      <p:sp>
        <p:nvSpPr>
          <p:cNvPr id="14" name="AfD Hamburg"/>
          <p:cNvSpPr/>
          <p:nvPr/>
        </p:nvSpPr>
        <p:spPr>
          <a:xfrm>
            <a:off x="5751576" y="4553712"/>
            <a:ext cx="841248" cy="521208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Value Hamburg"/>
          <p:cNvSpPr/>
          <p:nvPr/>
        </p:nvSpPr>
        <p:spPr>
          <a:xfrm>
            <a:off x="5477256" y="4224528"/>
            <a:ext cx="1389888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7.5%</a:t>
            </a:r>
          </a:p>
        </p:txBody>
      </p:sp>
      <p:sp>
        <p:nvSpPr>
          <p:cNvPr id="16" name="Axis Hamburg"/>
          <p:cNvSpPr/>
          <p:nvPr/>
        </p:nvSpPr>
        <p:spPr>
          <a:xfrm>
            <a:off x="5422392" y="5129784"/>
            <a:ext cx="1499616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Hamburg</a:t>
            </a:r>
          </a:p>
          <a:p>
            <a:pPr marL="0" indent="0" algn="ctr">
              <a:buNone/>
            </a:pPr>
            <a:r>
              <a:rPr sz="1200" b="0" i="0">
                <a:solidFill>
                  <a:srgbClr val="5C5C5C"/>
                </a:solidFill>
                <a:latin typeface="Calibri"/>
                <a:cs typeface="Calibri"/>
              </a:rPr>
              <a:t>Mar 2025</a:t>
            </a:r>
          </a:p>
        </p:txBody>
      </p:sp>
      <p:sp>
        <p:nvSpPr>
          <p:cNvPr id="17" name="AfD Baden-Württemberg"/>
          <p:cNvSpPr/>
          <p:nvPr/>
        </p:nvSpPr>
        <p:spPr>
          <a:xfrm>
            <a:off x="7253805" y="3768425"/>
            <a:ext cx="841248" cy="1306495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Value Baden-Württemberg"/>
          <p:cNvSpPr/>
          <p:nvPr/>
        </p:nvSpPr>
        <p:spPr>
          <a:xfrm>
            <a:off x="7253805" y="3805001"/>
            <a:ext cx="841248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300" b="1" i="0">
                <a:solidFill>
                  <a:srgbClr val="FFFFFF"/>
                </a:solidFill>
                <a:latin typeface="Calibri"/>
                <a:cs typeface="Calibri"/>
              </a:rPr>
              <a:t>18.8%</a:t>
            </a:r>
          </a:p>
        </p:txBody>
      </p:sp>
      <p:sp>
        <p:nvSpPr>
          <p:cNvPr id="19" name="Axis Baden-Württemberg"/>
          <p:cNvSpPr/>
          <p:nvPr/>
        </p:nvSpPr>
        <p:spPr>
          <a:xfrm>
            <a:off x="6924621" y="5129784"/>
            <a:ext cx="1499616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Baden-</a:t>
            </a:r>
          </a:p>
          <a:p>
            <a:pPr marL="0" indent="0" algn="ctr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Württemberg</a:t>
            </a:r>
          </a:p>
          <a:p>
            <a:pPr marL="0" indent="0" algn="ctr">
              <a:buNone/>
            </a:pPr>
            <a:r>
              <a:rPr sz="1200" b="0" i="0">
                <a:solidFill>
                  <a:srgbClr val="5C5C5C"/>
                </a:solidFill>
                <a:latin typeface="Calibri"/>
                <a:cs typeface="Calibri"/>
              </a:rPr>
              <a:t>Mar 2026</a:t>
            </a:r>
          </a:p>
        </p:txBody>
      </p:sp>
      <p:sp>
        <p:nvSpPr>
          <p:cNvPr id="20" name="AfD Rhineland-Palatinate"/>
          <p:cNvSpPr/>
          <p:nvPr/>
        </p:nvSpPr>
        <p:spPr>
          <a:xfrm>
            <a:off x="8756033" y="3719779"/>
            <a:ext cx="841248" cy="1355141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Value Rhineland-Palatinate"/>
          <p:cNvSpPr/>
          <p:nvPr/>
        </p:nvSpPr>
        <p:spPr>
          <a:xfrm>
            <a:off x="8756033" y="3756355"/>
            <a:ext cx="841248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300" b="1" i="0">
                <a:solidFill>
                  <a:srgbClr val="FFFFFF"/>
                </a:solidFill>
                <a:latin typeface="Calibri"/>
                <a:cs typeface="Calibri"/>
              </a:rPr>
              <a:t>19.5%</a:t>
            </a:r>
          </a:p>
        </p:txBody>
      </p:sp>
      <p:sp>
        <p:nvSpPr>
          <p:cNvPr id="22" name="Axis Rhineland-Palatinate"/>
          <p:cNvSpPr/>
          <p:nvPr/>
        </p:nvSpPr>
        <p:spPr>
          <a:xfrm>
            <a:off x="8426849" y="5129784"/>
            <a:ext cx="1499616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Rhineland-</a:t>
            </a:r>
          </a:p>
          <a:p>
            <a:pPr marL="0" indent="0" algn="ctr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Palatinate</a:t>
            </a:r>
          </a:p>
          <a:p>
            <a:pPr marL="0" indent="0" algn="ctr">
              <a:buNone/>
            </a:pPr>
            <a:r>
              <a:rPr sz="1200" b="0" i="0">
                <a:solidFill>
                  <a:srgbClr val="5C5C5C"/>
                </a:solidFill>
                <a:latin typeface="Calibri"/>
                <a:cs typeface="Calibri"/>
              </a:rPr>
              <a:t>Mar 2026</a:t>
            </a:r>
          </a:p>
        </p:txBody>
      </p:sp>
      <p:sp>
        <p:nvSpPr>
          <p:cNvPr id="23" name="AfD Saxony-Anhalt"/>
          <p:cNvSpPr/>
          <p:nvPr/>
        </p:nvSpPr>
        <p:spPr>
          <a:xfrm>
            <a:off x="10258262" y="2031065"/>
            <a:ext cx="841248" cy="3043855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4" name="Value Saxony-Anhalt"/>
          <p:cNvSpPr/>
          <p:nvPr/>
        </p:nvSpPr>
        <p:spPr>
          <a:xfrm>
            <a:off x="9983942" y="1701881"/>
            <a:ext cx="1389888" cy="2926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43.8%</a:t>
            </a:r>
          </a:p>
        </p:txBody>
      </p:sp>
      <p:sp>
        <p:nvSpPr>
          <p:cNvPr id="25" name="Axis Saxony-Anhalt"/>
          <p:cNvSpPr/>
          <p:nvPr/>
        </p:nvSpPr>
        <p:spPr>
          <a:xfrm>
            <a:off x="9929078" y="5129784"/>
            <a:ext cx="1499616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300" b="1" i="0">
                <a:solidFill>
                  <a:srgbClr val="321744"/>
                </a:solidFill>
                <a:latin typeface="Calibri"/>
                <a:cs typeface="Calibri"/>
              </a:rPr>
              <a:t>Saxony-Anhalt</a:t>
            </a:r>
          </a:p>
          <a:p>
            <a:pPr marL="0" indent="0" algn="ctr">
              <a:buNone/>
            </a:pPr>
            <a:r>
              <a:rPr sz="1200" b="0" i="0">
                <a:solidFill>
                  <a:srgbClr val="5C5C5C"/>
                </a:solidFill>
                <a:latin typeface="Calibri"/>
                <a:cs typeface="Calibri"/>
              </a:rPr>
              <a:t>Sept 2026</a:t>
            </a:r>
          </a:p>
        </p:txBody>
      </p:sp>
      <p:cxnSp>
        <p:nvCxnSpPr>
          <p:cNvPr id="26" name="Connector"/>
          <p:cNvCxnSpPr/>
          <p:nvPr/>
        </p:nvCxnSpPr>
        <p:spPr>
          <a:xfrm>
            <a:off x="914400" y="5074920"/>
            <a:ext cx="10515600" cy="0"/>
          </a:xfrm>
          <a:prstGeom prst="line">
            <a:avLst/>
          </a:prstGeom>
          <a:ln w="19050">
            <a:solidFill>
              <a:srgbClr val="3217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Reference line"/>
          <p:cNvCxnSpPr/>
          <p:nvPr/>
        </p:nvCxnSpPr>
        <p:spPr>
          <a:xfrm>
            <a:off x="914400" y="3629436"/>
            <a:ext cx="10515600" cy="0"/>
          </a:xfrm>
          <a:prstGeom prst="line">
            <a:avLst/>
          </a:prstGeom>
          <a:ln w="19050">
            <a:solidFill>
              <a:srgbClr val="5C5C5C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ference label"/>
          <p:cNvSpPr/>
          <p:nvPr/>
        </p:nvSpPr>
        <p:spPr>
          <a:xfrm>
            <a:off x="5091902" y="3675156"/>
            <a:ext cx="2160597" cy="51206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150" b="0" i="1">
                <a:solidFill>
                  <a:srgbClr val="5C5C5C"/>
                </a:solidFill>
                <a:latin typeface="Calibri"/>
                <a:cs typeface="Calibri"/>
              </a:rPr>
              <a:t>Bundestag election, Feb 2025</a:t>
            </a:r>
          </a:p>
          <a:p>
            <a:pPr marL="0" indent="0" algn="ctr">
              <a:buNone/>
            </a:pPr>
            <a:r>
              <a:rPr sz="1150" b="0" i="1">
                <a:solidFill>
                  <a:srgbClr val="5C5C5C"/>
                </a:solidFill>
                <a:latin typeface="Calibri"/>
                <a:cs typeface="Calibri"/>
              </a:rPr>
              <a:t>20.8% nationally</a:t>
            </a:r>
          </a:p>
        </p:txBody>
      </p:sp>
      <p:sp>
        <p:nvSpPr>
          <p:cNvPr id="29" name="Legend east"/>
          <p:cNvSpPr/>
          <p:nvPr/>
        </p:nvSpPr>
        <p:spPr>
          <a:xfrm>
            <a:off x="914400" y="1143000"/>
            <a:ext cx="219456" cy="219456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1207008" y="1088136"/>
            <a:ext cx="274320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Eastern states (former GDR)</a:t>
            </a:r>
          </a:p>
        </p:txBody>
      </p:sp>
      <p:sp>
        <p:nvSpPr>
          <p:cNvPr id="31" name="Legend west"/>
          <p:cNvSpPr/>
          <p:nvPr/>
        </p:nvSpPr>
        <p:spPr>
          <a:xfrm>
            <a:off x="3931920" y="1143000"/>
            <a:ext cx="219456" cy="219456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4224528" y="1088136"/>
            <a:ext cx="21945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Western states</a:t>
            </a:r>
          </a:p>
        </p:txBody>
      </p:sp>
      <p:sp>
        <p:nvSpPr>
          <p:cNvPr id="33" name="Footnote"/>
          <p:cNvSpPr/>
          <p:nvPr/>
        </p:nvSpPr>
        <p:spPr>
          <a:xfrm>
            <a:off x="457200" y="5806440"/>
            <a:ext cx="11274552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r>
              <a:rPr sz="1300" b="0" i="1">
                <a:solidFill>
                  <a:srgbClr val="5C5C5C"/>
                </a:solidFill>
                <a:latin typeface="Calibri"/>
                <a:cs typeface="Calibri"/>
              </a:rPr>
              <a:t>Share of party-list votes, state election authorities; Saxony-Anhalt preliminary. Germany has been one state since 1990. Why does the east vote so differently?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Three Nations Without States</a:t>
            </a:r>
          </a:p>
        </p:txBody>
      </p:sp>
      <p:sp>
        <p:nvSpPr>
          <p:cNvPr id="501" name="Canvas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 dirty="0"/>
          </a:p>
        </p:txBody>
      </p:sp>
      <p:sp>
        <p:nvSpPr>
          <p:cNvPr id="502" name="Heading"/>
          <p:cNvSpPr/>
          <p:nvPr/>
        </p:nvSpPr>
        <p:spPr>
          <a:xfrm>
            <a:off x="457200" y="335280"/>
            <a:ext cx="11277600" cy="700000"/>
          </a:xfrm>
          <a:prstGeom prst="rect">
            <a:avLst/>
          </a:prstGeom>
          <a:noFill/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321744"/>
                </a:solidFill>
                <a:latin typeface="Calibri"/>
                <a:cs typeface="Calibri"/>
              </a:rPr>
              <a:t>Nations don’t always have states</a:t>
            </a:r>
          </a:p>
        </p:txBody>
      </p:sp>
      <p:sp>
        <p:nvSpPr>
          <p:cNvPr id="503" name="Card 1"/>
          <p:cNvSpPr/>
          <p:nvPr/>
        </p:nvSpPr>
        <p:spPr>
          <a:xfrm>
            <a:off x="457200" y="1440000"/>
            <a:ext cx="3568700" cy="35600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04" name="Card 1 header"/>
          <p:cNvSpPr/>
          <p:nvPr/>
        </p:nvSpPr>
        <p:spPr>
          <a:xfrm>
            <a:off x="457200" y="1440000"/>
            <a:ext cx="3568700" cy="640000"/>
          </a:xfrm>
          <a:prstGeom prst="roundRect">
            <a:avLst>
              <a:gd name="adj" fmla="val 26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/>
                <a:cs typeface="Calibri"/>
              </a:rPr>
              <a:t>SCOTLAND</a:t>
            </a:r>
          </a:p>
        </p:txBody>
      </p:sp>
      <p:sp>
        <p:nvSpPr>
          <p:cNvPr id="505" name="Card 1 text"/>
          <p:cNvSpPr/>
          <p:nvPr/>
        </p:nvSpPr>
        <p:spPr>
          <a:xfrm>
            <a:off x="628650" y="2270000"/>
            <a:ext cx="3225800" cy="2600000"/>
          </a:xfrm>
          <a:prstGeom prst="rect">
            <a:avLst/>
          </a:prstGeom>
          <a:noFill/>
          <a:ln>
            <a:noFill/>
          </a:ln>
        </p:spPr>
        <p:txBody>
          <a:bodyPr wrap="square" lIns="45720" tIns="91440" rIns="45720" bIns="91440" anchor="t">
            <a:normAutofit fontScale="92500" lnSpcReduction="20000"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en-US" sz="1700" b="1" dirty="0">
                <a:solidFill>
                  <a:srgbClr val="321744"/>
                </a:solidFill>
                <a:latin typeface="Calibri"/>
                <a:cs typeface="Calibri"/>
              </a:rPr>
              <a:t>Contested Support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Independence Referendum in 2014: No gets 55%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Support for Independence seems to have increased after Brexit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May 2026: SNP and Greens take 73 of 129 seats</a:t>
            </a:r>
          </a:p>
          <a:p>
            <a:pPr marL="628650" lvl="1" indent="-1714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The largest pro-independence majority ever elected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Scottish Parliament voted 72–55 for anew referendum. Westminster said no</a:t>
            </a:r>
          </a:p>
        </p:txBody>
      </p:sp>
      <p:sp>
        <p:nvSpPr>
          <p:cNvPr id="506" name="Card 2"/>
          <p:cNvSpPr/>
          <p:nvPr/>
        </p:nvSpPr>
        <p:spPr>
          <a:xfrm>
            <a:off x="4311650" y="1440000"/>
            <a:ext cx="3568700" cy="35600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5B4468"/>
            </a:solidFill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 dirty="0"/>
          </a:p>
        </p:txBody>
      </p:sp>
      <p:sp>
        <p:nvSpPr>
          <p:cNvPr id="507" name="Card 2 header"/>
          <p:cNvSpPr/>
          <p:nvPr/>
        </p:nvSpPr>
        <p:spPr>
          <a:xfrm>
            <a:off x="4311650" y="1440000"/>
            <a:ext cx="3568700" cy="640000"/>
          </a:xfrm>
          <a:prstGeom prst="roundRect">
            <a:avLst>
              <a:gd name="adj" fmla="val 26000"/>
            </a:avLst>
          </a:prstGeom>
          <a:solidFill>
            <a:srgbClr val="5B4468"/>
          </a:solidFill>
          <a:ln w="31750">
            <a:solidFill>
              <a:srgbClr val="5B4468"/>
            </a:solidFill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/>
                <a:cs typeface="Calibri"/>
              </a:rPr>
              <a:t>CATALONIA</a:t>
            </a:r>
          </a:p>
        </p:txBody>
      </p:sp>
      <p:sp>
        <p:nvSpPr>
          <p:cNvPr id="508" name="Card 2 text"/>
          <p:cNvSpPr/>
          <p:nvPr/>
        </p:nvSpPr>
        <p:spPr>
          <a:xfrm>
            <a:off x="4483100" y="2270000"/>
            <a:ext cx="3225800" cy="2600000"/>
          </a:xfrm>
          <a:prstGeom prst="rect">
            <a:avLst/>
          </a:prstGeom>
          <a:noFill/>
          <a:ln>
            <a:noFill/>
          </a:ln>
        </p:spPr>
        <p:txBody>
          <a:bodyPr wrap="square" lIns="45720" tIns="91440" rIns="45720" bIns="91440" anchor="t">
            <a:normAutofit fontScale="77500" lnSpcReduction="20000"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en-US" sz="1700" b="1" dirty="0">
                <a:solidFill>
                  <a:srgbClr val="321744"/>
                </a:solidFill>
                <a:latin typeface="Calibri"/>
                <a:cs typeface="Calibri"/>
              </a:rPr>
              <a:t>The fragmentation problem</a:t>
            </a:r>
          </a:p>
          <a:p>
            <a:pPr marL="171450" indent="-1714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Catalan parliament declares itself sovereign in 2013</a:t>
            </a:r>
          </a:p>
          <a:p>
            <a:pPr marL="628650" lvl="1" indent="-1714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321744"/>
                </a:solidFill>
                <a:latin typeface="Calibri"/>
                <a:cs typeface="Calibri"/>
              </a:rPr>
              <a:t>Independnce</a:t>
            </a: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 </a:t>
            </a:r>
            <a:r>
              <a:rPr lang="en-US" sz="1400" dirty="0" err="1">
                <a:solidFill>
                  <a:srgbClr val="321744"/>
                </a:solidFill>
                <a:latin typeface="Calibri"/>
                <a:cs typeface="Calibri"/>
              </a:rPr>
              <a:t>Referenum</a:t>
            </a: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 in 2014, 80% yes on 40% turnout. Not sanctioned by Spanish state</a:t>
            </a:r>
          </a:p>
          <a:p>
            <a:pPr marL="171450" indent="-1714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In recent years, support for independence appears to have fallen</a:t>
            </a:r>
          </a:p>
          <a:p>
            <a:pPr marL="628650" lvl="1" indent="-1714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Polling shows it close, Catalan politics more fragmented</a:t>
            </a:r>
          </a:p>
          <a:p>
            <a:pPr marL="171450" indent="-1714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Not the only movement for independence in </a:t>
            </a:r>
            <a:r>
              <a:rPr lang="en-US" sz="1400" dirty="0" err="1">
                <a:solidFill>
                  <a:srgbClr val="321744"/>
                </a:solidFill>
                <a:latin typeface="Calibri"/>
                <a:cs typeface="Calibri"/>
              </a:rPr>
              <a:t>Spai</a:t>
            </a:r>
            <a:endParaRPr lang="en-US" sz="140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0" indent="0" algn="ctr">
              <a:spcAft>
                <a:spcPts val="1200"/>
              </a:spcAft>
              <a:buNone/>
            </a:pPr>
            <a:endParaRPr lang="en-US" sz="1700" b="1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509" name="Card 3"/>
          <p:cNvSpPr/>
          <p:nvPr/>
        </p:nvSpPr>
        <p:spPr>
          <a:xfrm>
            <a:off x="8051800" y="1440000"/>
            <a:ext cx="3568700" cy="35600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F3672A"/>
            </a:solidFill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10" name="Card 3 header"/>
          <p:cNvSpPr/>
          <p:nvPr/>
        </p:nvSpPr>
        <p:spPr>
          <a:xfrm>
            <a:off x="8051800" y="1440000"/>
            <a:ext cx="3568700" cy="640000"/>
          </a:xfrm>
          <a:prstGeom prst="roundRect">
            <a:avLst>
              <a:gd name="adj" fmla="val 26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/>
                <a:cs typeface="Calibri"/>
              </a:rPr>
              <a:t>CORSICA</a:t>
            </a:r>
          </a:p>
        </p:txBody>
      </p:sp>
      <p:sp>
        <p:nvSpPr>
          <p:cNvPr id="511" name="Card 3 text"/>
          <p:cNvSpPr/>
          <p:nvPr/>
        </p:nvSpPr>
        <p:spPr>
          <a:xfrm>
            <a:off x="8337550" y="2270000"/>
            <a:ext cx="3225800" cy="2600000"/>
          </a:xfrm>
          <a:prstGeom prst="rect">
            <a:avLst/>
          </a:prstGeom>
          <a:noFill/>
          <a:ln>
            <a:noFill/>
          </a:ln>
        </p:spPr>
        <p:txBody>
          <a:bodyPr wrap="square" lIns="45720" tIns="91440" rIns="45720" bIns="91440" anchor="t">
            <a:normAutofit lnSpcReduction="10000"/>
          </a:bodyPr>
          <a:lstStyle/>
          <a:p>
            <a:pPr marL="0" indent="0" algn="ctr">
              <a:spcAft>
                <a:spcPts val="1200"/>
              </a:spcAft>
              <a:buNone/>
            </a:pPr>
            <a:r>
              <a:rPr lang="en-US" sz="1700" b="1" dirty="0">
                <a:solidFill>
                  <a:srgbClr val="321744"/>
                </a:solidFill>
                <a:latin typeface="Calibri"/>
                <a:cs typeface="Calibri"/>
              </a:rPr>
              <a:t>Autonomy over Independence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June 2026: the Assemblée votes 271–202 for autonomy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Autonomy added to the constitution, inside the French Republic</a:t>
            </a:r>
          </a:p>
          <a:p>
            <a:pPr marL="628650" lvl="1" indent="-1714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Corsican recognised as a historic community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Still needs the Senate and a Congress at Versailles</a:t>
            </a:r>
          </a:p>
        </p:txBody>
      </p:sp>
      <p:sp>
        <p:nvSpPr>
          <p:cNvPr id="512" name="Footnote"/>
          <p:cNvSpPr/>
          <p:nvPr/>
        </p:nvSpPr>
        <p:spPr>
          <a:xfrm>
            <a:off x="457200" y="5200000"/>
            <a:ext cx="11277600" cy="540000"/>
          </a:xfrm>
          <a:prstGeom prst="rect">
            <a:avLst/>
          </a:prstGeom>
          <a:noFill/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5C5C5C"/>
                </a:solidFill>
                <a:latin typeface="Calibri"/>
                <a:cs typeface="Calibri"/>
              </a:rPr>
              <a:t>Why do these independence movements exist? What do they want?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" grpId="0" build="p"/>
      <p:bldP spid="5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counts</a:t>
            </a:r>
            <a:r>
              <a:rPr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Italy, March 2026: automatic citizenship by descent ends</a:t>
            </a:r>
          </a:p>
          <a:p>
            <a:r>
              <a:rPr lang="en-US" dirty="0"/>
              <a:t>Swiss Referendum tries to cap population</a:t>
            </a:r>
            <a:endParaRPr dirty="0"/>
          </a:p>
          <a:p>
            <a:r>
              <a:rPr dirty="0"/>
              <a:t>France: naturali</a:t>
            </a:r>
            <a:r>
              <a:rPr lang="en-US" dirty="0"/>
              <a:t>z</a:t>
            </a:r>
            <a:r>
              <a:rPr dirty="0"/>
              <a:t>ation now requires </a:t>
            </a:r>
            <a:r>
              <a:rPr lang="en-US" dirty="0"/>
              <a:t>advanced</a:t>
            </a:r>
            <a:r>
              <a:rPr dirty="0"/>
              <a:t> French</a:t>
            </a:r>
          </a:p>
          <a:p>
            <a:r>
              <a:rPr lang="en-US" dirty="0"/>
              <a:t>All trying to figure out who counts as a member of the national identity</a:t>
            </a:r>
          </a:p>
          <a:p>
            <a:pPr lvl="1"/>
            <a:r>
              <a:rPr lang="en-US" dirty="0"/>
              <a:t>And who is legally a member of the nation-state?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Where We Left Off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Last week: how European states rebuilt themselves after 1945</a:t>
            </a:r>
          </a:p>
          <a:p>
            <a:pPr lvl="1"/>
            <a:r>
              <a:rPr lang="en-US" dirty="0"/>
              <a:t>Nation-States gave up sovereignty to facilitate it</a:t>
            </a:r>
            <a:endParaRPr dirty="0"/>
          </a:p>
          <a:p>
            <a:r>
              <a:rPr dirty="0"/>
              <a:t>But we skipped a question</a:t>
            </a:r>
            <a:r>
              <a:rPr lang="en-US" dirty="0"/>
              <a:t>…</a:t>
            </a:r>
          </a:p>
          <a:p>
            <a:pPr lvl="1"/>
            <a:r>
              <a:rPr lang="en-US" dirty="0"/>
              <a:t>W</a:t>
            </a:r>
            <a:r>
              <a:rPr dirty="0"/>
              <a:t>hat is a nation, and where did it come from?</a:t>
            </a:r>
          </a:p>
          <a:p>
            <a:r>
              <a:rPr dirty="0"/>
              <a:t>Today: </a:t>
            </a:r>
            <a:r>
              <a:rPr lang="en-US" dirty="0"/>
              <a:t>What is national identity? Where does it come from?</a:t>
            </a:r>
          </a:p>
          <a:p>
            <a:r>
              <a:rPr lang="en-US" dirty="0"/>
              <a:t>And: Why are there so many European nations without their own state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Opening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What makes you a member of a nation? </a:t>
            </a:r>
            <a:endParaRPr lang="en-US" dirty="0"/>
          </a:p>
          <a:p>
            <a:pPr lvl="1"/>
            <a:r>
              <a:rPr dirty="0"/>
              <a:t>Can you choose?</a:t>
            </a:r>
            <a:r>
              <a:rPr lang="en-US" dirty="0"/>
              <a:t> What are the limits on this choice?</a:t>
            </a:r>
            <a:endParaRPr dirty="0"/>
          </a:p>
          <a:p>
            <a:r>
              <a:rPr dirty="0"/>
              <a:t>Is there anything you would call an American tradition that is actually old?</a:t>
            </a:r>
          </a:p>
          <a:p>
            <a:r>
              <a:rPr dirty="0"/>
              <a:t>What would Scotland gain by becoming a state that it does not have now?</a:t>
            </a:r>
          </a:p>
          <a:p>
            <a:r>
              <a:rPr lang="en-US" dirty="0"/>
              <a:t>Nations can exist without states: </a:t>
            </a:r>
            <a:r>
              <a:rPr dirty="0"/>
              <a:t>Can a state exist without a nation?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Europe Before Nations</a:t>
            </a:r>
          </a:p>
        </p:txBody>
      </p:sp>
      <p:pic>
        <p:nvPicPr>
          <p:cNvPr id="3" name="Picture 2" descr="s02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1122" y="68580"/>
            <a:ext cx="8409755" cy="67208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Europe in 1500</a:t>
            </a:r>
          </a:p>
        </p:txBody>
      </p:sp>
      <p:pic>
        <p:nvPicPr>
          <p:cNvPr id="3" name="Picture 2" descr="s03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515" y="68580"/>
            <a:ext cx="9594969" cy="67208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Europe Today</a:t>
            </a:r>
          </a:p>
        </p:txBody>
      </p:sp>
      <p:pic>
        <p:nvPicPr>
          <p:cNvPr id="3" name="Picture 2" descr="s04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0829" y="68580"/>
            <a:ext cx="5730341" cy="672084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Charles V: Ruling Before Nations</a:t>
            </a:r>
          </a:p>
        </p:txBody>
      </p:sp>
      <p:sp>
        <p:nvSpPr>
          <p:cNvPr id="513" name="Canvas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14" name="Heading"/>
          <p:cNvSpPr/>
          <p:nvPr/>
        </p:nvSpPr>
        <p:spPr>
          <a:xfrm>
            <a:off x="685800" y="335280"/>
            <a:ext cx="10820400" cy="700000"/>
          </a:xfrm>
          <a:prstGeom prst="rect">
            <a:avLst/>
          </a:prstGeom>
          <a:noFill/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321744"/>
                </a:solidFill>
                <a:latin typeface="Calibri"/>
                <a:cs typeface="Calibri"/>
              </a:rPr>
              <a:t>Charles V: Ruling Before Nations</a:t>
            </a:r>
          </a:p>
        </p:txBody>
      </p:sp>
      <p:sp>
        <p:nvSpPr>
          <p:cNvPr id="515" name="Body"/>
          <p:cNvSpPr/>
          <p:nvPr/>
        </p:nvSpPr>
        <p:spPr>
          <a:xfrm>
            <a:off x="685800" y="1420000"/>
            <a:ext cx="5835396" cy="4300000"/>
          </a:xfrm>
          <a:prstGeom prst="rect">
            <a:avLst/>
          </a:prstGeom>
          <a:noFill/>
          <a:ln>
            <a:noFill/>
          </a:ln>
        </p:spPr>
        <p:txBody>
          <a:bodyPr wrap="square" lIns="45720" tIns="91440" rIns="45720" bIns="91440" anchor="ctr">
            <a:normAutofit/>
          </a:bodyPr>
          <a:lstStyle/>
          <a:p>
            <a:pPr marL="171450" indent="-171450" algn="l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321744"/>
                </a:solidFill>
                <a:latin typeface="Calibri"/>
                <a:cs typeface="Calibri"/>
              </a:rPr>
              <a:t>Ruled a collection of separate kingdoms at once</a:t>
            </a:r>
          </a:p>
          <a:p>
            <a:pPr marL="628650" lvl="1" indent="-1714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321744"/>
                </a:solidFill>
                <a:latin typeface="Calibri"/>
                <a:cs typeface="Calibri"/>
              </a:rPr>
              <a:t>Crowned separately in each, on different terms</a:t>
            </a:r>
          </a:p>
          <a:p>
            <a:pPr marL="171450" indent="-171450" algn="l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321744"/>
                </a:solidFill>
                <a:latin typeface="Calibri"/>
                <a:cs typeface="Calibri"/>
              </a:rPr>
              <a:t>Holy Roman Emperor, but also count, duke, king</a:t>
            </a:r>
          </a:p>
          <a:p>
            <a:pPr marL="628650" lvl="1" indent="-171450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321744"/>
                </a:solidFill>
                <a:latin typeface="Calibri"/>
                <a:cs typeface="Calibri"/>
              </a:rPr>
              <a:t>His authority differed in every territory he held</a:t>
            </a:r>
          </a:p>
          <a:p>
            <a:pPr marL="171450" indent="-171450" algn="l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321744"/>
                </a:solidFill>
                <a:latin typeface="Calibri"/>
                <a:cs typeface="Calibri"/>
              </a:rPr>
              <a:t>Language and culture were not the determinants</a:t>
            </a:r>
          </a:p>
        </p:txBody>
      </p:sp>
      <p:pic>
        <p:nvPicPr>
          <p:cNvPr id="516" name="Picture 515" descr="s05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7090" y="1420000"/>
            <a:ext cx="3133266" cy="430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Free Cities and the Hanseatic League</a:t>
            </a:r>
          </a:p>
        </p:txBody>
      </p:sp>
      <p:sp>
        <p:nvSpPr>
          <p:cNvPr id="516" name="Canvas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17" name="Heading"/>
          <p:cNvSpPr/>
          <p:nvPr/>
        </p:nvSpPr>
        <p:spPr>
          <a:xfrm>
            <a:off x="685800" y="335280"/>
            <a:ext cx="10820400" cy="700000"/>
          </a:xfrm>
          <a:prstGeom prst="rect">
            <a:avLst/>
          </a:prstGeom>
          <a:noFill/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321744"/>
                </a:solidFill>
                <a:latin typeface="Calibri"/>
                <a:cs typeface="Calibri"/>
              </a:rPr>
              <a:t>Free Cities and the Hanseatic League</a:t>
            </a:r>
          </a:p>
        </p:txBody>
      </p:sp>
      <p:sp>
        <p:nvSpPr>
          <p:cNvPr id="518" name="Body"/>
          <p:cNvSpPr/>
          <p:nvPr/>
        </p:nvSpPr>
        <p:spPr>
          <a:xfrm>
            <a:off x="685800" y="1420000"/>
            <a:ext cx="5835396" cy="4300000"/>
          </a:xfrm>
          <a:prstGeom prst="rect">
            <a:avLst/>
          </a:prstGeom>
          <a:noFill/>
          <a:ln>
            <a:noFill/>
          </a:ln>
        </p:spPr>
        <p:txBody>
          <a:bodyPr wrap="square" lIns="45720" tIns="91440" rIns="45720" bIns="91440" anchor="ctr">
            <a:normAutofit/>
          </a:bodyPr>
          <a:lstStyle/>
          <a:p>
            <a:pPr marL="171450" indent="-171450" algn="l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321744"/>
                </a:solidFill>
                <a:latin typeface="Calibri"/>
                <a:cs typeface="Calibri"/>
              </a:rPr>
              <a:t>A trading network, not a territory</a:t>
            </a:r>
          </a:p>
          <a:p>
            <a:pPr marL="171450" indent="-171450" algn="l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321744"/>
                </a:solidFill>
                <a:latin typeface="Calibri"/>
                <a:cs typeface="Calibri"/>
              </a:rPr>
              <a:t>From Belgium in the west to Russia in the east</a:t>
            </a:r>
          </a:p>
          <a:p>
            <a:pPr marL="171450" indent="-171450" algn="l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321744"/>
                </a:solidFill>
                <a:latin typeface="Calibri"/>
                <a:cs typeface="Calibri"/>
              </a:rPr>
              <a:t>Cities taxed, raised armies, made war and treaties</a:t>
            </a:r>
          </a:p>
          <a:p>
            <a:pPr marL="171450" indent="-171450" algn="l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321744"/>
                </a:solidFill>
                <a:latin typeface="Calibri"/>
                <a:cs typeface="Calibri"/>
              </a:rPr>
              <a:t>Members of empires and of the League at once</a:t>
            </a:r>
          </a:p>
          <a:p>
            <a:pPr marL="171450" indent="-171450" algn="l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321744"/>
                </a:solidFill>
                <a:latin typeface="Calibri"/>
                <a:cs typeface="Calibri"/>
              </a:rPr>
              <a:t>Overlapping authority was normal, not a crisis</a:t>
            </a:r>
          </a:p>
        </p:txBody>
      </p:sp>
      <p:pic>
        <p:nvPicPr>
          <p:cNvPr id="519" name="Picture 518" descr="s06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1246" y="1850642"/>
            <a:ext cx="4584954" cy="34387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8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Popular Sovereignty, 1789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Under the old regime, legitimacy came from God</a:t>
            </a:r>
            <a:r>
              <a:rPr lang="en-US" dirty="0"/>
              <a:t> </a:t>
            </a:r>
            <a:r>
              <a:rPr dirty="0"/>
              <a:t>and </a:t>
            </a:r>
            <a:r>
              <a:rPr lang="en-US" dirty="0"/>
              <a:t>dynastic </a:t>
            </a:r>
            <a:r>
              <a:rPr dirty="0"/>
              <a:t>inheritance</a:t>
            </a:r>
          </a:p>
          <a:p>
            <a:r>
              <a:rPr dirty="0"/>
              <a:t>Louis XIV: “</a:t>
            </a:r>
            <a:r>
              <a:rPr dirty="0" err="1"/>
              <a:t>L’état</a:t>
            </a:r>
            <a:r>
              <a:rPr dirty="0"/>
              <a:t>, </a:t>
            </a:r>
            <a:r>
              <a:rPr dirty="0" err="1"/>
              <a:t>c’est</a:t>
            </a:r>
            <a:r>
              <a:rPr dirty="0"/>
              <a:t> moi”</a:t>
            </a:r>
          </a:p>
          <a:p>
            <a:r>
              <a:rPr dirty="0"/>
              <a:t>In 1789 the</a:t>
            </a:r>
            <a:r>
              <a:rPr lang="en-US" dirty="0"/>
              <a:t> French</a:t>
            </a:r>
            <a:r>
              <a:rPr dirty="0"/>
              <a:t> Third Estate declared itself a National Assembly</a:t>
            </a:r>
          </a:p>
          <a:p>
            <a:pPr lvl="1"/>
            <a:r>
              <a:rPr dirty="0"/>
              <a:t>Claim</a:t>
            </a:r>
            <a:r>
              <a:rPr lang="en-US" dirty="0"/>
              <a:t>ed</a:t>
            </a:r>
            <a:r>
              <a:rPr dirty="0"/>
              <a:t> to represent the French nation, not the kingdom</a:t>
            </a:r>
          </a:p>
          <a:p>
            <a:r>
              <a:rPr lang="en-US" dirty="0"/>
              <a:t>Today we assume legitimacy comes from the people</a:t>
            </a:r>
            <a:r>
              <a:rPr dirty="0"/>
              <a:t>. But who are they?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France: State to 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Revolutionaries claimed to speak for “the French nation”</a:t>
            </a:r>
          </a:p>
          <a:p>
            <a:pPr lvl="1"/>
            <a:r>
              <a:rPr dirty="0"/>
              <a:t>Most people inside France would not </a:t>
            </a:r>
            <a:r>
              <a:rPr lang="en-US" dirty="0"/>
              <a:t>have thought themselves part of it</a:t>
            </a:r>
            <a:endParaRPr dirty="0"/>
          </a:p>
          <a:p>
            <a:r>
              <a:rPr dirty="0"/>
              <a:t>So</a:t>
            </a:r>
            <a:r>
              <a:rPr lang="en-US" dirty="0"/>
              <a:t>,</a:t>
            </a:r>
            <a:r>
              <a:rPr dirty="0"/>
              <a:t> the state set out to </a:t>
            </a:r>
            <a:r>
              <a:rPr lang="en-US" dirty="0"/>
              <a:t>make (imagine) a nation</a:t>
            </a:r>
            <a:endParaRPr dirty="0"/>
          </a:p>
          <a:p>
            <a:pPr lvl="1"/>
            <a:r>
              <a:rPr dirty="0"/>
              <a:t>Schools, conscription, railways, a </a:t>
            </a:r>
            <a:r>
              <a:rPr dirty="0" err="1"/>
              <a:t>standardised</a:t>
            </a:r>
            <a:r>
              <a:rPr dirty="0"/>
              <a:t> language</a:t>
            </a:r>
          </a:p>
          <a:p>
            <a:r>
              <a:rPr lang="en-US" dirty="0"/>
              <a:t>A state built with the purpose of constructing a nation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Who Actually Spoke French</a:t>
            </a:r>
          </a:p>
        </p:txBody>
      </p:sp>
      <p:pic>
        <p:nvPicPr>
          <p:cNvPr id="3" name="Picture 2" descr="s09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775" y="68580"/>
            <a:ext cx="7078449" cy="672084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One and Indivisible</a:t>
            </a:r>
          </a:p>
        </p:txBody>
      </p:sp>
      <p:pic>
        <p:nvPicPr>
          <p:cNvPr id="3" name="Picture 2" descr="s10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2392" y="228600"/>
            <a:ext cx="4387215" cy="6400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Connecting the Country</a:t>
            </a:r>
          </a:p>
        </p:txBody>
      </p:sp>
      <p:pic>
        <p:nvPicPr>
          <p:cNvPr id="3" name="Picture 2" descr="s11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6537" y="68580"/>
            <a:ext cx="8218926" cy="672084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Germany: Nation to State?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The Holy Roman Empire was hundreds of states, loosely joined</a:t>
            </a:r>
          </a:p>
          <a:p>
            <a:pPr lvl="1"/>
            <a:r>
              <a:rPr lang="en-US" dirty="0"/>
              <a:t>Dissolved by Napoleon, leaving a power vacuum </a:t>
            </a:r>
            <a:endParaRPr dirty="0"/>
          </a:p>
          <a:p>
            <a:r>
              <a:rPr dirty="0"/>
              <a:t>German intellectuals answered with cultural nationalism</a:t>
            </a:r>
          </a:p>
          <a:p>
            <a:r>
              <a:rPr dirty="0"/>
              <a:t>No single state existed to make Germans the way France made Frenchmen</a:t>
            </a:r>
            <a:endParaRPr lang="en-US" dirty="0"/>
          </a:p>
          <a:p>
            <a:pPr lvl="1"/>
            <a:r>
              <a:rPr lang="en-US" dirty="0"/>
              <a:t>But France provided a template for German intellectuals</a:t>
            </a:r>
            <a:endParaRPr dirty="0"/>
          </a:p>
          <a:p>
            <a:r>
              <a:rPr dirty="0"/>
              <a:t>So the nation was imagined first, and the state built to house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German Dialects, 1894</a:t>
            </a:r>
          </a:p>
        </p:txBody>
      </p:sp>
      <p:pic>
        <p:nvPicPr>
          <p:cNvPr id="3" name="Picture 2" descr="s13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972" y="68580"/>
            <a:ext cx="8330055" cy="672084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Herder and the Volk</a:t>
            </a:r>
          </a:p>
        </p:txBody>
      </p:sp>
      <p:sp>
        <p:nvSpPr>
          <p:cNvPr id="519" name="Canvas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20" name="Heading"/>
          <p:cNvSpPr/>
          <p:nvPr/>
        </p:nvSpPr>
        <p:spPr>
          <a:xfrm>
            <a:off x="685800" y="335280"/>
            <a:ext cx="10820400" cy="700000"/>
          </a:xfrm>
          <a:prstGeom prst="rect">
            <a:avLst/>
          </a:prstGeom>
          <a:noFill/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321744"/>
                </a:solidFill>
                <a:latin typeface="Calibri"/>
                <a:cs typeface="Calibri"/>
              </a:rPr>
              <a:t>Herder and the Volk</a:t>
            </a:r>
          </a:p>
        </p:txBody>
      </p:sp>
      <p:sp>
        <p:nvSpPr>
          <p:cNvPr id="521" name="Body"/>
          <p:cNvSpPr/>
          <p:nvPr/>
        </p:nvSpPr>
        <p:spPr>
          <a:xfrm>
            <a:off x="685800" y="1420000"/>
            <a:ext cx="5835396" cy="4300000"/>
          </a:xfrm>
          <a:prstGeom prst="rect">
            <a:avLst/>
          </a:prstGeom>
          <a:noFill/>
          <a:ln>
            <a:noFill/>
          </a:ln>
        </p:spPr>
        <p:txBody>
          <a:bodyPr wrap="square" lIns="45720" tIns="91440" rIns="45720" bIns="91440" anchor="ctr">
            <a:normAutofit/>
          </a:bodyPr>
          <a:lstStyle/>
          <a:p>
            <a:pPr marL="171450" indent="-171450" algn="l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321744"/>
                </a:solidFill>
                <a:latin typeface="Calibri"/>
                <a:cs typeface="Calibri"/>
              </a:rPr>
              <a:t>Johann Gottfried Herder, 1744–1803</a:t>
            </a:r>
          </a:p>
          <a:p>
            <a:pPr marL="171450" indent="-171450" algn="l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321744"/>
                </a:solidFill>
                <a:latin typeface="Calibri"/>
                <a:cs typeface="Calibri"/>
              </a:rPr>
              <a:t>The Volksgeist: a people’s distinctive spirit</a:t>
            </a:r>
          </a:p>
          <a:p>
            <a:pPr marL="171450" indent="-171450" algn="l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321744"/>
                </a:solidFill>
                <a:latin typeface="Calibri"/>
                <a:cs typeface="Calibri"/>
              </a:rPr>
              <a:t>Nations as natural, organic, and pre-political</a:t>
            </a:r>
          </a:p>
          <a:p>
            <a:pPr marL="171450" indent="-171450" algn="l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321744"/>
                </a:solidFill>
                <a:latin typeface="Calibri"/>
                <a:cs typeface="Calibri"/>
              </a:rPr>
              <a:t>Made by language, folk tradition, shared heritage</a:t>
            </a:r>
          </a:p>
          <a:p>
            <a:pPr marL="171450" indent="-171450" algn="l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321744"/>
                </a:solidFill>
                <a:latin typeface="Calibri"/>
                <a:cs typeface="Calibri"/>
              </a:rPr>
              <a:t>The opposite of the </a:t>
            </a:r>
            <a:r>
              <a:rPr lang="en-US" sz="1700">
                <a:solidFill>
                  <a:srgbClr val="321744"/>
                </a:solidFill>
                <a:latin typeface="Calibri"/>
                <a:cs typeface="Calibri"/>
              </a:rPr>
              <a:t>French approach</a:t>
            </a:r>
            <a:endParaRPr lang="en-US" sz="170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pic>
        <p:nvPicPr>
          <p:cNvPr id="522" name="Picture 521" descr="s14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9813" y="1420000"/>
            <a:ext cx="3427819" cy="430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1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Nation-State Becomes Natural</a:t>
            </a:r>
          </a:p>
        </p:txBody>
      </p:sp>
      <p:pic>
        <p:nvPicPr>
          <p:cNvPr id="3" name="Picture 2" descr="s15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000" y="68580"/>
            <a:ext cx="9702000" cy="672084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Competing Theories: </a:t>
            </a:r>
            <a:r>
              <a:rPr dirty="0" err="1"/>
              <a:t>Primordialists</a:t>
            </a:r>
            <a:r>
              <a:rPr dirty="0"/>
              <a:t> and Modernists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Primordialists</a:t>
            </a:r>
            <a:r>
              <a:rPr dirty="0"/>
              <a:t>: nations are ancient, organic, </a:t>
            </a:r>
            <a:r>
              <a:rPr lang="en-US" dirty="0"/>
              <a:t>"</a:t>
            </a:r>
            <a:r>
              <a:rPr dirty="0"/>
              <a:t>discovered</a:t>
            </a:r>
            <a:r>
              <a:rPr lang="en-US" dirty="0"/>
              <a:t>"</a:t>
            </a:r>
            <a:endParaRPr dirty="0"/>
          </a:p>
          <a:p>
            <a:r>
              <a:rPr dirty="0"/>
              <a:t>This is how nationalist movements describe themselves</a:t>
            </a:r>
          </a:p>
          <a:p>
            <a:r>
              <a:rPr dirty="0"/>
              <a:t>Serbia dates itself to Kosovo in 1389; Greece to Athens</a:t>
            </a:r>
          </a:p>
          <a:p>
            <a:r>
              <a:rPr dirty="0"/>
              <a:t>Modernists: nations are recent, and made</a:t>
            </a:r>
          </a:p>
          <a:p>
            <a:r>
              <a:rPr dirty="0"/>
              <a:t>Anderson</a:t>
            </a:r>
            <a:r>
              <a:rPr lang="en-US" dirty="0"/>
              <a:t> and Gelner (and most historians/political </a:t>
            </a:r>
            <a:r>
              <a:rPr lang="en-US" dirty="0" err="1"/>
              <a:t>scienctists</a:t>
            </a:r>
            <a:r>
              <a:rPr lang="en-US" dirty="0"/>
              <a:t>) </a:t>
            </a:r>
            <a:r>
              <a:rPr dirty="0"/>
              <a:t>are modernists</a:t>
            </a:r>
            <a:endParaRPr lang="en-US" dirty="0"/>
          </a:p>
          <a:p>
            <a:pPr lvl="1"/>
            <a:r>
              <a:rPr lang="en-US" dirty="0"/>
              <a:t>Most people are unknowingly </a:t>
            </a:r>
            <a:r>
              <a:rPr lang="en-US" dirty="0" err="1"/>
              <a:t>primordialist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Gellner on Nationalism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“Nationalism … holds that the political and the national unit should be congruent”</a:t>
            </a:r>
          </a:p>
          <a:p>
            <a:r>
              <a:rPr lang="en-US" dirty="0"/>
              <a:t>Where does it come from: Capitalism and Modernity</a:t>
            </a:r>
          </a:p>
          <a:p>
            <a:r>
              <a:rPr dirty="0"/>
              <a:t>Industry needs a mobile, literate, interchangeable workforce</a:t>
            </a:r>
          </a:p>
          <a:p>
            <a:pPr lvl="1"/>
            <a:r>
              <a:rPr lang="en-US" dirty="0"/>
              <a:t>Needs </a:t>
            </a:r>
            <a:r>
              <a:rPr dirty="0"/>
              <a:t>one standard culture, taught in schools</a:t>
            </a:r>
          </a:p>
          <a:p>
            <a:pPr lvl="1"/>
            <a:r>
              <a:rPr dirty="0"/>
              <a:t>Only a state can run an education system that big</a:t>
            </a:r>
          </a:p>
          <a:p>
            <a:r>
              <a:rPr dirty="0"/>
              <a:t>So nationalism is an effect of modernity</a:t>
            </a:r>
            <a:r>
              <a:rPr lang="en-US" dirty="0"/>
              <a:t> + industry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Anderson: Imagining Nations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Sacred languages decline</a:t>
            </a:r>
            <a:endParaRPr lang="en-US" dirty="0"/>
          </a:p>
          <a:p>
            <a:pPr lvl="1"/>
            <a:r>
              <a:rPr dirty="0"/>
              <a:t> Latin gives way to the vernacular</a:t>
            </a:r>
            <a:r>
              <a:rPr lang="en-US" dirty="0"/>
              <a:t> (the languages that people</a:t>
            </a:r>
            <a:endParaRPr dirty="0"/>
          </a:p>
          <a:p>
            <a:r>
              <a:rPr dirty="0"/>
              <a:t>Print</a:t>
            </a:r>
            <a:r>
              <a:rPr lang="en-US" dirty="0"/>
              <a:t>ing Press + Mass </a:t>
            </a:r>
            <a:r>
              <a:rPr lang="en-US" dirty="0" err="1"/>
              <a:t>media</a:t>
            </a:r>
            <a:r>
              <a:rPr dirty="0" err="1"/>
              <a:t>turns</a:t>
            </a:r>
            <a:r>
              <a:rPr dirty="0"/>
              <a:t> vernaculars into markets</a:t>
            </a:r>
          </a:p>
          <a:p>
            <a:r>
              <a:rPr dirty="0"/>
              <a:t>A print language creates a field of people who read together</a:t>
            </a:r>
          </a:p>
          <a:p>
            <a:pPr lvl="1"/>
            <a:r>
              <a:rPr dirty="0"/>
              <a:t>Newspapers make strangers share a single day’s events</a:t>
            </a:r>
          </a:p>
          <a:p>
            <a:r>
              <a:rPr dirty="0"/>
              <a:t>Identity forms around who you read with</a:t>
            </a:r>
            <a:r>
              <a:rPr lang="en-US" dirty="0"/>
              <a:t> and about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Anderson’s Key Insights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The nation is “an imagined political community”</a:t>
            </a:r>
          </a:p>
          <a:p>
            <a:pPr lvl="1"/>
            <a:r>
              <a:rPr lang="en-US" dirty="0"/>
              <a:t>What does he mean by that?</a:t>
            </a:r>
            <a:endParaRPr dirty="0"/>
          </a:p>
          <a:p>
            <a:r>
              <a:rPr dirty="0"/>
              <a:t>Limited: every nation has a boundary and an outside</a:t>
            </a:r>
          </a:p>
          <a:p>
            <a:r>
              <a:rPr dirty="0"/>
              <a:t>Sovereign: born in the age of revolution, against divine right</a:t>
            </a:r>
            <a:r>
              <a:rPr lang="en-US" dirty="0"/>
              <a:t> of kings</a:t>
            </a:r>
            <a:endParaRPr dirty="0"/>
          </a:p>
          <a:p>
            <a:r>
              <a:rPr dirty="0"/>
              <a:t>A community: “a deep, horizontal comradeship”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Invention of Tradition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Hobsbawm and Ranger</a:t>
            </a:r>
            <a:r>
              <a:rPr lang="en-US" dirty="0"/>
              <a:t> (Optional)</a:t>
            </a:r>
            <a:r>
              <a:rPr dirty="0"/>
              <a:t>: national traditions are often recent</a:t>
            </a:r>
          </a:p>
          <a:p>
            <a:r>
              <a:rPr dirty="0"/>
              <a:t>Trevor-Roper</a:t>
            </a:r>
            <a:r>
              <a:rPr lang="en-US" dirty="0"/>
              <a:t> (optional)</a:t>
            </a:r>
            <a:r>
              <a:rPr dirty="0"/>
              <a:t> on Scotland: the kilt and the tartan</a:t>
            </a:r>
          </a:p>
          <a:p>
            <a:pPr lvl="1"/>
            <a:r>
              <a:rPr dirty="0"/>
              <a:t>He dates the small kilt to 1727, and an Englishman</a:t>
            </a:r>
          </a:p>
          <a:p>
            <a:pPr lvl="1"/>
            <a:r>
              <a:rPr dirty="0"/>
              <a:t>Clan tartans: a nineteenth-century commercial invention</a:t>
            </a:r>
            <a:endParaRPr lang="en-US" dirty="0"/>
          </a:p>
          <a:p>
            <a:pPr lvl="1"/>
            <a:r>
              <a:rPr lang="en-US" dirty="0"/>
              <a:t>My extended family would be very upset to hear about this!</a:t>
            </a:r>
            <a:endParaRPr dirty="0"/>
          </a:p>
          <a:p>
            <a:r>
              <a:rPr dirty="0"/>
              <a:t>Invented tradition works by looking ancient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Two Kinds of Nationalism</a:t>
            </a:r>
          </a:p>
        </p:txBody>
      </p:sp>
      <p:sp>
        <p:nvSpPr>
          <p:cNvPr id="522" name="Canvas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23" name="Heading"/>
          <p:cNvSpPr/>
          <p:nvPr/>
        </p:nvSpPr>
        <p:spPr>
          <a:xfrm>
            <a:off x="685800" y="335280"/>
            <a:ext cx="10820400" cy="700000"/>
          </a:xfrm>
          <a:prstGeom prst="rect">
            <a:avLst/>
          </a:prstGeom>
          <a:noFill/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321744"/>
                </a:solidFill>
                <a:latin typeface="Calibri"/>
                <a:cs typeface="Calibri"/>
              </a:rPr>
              <a:t>Theorists point to two different nationalisms</a:t>
            </a:r>
          </a:p>
        </p:txBody>
      </p:sp>
      <p:sp>
        <p:nvSpPr>
          <p:cNvPr id="524" name="Card 1"/>
          <p:cNvSpPr/>
          <p:nvPr/>
        </p:nvSpPr>
        <p:spPr>
          <a:xfrm>
            <a:off x="685800" y="1450000"/>
            <a:ext cx="5210175" cy="37200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25" name="Card 1 header"/>
          <p:cNvSpPr/>
          <p:nvPr/>
        </p:nvSpPr>
        <p:spPr>
          <a:xfrm>
            <a:off x="685800" y="1450000"/>
            <a:ext cx="5210175" cy="860000"/>
          </a:xfrm>
          <a:prstGeom prst="roundRect">
            <a:avLst>
              <a:gd name="adj" fmla="val 20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/>
                <a:cs typeface="Calibri"/>
              </a:rPr>
              <a:t>CIVIC</a:t>
            </a:r>
          </a:p>
        </p:txBody>
      </p:sp>
      <p:sp>
        <p:nvSpPr>
          <p:cNvPr id="526" name="Card 1 text"/>
          <p:cNvSpPr/>
          <p:nvPr/>
        </p:nvSpPr>
        <p:spPr>
          <a:xfrm>
            <a:off x="876300" y="2510000"/>
            <a:ext cx="4829175" cy="2520000"/>
          </a:xfrm>
          <a:prstGeom prst="rect">
            <a:avLst/>
          </a:prstGeom>
          <a:noFill/>
          <a:ln>
            <a:noFill/>
          </a:ln>
        </p:spPr>
        <p:txBody>
          <a:bodyPr wrap="square" lIns="45720" tIns="91440" rIns="45720" bIns="91440" anchor="t">
            <a:normAutofit lnSpcReduction="10000"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900" b="1" dirty="0">
                <a:solidFill>
                  <a:srgbClr val="321744"/>
                </a:solidFill>
                <a:latin typeface="Calibri"/>
                <a:cs typeface="Calibri"/>
              </a:rPr>
              <a:t>Membership by</a:t>
            </a:r>
          </a:p>
          <a:p>
            <a:pPr marL="0" indent="0" algn="ctr">
              <a:spcAft>
                <a:spcPts val="1300"/>
              </a:spcAft>
              <a:buNone/>
            </a:pPr>
            <a:r>
              <a:rPr lang="en-US" sz="1900" b="1" dirty="0">
                <a:solidFill>
                  <a:srgbClr val="321744"/>
                </a:solidFill>
                <a:latin typeface="Calibri"/>
                <a:cs typeface="Calibri"/>
              </a:rPr>
              <a:t>consent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321744"/>
                </a:solidFill>
                <a:latin typeface="Calibri"/>
                <a:cs typeface="Calibri"/>
              </a:rPr>
              <a:t>Built on citizenship and shared political values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321744"/>
                </a:solidFill>
                <a:latin typeface="Calibri"/>
                <a:cs typeface="Calibri"/>
              </a:rPr>
              <a:t>In principle open to anyone who accepts them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321744"/>
                </a:solidFill>
                <a:latin typeface="Calibri"/>
                <a:cs typeface="Calibri"/>
              </a:rPr>
              <a:t>The French revolutionary claim</a:t>
            </a:r>
          </a:p>
          <a:p>
            <a:pPr marL="628650" lvl="1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321744"/>
                </a:solidFill>
                <a:latin typeface="Calibri"/>
                <a:cs typeface="Calibri"/>
              </a:rPr>
              <a:t>American tradition as well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321744"/>
                </a:solidFill>
                <a:latin typeface="Calibri"/>
                <a:cs typeface="Calibri"/>
              </a:rPr>
              <a:t>Scotland’s movement describes itself this way</a:t>
            </a:r>
          </a:p>
        </p:txBody>
      </p:sp>
      <p:sp>
        <p:nvSpPr>
          <p:cNvPr id="527" name="Card 2"/>
          <p:cNvSpPr/>
          <p:nvPr/>
        </p:nvSpPr>
        <p:spPr>
          <a:xfrm>
            <a:off x="6296025" y="1450000"/>
            <a:ext cx="5210175" cy="37200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F3672A"/>
            </a:solidFill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28" name="Card 2 header"/>
          <p:cNvSpPr/>
          <p:nvPr/>
        </p:nvSpPr>
        <p:spPr>
          <a:xfrm>
            <a:off x="6296025" y="1450000"/>
            <a:ext cx="5210175" cy="860000"/>
          </a:xfrm>
          <a:prstGeom prst="roundRect">
            <a:avLst>
              <a:gd name="adj" fmla="val 20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/>
                <a:cs typeface="Calibri"/>
              </a:rPr>
              <a:t>ETHNIC</a:t>
            </a:r>
          </a:p>
        </p:txBody>
      </p:sp>
      <p:sp>
        <p:nvSpPr>
          <p:cNvPr id="529" name="Card 2 text"/>
          <p:cNvSpPr/>
          <p:nvPr/>
        </p:nvSpPr>
        <p:spPr>
          <a:xfrm>
            <a:off x="6486525" y="2510000"/>
            <a:ext cx="4829175" cy="2520000"/>
          </a:xfrm>
          <a:prstGeom prst="rect">
            <a:avLst/>
          </a:prstGeom>
          <a:noFill/>
          <a:ln>
            <a:noFill/>
          </a:ln>
        </p:spPr>
        <p:txBody>
          <a:bodyPr wrap="square" lIns="45720" tIns="91440" rIns="45720" bIns="91440" anchor="t">
            <a:normAutofit fontScale="92500" lnSpcReduction="20000"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900" b="1" dirty="0">
                <a:solidFill>
                  <a:srgbClr val="321744"/>
                </a:solidFill>
                <a:latin typeface="Calibri"/>
                <a:cs typeface="Calibri"/>
              </a:rPr>
              <a:t>Membership by</a:t>
            </a:r>
          </a:p>
          <a:p>
            <a:pPr marL="0" indent="0" algn="ctr">
              <a:spcAft>
                <a:spcPts val="1300"/>
              </a:spcAft>
              <a:buNone/>
            </a:pPr>
            <a:r>
              <a:rPr lang="en-US" sz="1900" b="1" dirty="0">
                <a:solidFill>
                  <a:srgbClr val="321744"/>
                </a:solidFill>
                <a:latin typeface="Calibri"/>
                <a:cs typeface="Calibri"/>
              </a:rPr>
              <a:t>descent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321744"/>
                </a:solidFill>
                <a:latin typeface="Calibri"/>
                <a:cs typeface="Calibri"/>
              </a:rPr>
              <a:t>Built on ancestry, language, cultural inheritance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321744"/>
                </a:solidFill>
                <a:latin typeface="Calibri"/>
                <a:cs typeface="Calibri"/>
              </a:rPr>
              <a:t>You are born into it, or you are not</a:t>
            </a:r>
          </a:p>
          <a:p>
            <a:pPr marL="628650" lvl="1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321744"/>
                </a:solidFill>
                <a:latin typeface="Calibri"/>
                <a:cs typeface="Calibri"/>
              </a:rPr>
              <a:t>You can’t </a:t>
            </a:r>
            <a:r>
              <a:rPr lang="en-US" sz="1600" i="1" dirty="0">
                <a:solidFill>
                  <a:srgbClr val="321744"/>
                </a:solidFill>
                <a:latin typeface="Calibri"/>
                <a:cs typeface="Calibri"/>
              </a:rPr>
              <a:t>become </a:t>
            </a:r>
            <a:r>
              <a:rPr lang="en-US" sz="1600" dirty="0">
                <a:solidFill>
                  <a:srgbClr val="321744"/>
                </a:solidFill>
                <a:latin typeface="Calibri"/>
                <a:cs typeface="Calibri"/>
              </a:rPr>
              <a:t>German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321744"/>
                </a:solidFill>
                <a:latin typeface="Calibri"/>
                <a:cs typeface="Calibri"/>
              </a:rPr>
              <a:t>Herder’s claim of an organic nation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321744"/>
                </a:solidFill>
                <a:latin typeface="Calibri"/>
                <a:cs typeface="Calibri"/>
              </a:rPr>
              <a:t>This is how populist right movements often discuss the nation</a:t>
            </a:r>
          </a:p>
        </p:txBody>
      </p:sp>
      <p:sp>
        <p:nvSpPr>
          <p:cNvPr id="530" name="Footnote"/>
          <p:cNvSpPr/>
          <p:nvPr/>
        </p:nvSpPr>
        <p:spPr>
          <a:xfrm>
            <a:off x="685800" y="5390000"/>
            <a:ext cx="10820400" cy="600000"/>
          </a:xfrm>
          <a:prstGeom prst="rect">
            <a:avLst/>
          </a:prstGeom>
          <a:noFill/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5C5C5C"/>
                </a:solidFill>
                <a:latin typeface="Calibri"/>
                <a:cs typeface="Calibri"/>
              </a:rPr>
              <a:t>Burt…France suppressed its regional languages for a century; Germany has had birthright citizenship since 2000.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6" grpId="0" build="p"/>
      <p:bldP spid="529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Back to the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Scotland: a civic claim, and </a:t>
            </a:r>
            <a:r>
              <a:rPr lang="en-US" dirty="0"/>
              <a:t>some autonomy already</a:t>
            </a:r>
            <a:endParaRPr dirty="0"/>
          </a:p>
          <a:p>
            <a:r>
              <a:rPr dirty="0"/>
              <a:t>Catalonia: still a minority, and splitting on immigration</a:t>
            </a:r>
            <a:endParaRPr lang="en-US" dirty="0"/>
          </a:p>
          <a:p>
            <a:pPr lvl="1"/>
            <a:r>
              <a:rPr lang="en-US" dirty="0"/>
              <a:t>Basque independence movement has largely lost momentum</a:t>
            </a:r>
            <a:endParaRPr dirty="0"/>
          </a:p>
          <a:p>
            <a:r>
              <a:rPr dirty="0"/>
              <a:t>Corsica: autonomy inside the Republic, not exit</a:t>
            </a:r>
          </a:p>
          <a:p>
            <a:r>
              <a:rPr lang="en-US" dirty="0"/>
              <a:t>How do the theories we’ve read and discussed related to these national movements?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If nations are made, does that make national feeling less real?</a:t>
            </a:r>
          </a:p>
          <a:p>
            <a:r>
              <a:rPr dirty="0"/>
              <a:t>Gellner says industry needs one culture. </a:t>
            </a:r>
            <a:endParaRPr lang="en-US" dirty="0"/>
          </a:p>
          <a:p>
            <a:pPr lvl="1"/>
            <a:r>
              <a:rPr lang="en-US" dirty="0"/>
              <a:t>Do we have a shared global culture now? What are the implications?</a:t>
            </a:r>
          </a:p>
          <a:p>
            <a:r>
              <a:rPr dirty="0"/>
              <a:t>Should a state be allowed to decide who counts as a member</a:t>
            </a:r>
            <a:r>
              <a:rPr lang="en-US" dirty="0"/>
              <a:t> of its national community</a:t>
            </a:r>
            <a:r>
              <a:rPr dirty="0"/>
              <a:t>?</a:t>
            </a:r>
          </a:p>
          <a:p>
            <a:r>
              <a:rPr dirty="0"/>
              <a:t>What would it take to make a new European nation today?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Where We Go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9/14: Christian Democracy and Social Democracy</a:t>
            </a:r>
            <a:endParaRPr lang="en-US" dirty="0"/>
          </a:p>
          <a:p>
            <a:pPr lvl="1"/>
            <a:r>
              <a:rPr lang="en-US" dirty="0"/>
              <a:t>The middle paths between Hayek’s laissez-faire Liberal Capitalism and Marx’s central planning/communism</a:t>
            </a:r>
            <a:endParaRPr dirty="0"/>
          </a:p>
          <a:p>
            <a:r>
              <a:rPr dirty="0"/>
              <a:t>9/16: the EU</a:t>
            </a:r>
            <a:r>
              <a:rPr lang="en-US" dirty="0"/>
              <a:t>: </a:t>
            </a:r>
            <a:r>
              <a:rPr dirty="0"/>
              <a:t>a political order that is </a:t>
            </a:r>
            <a:r>
              <a:rPr lang="en-US" dirty="0"/>
              <a:t>above the nation-state</a:t>
            </a:r>
            <a:endParaRPr dirty="0"/>
          </a:p>
          <a:p>
            <a:r>
              <a:rPr lang="en-US" dirty="0"/>
              <a:t>November: Immigration and the radical right</a:t>
            </a:r>
          </a:p>
          <a:p>
            <a:pPr lvl="1"/>
            <a:r>
              <a:rPr lang="en-US" dirty="0"/>
              <a:t>Policing national boundaries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Federal Republic of Clemson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Get into your party groups</a:t>
            </a:r>
          </a:p>
          <a:p>
            <a:r>
              <a:rPr lang="en-US" dirty="0"/>
              <a:t>Introduce yourselves and start discussing party strategy</a:t>
            </a:r>
            <a:endParaRPr dirty="0"/>
          </a:p>
          <a:p>
            <a:r>
              <a:rPr dirty="0"/>
              <a:t>Your manifesto is due Wednesday 9/30</a:t>
            </a:r>
            <a:r>
              <a:rPr lang="en-US" dirty="0"/>
              <a:t> (3 weeks)</a:t>
            </a:r>
            <a:endParaRPr dirty="0"/>
          </a:p>
          <a:p>
            <a:r>
              <a:rPr lang="en-US" dirty="0"/>
              <a:t>Does </a:t>
            </a:r>
            <a:r>
              <a:rPr dirty="0"/>
              <a:t>your party </a:t>
            </a:r>
            <a:r>
              <a:rPr lang="en-US" dirty="0"/>
              <a:t>have</a:t>
            </a:r>
            <a:r>
              <a:rPr dirty="0"/>
              <a:t> a story about who the FRC is for</a:t>
            </a:r>
            <a:r>
              <a:rPr lang="en-US" dirty="0"/>
              <a:t>?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F3A67B4-7677-6D48-8A23-307ED2182D5F}" vid="{2DDAFCB2-C0F4-134B-95C2-A0AF19CD5C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5B7E29D531854B94AF162BA5E34C01" ma:contentTypeVersion="7" ma:contentTypeDescription="Create a new document." ma:contentTypeScope="" ma:versionID="a2d9ab3b17afba22fc6238f31afd41c4">
  <xsd:schema xmlns:xsd="http://www.w3.org/2001/XMLSchema" xmlns:xs="http://www.w3.org/2001/XMLSchema" xmlns:p="http://schemas.microsoft.com/office/2006/metadata/properties" xmlns:ns2="a715ae59-2f24-4114-8440-5cd12e181661" targetNamespace="http://schemas.microsoft.com/office/2006/metadata/properties" ma:root="true" ma:fieldsID="5637070ca8fd4ee77d34cf4d1beb725d" ns2:_="">
    <xsd:import namespace="a715ae59-2f24-4114-8440-5cd12e1816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15ae59-2f24-4114-8440-5cd12e1816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780447-5855-4BB0-83B6-5A98EE7B0F8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010DAE83-54CE-43D5-92CC-2BDDDDCC19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15ae59-2f24-4114-8440-5cd12e1816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A2C7DAE-7229-4980-9A9B-F34468D09F5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1444</TotalTime>
  <Words>1667</Words>
  <Application>Microsoft Macintosh PowerPoint</Application>
  <PresentationFormat>Widescreen</PresentationFormat>
  <Paragraphs>249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Aptos</vt:lpstr>
      <vt:lpstr>Arial</vt:lpstr>
      <vt:lpstr>Calibri</vt:lpstr>
      <vt:lpstr>Franklin Gothic Book</vt:lpstr>
      <vt:lpstr>Franklin Gothic Medium Cond</vt:lpstr>
      <vt:lpstr>Sabon Next LT</vt:lpstr>
      <vt:lpstr>Office Theme</vt:lpstr>
      <vt:lpstr>POSC 3710: European Politics </vt:lpstr>
      <vt:lpstr>Election Watch: Saxony-Anhalt</vt:lpstr>
      <vt:lpstr>What Happened, What Next</vt:lpstr>
      <vt:lpstr>The AfD Across Germany</vt:lpstr>
      <vt:lpstr>Three Nations Without States</vt:lpstr>
      <vt:lpstr>Who counts?</vt:lpstr>
      <vt:lpstr>Where We Left Off</vt:lpstr>
      <vt:lpstr>Opening Discussion</vt:lpstr>
      <vt:lpstr>Europe Before Nations</vt:lpstr>
      <vt:lpstr>Europe in 1500</vt:lpstr>
      <vt:lpstr>Europe Today</vt:lpstr>
      <vt:lpstr>Charles V: Ruling Before Nations</vt:lpstr>
      <vt:lpstr>Free Cities and the Hanseatic League</vt:lpstr>
      <vt:lpstr>Popular Sovereignty, 1789</vt:lpstr>
      <vt:lpstr>France: State to Nation</vt:lpstr>
      <vt:lpstr>Who Actually Spoke French</vt:lpstr>
      <vt:lpstr>One and Indivisible</vt:lpstr>
      <vt:lpstr>Connecting the Country</vt:lpstr>
      <vt:lpstr>Germany: Nation to State?</vt:lpstr>
      <vt:lpstr>German Dialects, 1894</vt:lpstr>
      <vt:lpstr>Herder and the Volk</vt:lpstr>
      <vt:lpstr>The Nation-State Becomes Natural</vt:lpstr>
      <vt:lpstr>Competing Theories: Primordialists and Modernists</vt:lpstr>
      <vt:lpstr>Gellner on Nationalism</vt:lpstr>
      <vt:lpstr>Anderson: Imagining Nations</vt:lpstr>
      <vt:lpstr>Anderson’s Key Insights</vt:lpstr>
      <vt:lpstr>The Invention of Tradition</vt:lpstr>
      <vt:lpstr>Two Kinds of Nationalism</vt:lpstr>
      <vt:lpstr>Back to the Cases</vt:lpstr>
      <vt:lpstr>Discussion</vt:lpstr>
      <vt:lpstr>Where We Go Next</vt:lpstr>
      <vt:lpstr>The Federal Republic of Clemson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William Horne</dc:creator>
  <cp:lastModifiedBy>Will Horne</cp:lastModifiedBy>
  <cp:revision>11</cp:revision>
  <dcterms:created xsi:type="dcterms:W3CDTF">2025-01-14T20:27:56Z</dcterms:created>
  <dcterms:modified xsi:type="dcterms:W3CDTF">2026-09-14T13:23:30Z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0x010100555B7E29D531854B94AF162BA5E34C01</vt:lpwstr>
  </property>
</Properties>
</file>