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4"/>
  </p:notesMasterIdLst>
  <p:handoutMasterIdLst>
    <p:handoutMasterId r:id="rId35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86" r:id="rId17"/>
    <p:sldId id="268" r:id="rId18"/>
    <p:sldId id="269" r:id="rId19"/>
    <p:sldId id="270" r:id="rId20"/>
    <p:sldId id="271" r:id="rId21"/>
    <p:sldId id="272" r:id="rId22"/>
    <p:sldId id="287" r:id="rId23"/>
    <p:sldId id="288" r:id="rId24"/>
    <p:sldId id="273" r:id="rId25"/>
    <p:sldId id="274" r:id="rId26"/>
    <p:sldId id="275" r:id="rId27"/>
    <p:sldId id="277" r:id="rId28"/>
    <p:sldId id="278" r:id="rId29"/>
    <p:sldId id="279" r:id="rId30"/>
    <p:sldId id="280" r:id="rId31"/>
    <p:sldId id="282" r:id="rId32"/>
    <p:sldId id="28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6600"/>
    <a:srgbClr val="2E1946"/>
    <a:srgbClr val="004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6"/>
    <p:restoredTop sz="81514"/>
  </p:normalViewPr>
  <p:slideViewPr>
    <p:cSldViewPr snapToGrid="0">
      <p:cViewPr varScale="1">
        <p:scale>
          <a:sx n="96" d="100"/>
          <a:sy n="96" d="100"/>
        </p:scale>
        <p:origin x="448" y="1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41" d="100"/>
          <a:sy n="141" d="100"/>
        </p:scale>
        <p:origin x="624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29C96F-1000-C65C-C46A-DA14851133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B95355-E84A-6573-5549-851D4ADC6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FA5A5-83E0-C843-A833-1581F35400C2}" type="datetimeFigureOut">
              <a:rPr lang="en-US" smtClean="0"/>
              <a:t>8/28/26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27B71-4299-2D9E-4AB0-081BE29BB1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3D7D83-DAF8-7574-6FD2-27143710F8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934A6-1BE6-7D49-B4FB-2D04BF758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33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2DEE5-9574-204D-9FB1-AE984D3E7C31}" type="datetimeFigureOut">
              <a:rPr lang="en-US" smtClean="0"/>
              <a:t>8/28/26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36EDD-184B-404C-BDB7-A0B1EB463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0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609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363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624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3021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D36EDD-184B-404C-BDB7-A0B1EB463AA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284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E9FCEB86-C289-BAE5-F910-E0FA7B1DD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968ABF-4D01-3D46-DD50-05AAEA7E7C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6B38C7-61C8-6264-1ABC-076BA352229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 cap="all" spc="300" baseline="0">
                <a:solidFill>
                  <a:srgbClr val="2E1946"/>
                </a:solidFill>
                <a:latin typeface="Franklin Gothic Medium Cond" panose="020B06060304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Unit/Division and/or presenter’s name/title</a:t>
            </a:r>
          </a:p>
        </p:txBody>
      </p:sp>
      <p:pic>
        <p:nvPicPr>
          <p:cNvPr id="9" name="Picture 8" descr="Clemson logo">
            <a:extLst>
              <a:ext uri="{FF2B5EF4-FFF2-40B4-BE49-F238E27FC236}">
                <a16:creationId xmlns:a16="http://schemas.microsoft.com/office/drawing/2014/main" id="{8492A997-2520-187B-104E-CDFE0EF01B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8743" y="5626210"/>
            <a:ext cx="2829340" cy="141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orange&#10;&#10;Description automatically generated">
            <a:extLst>
              <a:ext uri="{FF2B5EF4-FFF2-40B4-BE49-F238E27FC236}">
                <a16:creationId xmlns:a16="http://schemas.microsoft.com/office/drawing/2014/main" id="{3218C5B7-1B48-9220-02FD-18EAA908CD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B5D491-FFDD-12DC-F8B9-D44A9110D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45608"/>
          </a:xfrm>
        </p:spPr>
        <p:txBody>
          <a:bodyPr/>
          <a:lstStyle>
            <a:lvl1pPr>
              <a:defRPr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3C60D-E7A2-1FAA-6A9A-18C3F0788B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13933"/>
            <a:ext cx="10515600" cy="4309792"/>
          </a:xfrm>
        </p:spPr>
        <p:txBody>
          <a:bodyPr/>
          <a:lstStyle>
            <a:lvl1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897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B6E6D0E5-30B8-F707-1A18-C16C1DC5F4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31242"/>
            <a:ext cx="4736123" cy="2368306"/>
          </a:xfrm>
        </p:spPr>
        <p:txBody>
          <a:bodyPr anchor="t"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2514B4-B8D9-B783-92CA-1398173D2E1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30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CE9A7DBE-E94F-11FE-B202-FED354F27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F1B14EBB-2F19-A151-9C9E-3D31472376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5988" y="0"/>
            <a:ext cx="59660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769" y="373918"/>
            <a:ext cx="5181600" cy="1542806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848D1-E40A-0169-72CA-57B7B3A4537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4769" y="2150330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3214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2CC4E72-8006-C0E6-E5E0-5FEC740910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49" y="1709738"/>
            <a:ext cx="10665057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80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orn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07D40A01-AAA7-1D91-B3D8-4DE6503492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709662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28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8/28/26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B491ABA-1768-D306-08E1-704F99EE3F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67181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7923E18-677B-DA18-379C-72DE7A6C2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11606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8/28/26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clemson tiger paw">
            <a:extLst>
              <a:ext uri="{FF2B5EF4-FFF2-40B4-BE49-F238E27FC236}">
                <a16:creationId xmlns:a16="http://schemas.microsoft.com/office/drawing/2014/main" id="{BABE5E18-0A7D-6738-AA9B-DF1C834AE1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FA5162E-6C6D-4D42-4654-84BA23B0D4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65433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clemson tiger paw">
            <a:extLst>
              <a:ext uri="{FF2B5EF4-FFF2-40B4-BE49-F238E27FC236}">
                <a16:creationId xmlns:a16="http://schemas.microsoft.com/office/drawing/2014/main" id="{38594F7C-BC73-84BE-106F-7C6CA81D33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55C7694-CA6D-1C42-3EDC-56CD2759B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744084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7620BE7E-501E-6569-CA9C-A5BF6CDFD8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3F628C4-4CB5-F4A0-BBA3-9F4EBCE4D3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071880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 -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loudy&#10;&#10;Description automatically generated">
            <a:extLst>
              <a:ext uri="{FF2B5EF4-FFF2-40B4-BE49-F238E27FC236}">
                <a16:creationId xmlns:a16="http://schemas.microsoft.com/office/drawing/2014/main" id="{2EC047A0-1136-7375-8BB3-BB258DE36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0" y="3048"/>
            <a:ext cx="121886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6EDC1F1-6562-EE88-8B6C-254F9F3FF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79080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77453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75CCEF-8DA5-EF9F-63FD-5F01C214F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B8550-F7BB-8CD4-BFDC-64295DB6E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762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3" r:id="rId4"/>
    <p:sldLayoutId id="2147483651" r:id="rId5"/>
    <p:sldLayoutId id="2147483662" r:id="rId6"/>
    <p:sldLayoutId id="2147483655" r:id="rId7"/>
    <p:sldLayoutId id="2147483666" r:id="rId8"/>
    <p:sldLayoutId id="2147483660" r:id="rId9"/>
    <p:sldLayoutId id="2147483667" r:id="rId10"/>
    <p:sldLayoutId id="2147483664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Sabon Next LT" panose="02000500000000000000" pitchFamily="2" charset="0"/>
          <a:ea typeface="+mj-ea"/>
          <a:cs typeface="Sabon Next LT" panose="020005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POSC 3710: European Politics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9/2/2026: Europe After the Second World War</a:t>
            </a:r>
          </a:p>
          <a:p>
            <a:r>
              <a:t>Dr. Will Horne</a:t>
            </a:r>
          </a:p>
          <a:p>
            <a:r>
              <a:t>Clemson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Today: </a:t>
            </a:r>
            <a:r>
              <a:rPr dirty="0"/>
              <a:t>Germany Is Rearming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Germany’s 2026 </a:t>
            </a:r>
            <a:r>
              <a:rPr dirty="0" err="1"/>
              <a:t>defence</a:t>
            </a:r>
            <a:r>
              <a:rPr dirty="0"/>
              <a:t> budget is €108bn — 2.5% of GDP</a:t>
            </a:r>
          </a:p>
          <a:p>
            <a:r>
              <a:rPr dirty="0"/>
              <a:t>More than double the €48bn it spent in 2021</a:t>
            </a:r>
          </a:p>
          <a:p>
            <a:r>
              <a:rPr dirty="0"/>
              <a:t>The plan from here: €162bn and 3.5% of GDP by 2029</a:t>
            </a:r>
          </a:p>
          <a:p>
            <a:r>
              <a:rPr dirty="0"/>
              <a:t>Target of 260,000 active troops; registration of 18-year-old men resumed in January</a:t>
            </a:r>
          </a:p>
          <a:p>
            <a:r>
              <a:rPr dirty="0"/>
              <a:t>Merz: Germany will build “the strongest conventional army in Europe”</a:t>
            </a:r>
            <a:endParaRPr lang="en-US" dirty="0"/>
          </a:p>
          <a:p>
            <a:pPr lvl="1"/>
            <a:r>
              <a:rPr lang="en-US" dirty="0"/>
              <a:t>Germany certainly not alone in re-arming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And the Americans Are Leaving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5,000 US troops ordered out of Germany, leaving about 30,000</a:t>
            </a:r>
          </a:p>
          <a:p>
            <a:pPr lvl="1"/>
            <a:r>
              <a:rPr dirty="0"/>
              <a:t>Trump: “we’re cutting a lot further than 5,000”</a:t>
            </a:r>
          </a:p>
          <a:p>
            <a:r>
              <a:rPr dirty="0"/>
              <a:t>EU </a:t>
            </a:r>
            <a:r>
              <a:rPr dirty="0" err="1"/>
              <a:t>defence</a:t>
            </a:r>
            <a:r>
              <a:rPr dirty="0"/>
              <a:t> spending projected at €454bn in 2026</a:t>
            </a:r>
          </a:p>
          <a:p>
            <a:r>
              <a:rPr dirty="0"/>
              <a:t>Europe is being asked to defend itself for the first time since 1949</a:t>
            </a:r>
            <a:endParaRPr lang="en-US" dirty="0"/>
          </a:p>
          <a:p>
            <a:pPr lvl="1"/>
            <a:r>
              <a:rPr lang="en-US" dirty="0"/>
              <a:t>Is the alliance with America breaking, or is this just Europe finally doing it’s part?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1945 Settlement, Renegotiated</a:t>
            </a:r>
          </a:p>
        </p:txBody>
      </p:sp>
      <p:sp>
        <p:nvSpPr>
          <p:cNvPr id="501" name="Canvas"/>
          <p:cNvSpPr/>
          <p:nvPr/>
        </p:nvSpPr>
        <p:spPr>
          <a:xfrm>
            <a:off x="-92765" y="185531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02" name="Heading"/>
          <p:cNvSpPr/>
          <p:nvPr/>
        </p:nvSpPr>
        <p:spPr>
          <a:xfrm>
            <a:off x="457200" y="335280"/>
            <a:ext cx="11277600" cy="70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Are we renegotiating the post-war settlement?</a:t>
            </a:r>
          </a:p>
        </p:txBody>
      </p:sp>
      <p:sp>
        <p:nvSpPr>
          <p:cNvPr id="503" name="Card 1"/>
          <p:cNvSpPr/>
          <p:nvPr/>
        </p:nvSpPr>
        <p:spPr>
          <a:xfrm>
            <a:off x="457200" y="1460000"/>
            <a:ext cx="3568700" cy="333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04" name="Card 1 header"/>
          <p:cNvSpPr/>
          <p:nvPr/>
        </p:nvSpPr>
        <p:spPr>
          <a:xfrm>
            <a:off x="457200" y="1460000"/>
            <a:ext cx="3568700" cy="640000"/>
          </a:xfrm>
          <a:prstGeom prst="roundRect">
            <a:avLst>
              <a:gd name="adj" fmla="val 26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GERMAN POWER</a:t>
            </a:r>
          </a:p>
        </p:txBody>
      </p:sp>
      <p:sp>
        <p:nvSpPr>
          <p:cNvPr id="505" name="Card 1 text"/>
          <p:cNvSpPr/>
          <p:nvPr/>
        </p:nvSpPr>
        <p:spPr>
          <a:xfrm>
            <a:off x="628650" y="2300000"/>
            <a:ext cx="3225800" cy="235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/>
          </a:bodyPr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700" b="1" dirty="0">
                <a:solidFill>
                  <a:srgbClr val="301A41"/>
                </a:solidFill>
                <a:latin typeface="Calibri"/>
                <a:cs typeface="Calibri"/>
              </a:rPr>
              <a:t>1951</a:t>
            </a:r>
          </a:p>
          <a:p>
            <a:pPr marL="0" indent="0" algn="l">
              <a:spcAft>
                <a:spcPts val="1500"/>
              </a:spcAft>
              <a:buNone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Coal and steel pooled under a High Authority, so Germany cannot rearm alone</a:t>
            </a:r>
          </a:p>
          <a:p>
            <a:pPr marL="0" indent="0" algn="l">
              <a:spcAft>
                <a:spcPts val="500"/>
              </a:spcAft>
              <a:buNone/>
            </a:pPr>
            <a:r>
              <a:rPr lang="en-US" sz="1700" b="1" dirty="0">
                <a:solidFill>
                  <a:srgbClr val="301A41"/>
                </a:solidFill>
                <a:latin typeface="Calibri"/>
                <a:cs typeface="Calibri"/>
              </a:rPr>
              <a:t>2026</a:t>
            </a:r>
          </a:p>
          <a:p>
            <a:pPr marL="0" indent="0" algn="l">
              <a:buNone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€108bn defence budget, and its neighbours are asking it to lead</a:t>
            </a:r>
          </a:p>
        </p:txBody>
      </p:sp>
      <p:sp>
        <p:nvSpPr>
          <p:cNvPr id="506" name="Card 2"/>
          <p:cNvSpPr/>
          <p:nvPr/>
        </p:nvSpPr>
        <p:spPr>
          <a:xfrm>
            <a:off x="4311650" y="1460000"/>
            <a:ext cx="3568700" cy="333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5B4468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07" name="Card 2 header"/>
          <p:cNvSpPr/>
          <p:nvPr/>
        </p:nvSpPr>
        <p:spPr>
          <a:xfrm>
            <a:off x="4311650" y="1460000"/>
            <a:ext cx="3568700" cy="640000"/>
          </a:xfrm>
          <a:prstGeom prst="roundRect">
            <a:avLst>
              <a:gd name="adj" fmla="val 26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AMERICAN PRESENCE</a:t>
            </a:r>
          </a:p>
        </p:txBody>
      </p:sp>
      <p:sp>
        <p:nvSpPr>
          <p:cNvPr id="508" name="Card 2 text"/>
          <p:cNvSpPr/>
          <p:nvPr/>
        </p:nvSpPr>
        <p:spPr>
          <a:xfrm>
            <a:off x="4483100" y="2300000"/>
            <a:ext cx="3225800" cy="235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/>
          </a:bodyPr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700" b="1" dirty="0">
                <a:solidFill>
                  <a:srgbClr val="5B4468"/>
                </a:solidFill>
                <a:latin typeface="Calibri"/>
                <a:cs typeface="Calibri"/>
              </a:rPr>
              <a:t>1949</a:t>
            </a:r>
          </a:p>
          <a:p>
            <a:pPr marL="0" indent="0" algn="l">
              <a:spcAft>
                <a:spcPts val="1500"/>
              </a:spcAft>
              <a:buNone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NATO commits the United States to European defence</a:t>
            </a:r>
          </a:p>
          <a:p>
            <a:pPr marL="0" indent="0" algn="l">
              <a:spcAft>
                <a:spcPts val="500"/>
              </a:spcAft>
              <a:buNone/>
            </a:pPr>
            <a:r>
              <a:rPr lang="en-US" sz="1700" b="1" dirty="0">
                <a:solidFill>
                  <a:srgbClr val="5B4468"/>
                </a:solidFill>
                <a:latin typeface="Calibri"/>
                <a:cs typeface="Calibri"/>
              </a:rPr>
              <a:t>2026</a:t>
            </a:r>
          </a:p>
          <a:p>
            <a:pPr marL="0" indent="0" algn="l">
              <a:buNone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Terms of security guarantee are more unclear than ever, </a:t>
            </a:r>
            <a:r>
              <a:rPr lang="en-US" sz="1400" i="1" dirty="0">
                <a:solidFill>
                  <a:srgbClr val="321744"/>
                </a:solidFill>
                <a:latin typeface="Calibri"/>
                <a:cs typeface="Calibri"/>
              </a:rPr>
              <a:t>and </a:t>
            </a: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troops are leaving</a:t>
            </a:r>
          </a:p>
        </p:txBody>
      </p:sp>
      <p:sp>
        <p:nvSpPr>
          <p:cNvPr id="509" name="Card 3"/>
          <p:cNvSpPr/>
          <p:nvPr/>
        </p:nvSpPr>
        <p:spPr>
          <a:xfrm>
            <a:off x="8166100" y="1460000"/>
            <a:ext cx="3568700" cy="333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10" name="Card 3 header"/>
          <p:cNvSpPr/>
          <p:nvPr/>
        </p:nvSpPr>
        <p:spPr>
          <a:xfrm>
            <a:off x="8166100" y="1460000"/>
            <a:ext cx="3568700" cy="640000"/>
          </a:xfrm>
          <a:prstGeom prst="roundRect">
            <a:avLst>
              <a:gd name="adj" fmla="val 26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EUROPEAN UNITY</a:t>
            </a:r>
          </a:p>
        </p:txBody>
      </p:sp>
      <p:sp>
        <p:nvSpPr>
          <p:cNvPr id="511" name="Card 3 text"/>
          <p:cNvSpPr/>
          <p:nvPr/>
        </p:nvSpPr>
        <p:spPr>
          <a:xfrm>
            <a:off x="8337550" y="2300000"/>
            <a:ext cx="3225800" cy="235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/>
          </a:bodyPr>
          <a:lstStyle/>
          <a:p>
            <a:pPr marL="0" indent="0" algn="l">
              <a:spcAft>
                <a:spcPts val="500"/>
              </a:spcAft>
              <a:buNone/>
            </a:pPr>
            <a:r>
              <a:rPr lang="en-US" sz="1700" b="1" dirty="0">
                <a:solidFill>
                  <a:srgbClr val="F3672A"/>
                </a:solidFill>
                <a:latin typeface="Calibri"/>
                <a:cs typeface="Calibri"/>
              </a:rPr>
              <a:t>1957</a:t>
            </a:r>
          </a:p>
          <a:p>
            <a:pPr marL="0" indent="0" algn="l">
              <a:spcAft>
                <a:spcPts val="1500"/>
              </a:spcAft>
              <a:buNone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Six members, common market, governed by a fairly popular centrist coalition</a:t>
            </a:r>
          </a:p>
          <a:p>
            <a:pPr marL="0" indent="0" algn="l">
              <a:spcAft>
                <a:spcPts val="500"/>
              </a:spcAft>
              <a:buNone/>
            </a:pPr>
            <a:r>
              <a:rPr lang="en-US" sz="1700" b="1" dirty="0">
                <a:solidFill>
                  <a:srgbClr val="F3672A"/>
                </a:solidFill>
                <a:latin typeface="Calibri"/>
                <a:cs typeface="Calibri"/>
              </a:rPr>
              <a:t>2026</a:t>
            </a:r>
          </a:p>
          <a:p>
            <a:pPr marL="0" indent="0" algn="l">
              <a:buNone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Enlargement reopened, and the center-left and center-right are in disarray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" grpId="0" build="p"/>
      <p:bldP spid="508" grpId="0" build="p"/>
      <p:bldP spid="51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Where We Left 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Monday: how the Weimar Republic was dismantled from the inside</a:t>
            </a:r>
            <a:endParaRPr lang="en-US" dirty="0"/>
          </a:p>
          <a:p>
            <a:pPr lvl="1"/>
            <a:r>
              <a:rPr lang="en-US" dirty="0"/>
              <a:t>Why other countries were more resilient</a:t>
            </a:r>
            <a:endParaRPr dirty="0"/>
          </a:p>
          <a:p>
            <a:r>
              <a:rPr lang="en-US" b="1" dirty="0"/>
              <a:t>Spoiler Alert: </a:t>
            </a:r>
            <a:r>
              <a:rPr dirty="0"/>
              <a:t>War followed</a:t>
            </a:r>
            <a:r>
              <a:rPr lang="en-US" dirty="0"/>
              <a:t>, </a:t>
            </a:r>
            <a:r>
              <a:rPr dirty="0"/>
              <a:t>by 1945 most of Europe had been occupied</a:t>
            </a:r>
            <a:r>
              <a:rPr lang="en-US" dirty="0"/>
              <a:t> by fascists</a:t>
            </a:r>
            <a:r>
              <a:rPr dirty="0"/>
              <a:t>, and tens of millions were dead</a:t>
            </a:r>
          </a:p>
          <a:p>
            <a:r>
              <a:rPr dirty="0"/>
              <a:t>Today: how Western Europe was rebuilt after 1945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Opening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You are governing a European country in 1945. </a:t>
            </a:r>
          </a:p>
          <a:p>
            <a:pPr lvl="1"/>
            <a:r>
              <a:rPr dirty="0"/>
              <a:t>What do you do about Germany?</a:t>
            </a:r>
          </a:p>
          <a:p>
            <a:pPr lvl="1"/>
            <a:r>
              <a:rPr dirty="0"/>
              <a:t>Who pays for reconstruction, and what will they want in return?</a:t>
            </a:r>
          </a:p>
          <a:p>
            <a:pPr lvl="1"/>
            <a:r>
              <a:rPr dirty="0"/>
              <a:t>What would make you give up part of your own sovereignty?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Europe at the End of the War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Judt: </a:t>
            </a:r>
            <a:r>
              <a:rPr lang="en-US" dirty="0"/>
              <a:t>E</a:t>
            </a:r>
            <a:r>
              <a:rPr dirty="0"/>
              <a:t>xhausted, hopeless, and with reason</a:t>
            </a:r>
          </a:p>
          <a:p>
            <a:r>
              <a:rPr dirty="0"/>
              <a:t>For occupied Europe the war was a civilian experience</a:t>
            </a:r>
          </a:p>
          <a:p>
            <a:pPr lvl="1"/>
            <a:r>
              <a:rPr dirty="0"/>
              <a:t>Repression and occupation, not battle</a:t>
            </a:r>
          </a:p>
          <a:p>
            <a:r>
              <a:rPr dirty="0"/>
              <a:t>Hunger, destruction, and refugees moving west</a:t>
            </a:r>
          </a:p>
          <a:p>
            <a:r>
              <a:rPr dirty="0"/>
              <a:t>In the British zone of Germany, official rations fell to about 1,000 calories a day in 1946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Judt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Axis-Occupied Europe, November 1942</a:t>
            </a:r>
          </a:p>
        </p:txBody>
      </p:sp>
      <p:pic>
        <p:nvPicPr>
          <p:cNvPr id="3" name="Picture 2" descr="s06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265" y="68580"/>
            <a:ext cx="10373470" cy="672084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Human Cost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338328"/>
            <a:ext cx="10817352" cy="7040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i="0">
                <a:solidFill>
                  <a:srgbClr val="321744"/>
                </a:solidFill>
                <a:latin typeface="Calibri"/>
              </a:rPr>
              <a:t>The human cost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969264"/>
            <a:ext cx="107899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i="0">
                <a:solidFill>
                  <a:srgbClr val="321744"/>
                </a:solidFill>
                <a:latin typeface="Calibri"/>
              </a:rPr>
              <a:t>Worldwide: roughly 15 million battle deaths and 45 million civilian deaths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4560" y="1389888"/>
            <a:ext cx="32918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301A41"/>
                </a:solidFill>
                <a:latin typeface="Calibri"/>
              </a:rPr>
              <a:t>Total deaths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0" y="1389888"/>
            <a:ext cx="42062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F3672A"/>
                </a:solidFill>
                <a:latin typeface="Calibri"/>
              </a:rPr>
              <a:t>As a share of prewar population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819656"/>
            <a:ext cx="1600200" cy="3017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Soviet Union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2194560" y="1847088"/>
            <a:ext cx="3063240" cy="22860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321808" y="1819656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24m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171700"/>
            <a:ext cx="1600200" cy="3017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Germany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194560" y="2199132"/>
            <a:ext cx="982789" cy="22860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241357" y="2171700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6.6–8.8m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2523744"/>
            <a:ext cx="1600200" cy="3017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Poland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194560" y="2551176"/>
            <a:ext cx="714756" cy="22860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973324" y="2523744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5.6m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2875788"/>
            <a:ext cx="1600200" cy="3017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Yugoslavia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94560" y="2903220"/>
            <a:ext cx="127635" cy="22860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386203" y="2875788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1.0m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3227832"/>
            <a:ext cx="1600200" cy="3017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Romania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194560" y="3255264"/>
            <a:ext cx="105937" cy="22860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364505" y="3227832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0.8m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3579876"/>
            <a:ext cx="1600200" cy="3017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Hungary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94560" y="3607308"/>
            <a:ext cx="74028" cy="22860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332596" y="3579876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0.6m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3931920"/>
            <a:ext cx="1600200" cy="3017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France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194560" y="3959352"/>
            <a:ext cx="72751" cy="22860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2331319" y="3931920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0.6m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2920" y="4283964"/>
            <a:ext cx="1600200" cy="3017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Italy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194560" y="4311396"/>
            <a:ext cx="58712" cy="22860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2317280" y="4283964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0.5m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4636007"/>
            <a:ext cx="1600200" cy="3017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United Kingdom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194560" y="4663440"/>
            <a:ext cx="57435" cy="22860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2316003" y="4636007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0.45m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4988051"/>
            <a:ext cx="1600200" cy="3017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Netherlands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194560" y="5015483"/>
            <a:ext cx="38290" cy="228600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2296858" y="4988051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0.3m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949440" y="1847088"/>
            <a:ext cx="1928812" cy="22860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942260" y="1819656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13–14%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949440" y="2199132"/>
            <a:ext cx="1571625" cy="22860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8585073" y="2171700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9–13%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49440" y="2551176"/>
            <a:ext cx="2286000" cy="22860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9299448" y="2523744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≈16%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949440" y="2903220"/>
            <a:ext cx="928687" cy="22860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7942135" y="2875788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≈6%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949440" y="3255264"/>
            <a:ext cx="600075" cy="22860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613523" y="3227832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≈4%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949440" y="3607308"/>
            <a:ext cx="914400" cy="22860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7927848" y="3579876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≈6%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949440" y="3959352"/>
            <a:ext cx="200025" cy="22860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213473" y="3931920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≈1.4%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949440" y="4311396"/>
            <a:ext cx="142875" cy="22860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7156323" y="4283964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≈1%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949440" y="4663440"/>
            <a:ext cx="128587" cy="22860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7142035" y="4636007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≈1%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949440" y="5015483"/>
            <a:ext cx="485775" cy="228600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7499223" y="4988051"/>
            <a:ext cx="1051560" cy="30175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≈3%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57200" y="5870448"/>
            <a:ext cx="11274552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0" i="1" dirty="0">
                <a:solidFill>
                  <a:srgbClr val="5C5C5C"/>
                </a:solidFill>
                <a:latin typeface="Calibri"/>
              </a:rPr>
              <a:t>Deaths: National WWII Museum estimates</a:t>
            </a:r>
            <a:r>
              <a:rPr lang="en-US" sz="1250" i="1" dirty="0">
                <a:solidFill>
                  <a:srgbClr val="5C5C5C"/>
                </a:solidFill>
                <a:latin typeface="Calibri"/>
              </a:rPr>
              <a:t>.</a:t>
            </a:r>
            <a:endParaRPr sz="1250" b="0" i="1" dirty="0">
              <a:solidFill>
                <a:srgbClr val="5C5C5C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Holocaust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338328"/>
            <a:ext cx="10817352" cy="7040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i="0">
                <a:solidFill>
                  <a:srgbClr val="321744"/>
                </a:solidFill>
                <a:latin typeface="Calibri"/>
              </a:rPr>
              <a:t>The Holocaust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20240" y="1170432"/>
            <a:ext cx="8321040" cy="4224528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920240" y="1170432"/>
            <a:ext cx="8321040" cy="566928"/>
          </a:xfrm>
          <a:prstGeom prst="roundRect">
            <a:avLst>
              <a:gd name="adj" fmla="val 22000"/>
            </a:avLst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ESTIMATED VICTIMS — US HOLOCAUST MEMORIAL MUSEUM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0" y="1901952"/>
            <a:ext cx="4937760" cy="30546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450"/>
              </a:spcAft>
            </a:pPr>
            <a:r>
              <a:rPr sz="1550" b="0" i="0" dirty="0">
                <a:solidFill>
                  <a:srgbClr val="321744"/>
                </a:solidFill>
                <a:latin typeface="Calibri"/>
              </a:rPr>
              <a:t>Jews</a:t>
            </a:r>
          </a:p>
          <a:p>
            <a:pPr algn="l">
              <a:spcAft>
                <a:spcPts val="450"/>
              </a:spcAft>
            </a:pPr>
            <a:r>
              <a:rPr sz="1550" b="0" i="0" dirty="0">
                <a:solidFill>
                  <a:srgbClr val="321744"/>
                </a:solidFill>
                <a:latin typeface="Calibri"/>
              </a:rPr>
              <a:t>Soviet civilians*</a:t>
            </a:r>
          </a:p>
          <a:p>
            <a:pPr algn="l">
              <a:spcAft>
                <a:spcPts val="450"/>
              </a:spcAft>
            </a:pPr>
            <a:r>
              <a:rPr sz="1550" b="0" i="0" dirty="0">
                <a:solidFill>
                  <a:srgbClr val="321744"/>
                </a:solidFill>
                <a:latin typeface="Calibri"/>
              </a:rPr>
              <a:t>Soviet prisoners of war</a:t>
            </a:r>
          </a:p>
          <a:p>
            <a:pPr algn="l">
              <a:spcAft>
                <a:spcPts val="450"/>
              </a:spcAft>
            </a:pPr>
            <a:r>
              <a:rPr sz="1550" b="0" i="0" dirty="0">
                <a:solidFill>
                  <a:srgbClr val="321744"/>
                </a:solidFill>
                <a:latin typeface="Calibri"/>
              </a:rPr>
              <a:t>Non-Jewish Polish civilians</a:t>
            </a:r>
          </a:p>
          <a:p>
            <a:pPr algn="l">
              <a:spcAft>
                <a:spcPts val="450"/>
              </a:spcAft>
            </a:pPr>
            <a:r>
              <a:rPr sz="1550" b="0" i="0" dirty="0">
                <a:solidFill>
                  <a:srgbClr val="321744"/>
                </a:solidFill>
                <a:latin typeface="Calibri"/>
              </a:rPr>
              <a:t>Serb civilians</a:t>
            </a:r>
          </a:p>
          <a:p>
            <a:pPr algn="l">
              <a:spcAft>
                <a:spcPts val="450"/>
              </a:spcAft>
            </a:pPr>
            <a:r>
              <a:rPr sz="1550" b="0" i="0" dirty="0">
                <a:solidFill>
                  <a:srgbClr val="321744"/>
                </a:solidFill>
                <a:latin typeface="Calibri"/>
              </a:rPr>
              <a:t>People with disabilities, in institutions</a:t>
            </a:r>
          </a:p>
          <a:p>
            <a:pPr algn="l">
              <a:spcAft>
                <a:spcPts val="450"/>
              </a:spcAft>
            </a:pPr>
            <a:r>
              <a:rPr sz="1550" b="0" i="0" dirty="0">
                <a:solidFill>
                  <a:srgbClr val="321744"/>
                </a:solidFill>
                <a:latin typeface="Calibri"/>
              </a:rPr>
              <a:t>Roma</a:t>
            </a:r>
          </a:p>
          <a:p>
            <a:pPr algn="l">
              <a:spcAft>
                <a:spcPts val="450"/>
              </a:spcAft>
            </a:pPr>
            <a:r>
              <a:rPr sz="1550" b="0" i="0" dirty="0">
                <a:solidFill>
                  <a:srgbClr val="321744"/>
                </a:solidFill>
                <a:latin typeface="Calibri"/>
              </a:rPr>
              <a:t>Repeat offenders and so-called </a:t>
            </a:r>
            <a:r>
              <a:rPr sz="1550" b="0" i="0" dirty="0" err="1">
                <a:solidFill>
                  <a:srgbClr val="321744"/>
                </a:solidFill>
                <a:latin typeface="Calibri"/>
              </a:rPr>
              <a:t>asocials</a:t>
            </a:r>
            <a:endParaRPr sz="1550" b="0" i="0" dirty="0">
              <a:solidFill>
                <a:srgbClr val="321744"/>
              </a:solidFill>
              <a:latin typeface="Calibri"/>
            </a:endParaRPr>
          </a:p>
          <a:p>
            <a:pPr algn="l">
              <a:spcAft>
                <a:spcPts val="450"/>
              </a:spcAft>
            </a:pPr>
            <a:r>
              <a:rPr lang="en-US" sz="1550" dirty="0">
                <a:solidFill>
                  <a:srgbClr val="321744"/>
                </a:solidFill>
                <a:latin typeface="Calibri"/>
              </a:rPr>
              <a:t>LGBTQ+</a:t>
            </a:r>
            <a:endParaRPr sz="1550" b="0" i="0" dirty="0">
              <a:solidFill>
                <a:srgbClr val="321744"/>
              </a:solidFill>
              <a:latin typeface="Calibri"/>
            </a:endParaRPr>
          </a:p>
          <a:p>
            <a:pPr algn="l">
              <a:spcAft>
                <a:spcPts val="450"/>
              </a:spcAft>
            </a:pPr>
            <a:r>
              <a:rPr sz="1550" b="0" i="0" dirty="0">
                <a:solidFill>
                  <a:srgbClr val="321744"/>
                </a:solidFill>
                <a:latin typeface="Calibri"/>
              </a:rPr>
              <a:t>Jehovah’s Witnesses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75120" y="1901952"/>
            <a:ext cx="329184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450"/>
              </a:spcAft>
            </a:pPr>
            <a:r>
              <a:rPr sz="1550" b="1" i="0">
                <a:solidFill>
                  <a:srgbClr val="321744"/>
                </a:solidFill>
                <a:latin typeface="Calibri"/>
              </a:rPr>
              <a:t>6,000,000</a:t>
            </a:r>
          </a:p>
          <a:p>
            <a:pPr algn="r">
              <a:spcAft>
                <a:spcPts val="450"/>
              </a:spcAft>
            </a:pPr>
            <a:r>
              <a:rPr sz="1550" b="1" i="0">
                <a:solidFill>
                  <a:srgbClr val="321744"/>
                </a:solidFill>
                <a:latin typeface="Calibri"/>
              </a:rPr>
              <a:t>around 7,000,000</a:t>
            </a:r>
          </a:p>
          <a:p>
            <a:pPr algn="r">
              <a:spcAft>
                <a:spcPts val="450"/>
              </a:spcAft>
            </a:pPr>
            <a:r>
              <a:rPr sz="1550" b="1" i="0">
                <a:solidFill>
                  <a:srgbClr val="321744"/>
                </a:solidFill>
                <a:latin typeface="Calibri"/>
              </a:rPr>
              <a:t>around 3,000,000</a:t>
            </a:r>
          </a:p>
          <a:p>
            <a:pPr algn="r">
              <a:spcAft>
                <a:spcPts val="450"/>
              </a:spcAft>
            </a:pPr>
            <a:r>
              <a:rPr sz="1550" b="1" i="0">
                <a:solidFill>
                  <a:srgbClr val="321744"/>
                </a:solidFill>
                <a:latin typeface="Calibri"/>
              </a:rPr>
              <a:t>around 1,800,000</a:t>
            </a:r>
          </a:p>
          <a:p>
            <a:pPr algn="r">
              <a:spcAft>
                <a:spcPts val="450"/>
              </a:spcAft>
            </a:pPr>
            <a:r>
              <a:rPr sz="1550" b="1" i="0">
                <a:solidFill>
                  <a:srgbClr val="321744"/>
                </a:solidFill>
                <a:latin typeface="Calibri"/>
              </a:rPr>
              <a:t>312,000</a:t>
            </a:r>
          </a:p>
          <a:p>
            <a:pPr algn="r">
              <a:spcAft>
                <a:spcPts val="450"/>
              </a:spcAft>
            </a:pPr>
            <a:r>
              <a:rPr sz="1550" b="1" i="0">
                <a:solidFill>
                  <a:srgbClr val="321744"/>
                </a:solidFill>
                <a:latin typeface="Calibri"/>
              </a:rPr>
              <a:t>up to 250,000</a:t>
            </a:r>
          </a:p>
          <a:p>
            <a:pPr algn="r">
              <a:spcAft>
                <a:spcPts val="450"/>
              </a:spcAft>
            </a:pPr>
            <a:r>
              <a:rPr sz="1550" b="1" i="0">
                <a:solidFill>
                  <a:srgbClr val="321744"/>
                </a:solidFill>
                <a:latin typeface="Calibri"/>
              </a:rPr>
              <a:t>up to 250,000</a:t>
            </a:r>
          </a:p>
          <a:p>
            <a:pPr algn="r">
              <a:spcAft>
                <a:spcPts val="450"/>
              </a:spcAft>
            </a:pPr>
            <a:r>
              <a:rPr sz="1550" b="1" i="0">
                <a:solidFill>
                  <a:srgbClr val="321744"/>
                </a:solidFill>
                <a:latin typeface="Calibri"/>
              </a:rPr>
              <a:t>at least 70,000</a:t>
            </a:r>
          </a:p>
          <a:p>
            <a:pPr algn="r">
              <a:spcAft>
                <a:spcPts val="450"/>
              </a:spcAft>
            </a:pPr>
            <a:r>
              <a:rPr sz="1550" b="1" i="0">
                <a:solidFill>
                  <a:srgbClr val="321744"/>
                </a:solidFill>
                <a:latin typeface="Calibri"/>
              </a:rPr>
              <a:t>hundreds, possibly thousands</a:t>
            </a:r>
          </a:p>
          <a:p>
            <a:pPr algn="r">
              <a:spcAft>
                <a:spcPts val="450"/>
              </a:spcAft>
            </a:pPr>
            <a:r>
              <a:rPr sz="1550" b="1" i="0">
                <a:solidFill>
                  <a:srgbClr val="321744"/>
                </a:solidFill>
                <a:latin typeface="Calibri"/>
              </a:rPr>
              <a:t>around 1,900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5897880"/>
            <a:ext cx="11274552" cy="28469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0" i="1" dirty="0">
                <a:solidFill>
                  <a:srgbClr val="5C5C5C"/>
                </a:solidFill>
                <a:latin typeface="Calibri"/>
              </a:rPr>
              <a:t>*Includes 1.3 million Soviet Jewish civilians who are also counted among the six million Jews.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Was Left</a:t>
            </a:r>
          </a:p>
        </p:txBody>
      </p:sp>
      <p:pic>
        <p:nvPicPr>
          <p:cNvPr id="3" name="Picture 2" descr="s09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834" y="68580"/>
            <a:ext cx="8262332" cy="6200840"/>
          </a:xfrm>
          <a:prstGeom prst="rect">
            <a:avLst/>
          </a:prstGeom>
        </p:spPr>
      </p:pic>
      <p:sp>
        <p:nvSpPr>
          <p:cNvPr id="514" name="Source"/>
          <p:cNvSpPr/>
          <p:nvPr/>
        </p:nvSpPr>
        <p:spPr>
          <a:xfrm>
            <a:off x="457200" y="6338000"/>
            <a:ext cx="11277600" cy="44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5C5C"/>
                </a:solidFill>
                <a:latin typeface="Calibri"/>
                <a:cs typeface="Calibri"/>
              </a:rPr>
              <a:t>Image credit: NPR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Dresden</a:t>
            </a:r>
          </a:p>
        </p:txBody>
      </p:sp>
      <p:pic>
        <p:nvPicPr>
          <p:cNvPr id="3" name="Picture 2" descr="s10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241" y="68580"/>
            <a:ext cx="8795517" cy="6200840"/>
          </a:xfrm>
          <a:prstGeom prst="rect">
            <a:avLst/>
          </a:prstGeom>
        </p:spPr>
      </p:pic>
      <p:sp>
        <p:nvSpPr>
          <p:cNvPr id="515" name="Source"/>
          <p:cNvSpPr/>
          <p:nvPr/>
        </p:nvSpPr>
        <p:spPr>
          <a:xfrm>
            <a:off x="457200" y="6338000"/>
            <a:ext cx="11277600" cy="44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5C5C"/>
                </a:solidFill>
                <a:latin typeface="Calibri"/>
                <a:cs typeface="Calibri"/>
              </a:rPr>
              <a:t>Image credit: New York Times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Uprooted</a:t>
            </a:r>
          </a:p>
        </p:txBody>
      </p:sp>
      <p:sp>
        <p:nvSpPr>
          <p:cNvPr id="528" name="Canv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29" name="TextBox 528"/>
          <p:cNvSpPr txBox="1"/>
          <p:nvPr/>
        </p:nvSpPr>
        <p:spPr>
          <a:xfrm>
            <a:off x="685800" y="338328"/>
            <a:ext cx="10817352" cy="7040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i="0">
                <a:solidFill>
                  <a:srgbClr val="321744"/>
                </a:solidFill>
                <a:latin typeface="Calibri"/>
              </a:rPr>
              <a:t>Uprooted</a:t>
            </a:r>
          </a:p>
        </p:txBody>
      </p:sp>
      <p:sp>
        <p:nvSpPr>
          <p:cNvPr id="530" name="TextBox 529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Judt</a:t>
            </a:r>
          </a:p>
        </p:txBody>
      </p:sp>
      <p:sp>
        <p:nvSpPr>
          <p:cNvPr id="531" name="Rounded Rectangle 530"/>
          <p:cNvSpPr/>
          <p:nvPr/>
        </p:nvSpPr>
        <p:spPr>
          <a:xfrm>
            <a:off x="685800" y="1188720"/>
            <a:ext cx="10817352" cy="1627632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32" name="TextBox 531"/>
          <p:cNvSpPr txBox="1"/>
          <p:nvPr/>
        </p:nvSpPr>
        <p:spPr>
          <a:xfrm>
            <a:off x="960120" y="1316736"/>
            <a:ext cx="10268712" cy="140817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900" b="0" i="1">
                <a:solidFill>
                  <a:srgbClr val="321744"/>
                </a:solidFill>
                <a:latin typeface="Calibri"/>
              </a:rPr>
              <a:t>“Between them Stalin and Hitler uprooted, transplanted, expelled, deported and dispersed some 30 million people in the years 1939–43.”</a:t>
            </a:r>
          </a:p>
          <a:p>
            <a:pPr algn="r"/>
            <a:r>
              <a:rPr sz="1400" b="0" i="0">
                <a:solidFill>
                  <a:srgbClr val="5C5C5C"/>
                </a:solidFill>
                <a:latin typeface="Calibri"/>
              </a:rPr>
              <a:t>— Tony Judt, Postwar, ch. 1</a:t>
            </a:r>
          </a:p>
        </p:txBody>
      </p:sp>
      <p:sp>
        <p:nvSpPr>
          <p:cNvPr id="533" name="TextBox 532"/>
          <p:cNvSpPr txBox="1"/>
          <p:nvPr/>
        </p:nvSpPr>
        <p:spPr>
          <a:xfrm>
            <a:off x="868680" y="3246120"/>
            <a:ext cx="10424160" cy="16312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1600" b="0" i="0" dirty="0">
                <a:solidFill>
                  <a:srgbClr val="321744"/>
                </a:solidFill>
                <a:latin typeface="Calibri"/>
              </a:rPr>
              <a:t>At the end of the war about 8 million displaced people were in Germany alone. Most went home within months</a:t>
            </a:r>
            <a:r>
              <a:rPr lang="en-US" sz="1600" b="0" i="0" dirty="0">
                <a:solidFill>
                  <a:srgbClr val="321744"/>
                </a:solidFill>
                <a:latin typeface="Calibri"/>
              </a:rPr>
              <a:t>: </a:t>
            </a:r>
            <a:r>
              <a:rPr sz="1600" b="0" i="0" dirty="0">
                <a:solidFill>
                  <a:srgbClr val="321744"/>
                </a:solidFill>
                <a:latin typeface="Calibri"/>
              </a:rPr>
              <a:t>repatriations ran at 33,000 a day.</a:t>
            </a:r>
          </a:p>
          <a:p>
            <a:pPr algn="l">
              <a:spcAft>
                <a:spcPts val="1200"/>
              </a:spcAft>
            </a:pPr>
            <a:r>
              <a:rPr sz="1600" b="0" i="0" dirty="0">
                <a:solidFill>
                  <a:srgbClr val="321744"/>
                </a:solidFill>
                <a:latin typeface="Calibri"/>
              </a:rPr>
              <a:t>About 1.2 million could not or would not go back. Their camps operated into the 1950s.</a:t>
            </a:r>
          </a:p>
          <a:p>
            <a:pPr algn="l">
              <a:spcAft>
                <a:spcPts val="1200"/>
              </a:spcAft>
            </a:pPr>
            <a:r>
              <a:rPr sz="1600" b="0" i="0" dirty="0">
                <a:solidFill>
                  <a:srgbClr val="321744"/>
                </a:solidFill>
                <a:latin typeface="Calibri"/>
              </a:rPr>
              <a:t>Roughly 12 million Germans were expelled from Eastern Europe by 1950. Potsdam had called for transfers “in an orderly and humane manner.”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Questions Facing Europe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What to do about Germany</a:t>
            </a:r>
            <a:endParaRPr lang="en-US" dirty="0"/>
          </a:p>
          <a:p>
            <a:pPr lvl="1"/>
            <a:r>
              <a:rPr lang="en-US" dirty="0"/>
              <a:t>P</a:t>
            </a:r>
            <a:r>
              <a:rPr dirty="0"/>
              <a:t>artition, or reintegration?</a:t>
            </a:r>
          </a:p>
          <a:p>
            <a:r>
              <a:rPr dirty="0"/>
              <a:t>What to do about refugees and camp survivors?</a:t>
            </a:r>
          </a:p>
          <a:p>
            <a:r>
              <a:rPr dirty="0"/>
              <a:t>How to handle the legacy of fascism and the threat of communism?</a:t>
            </a:r>
          </a:p>
          <a:p>
            <a:r>
              <a:rPr dirty="0"/>
              <a:t>Prewar liberalism was discredited. What replaces it?</a:t>
            </a:r>
          </a:p>
          <a:p>
            <a:r>
              <a:rPr dirty="0"/>
              <a:t>And the colonies</a:t>
            </a:r>
            <a:r>
              <a:rPr lang="en-US" dirty="0"/>
              <a:t>: </a:t>
            </a:r>
            <a:r>
              <a:rPr dirty="0"/>
              <a:t>can an anti-fascist</a:t>
            </a:r>
            <a:r>
              <a:rPr lang="en-US" dirty="0"/>
              <a:t>, democratic,</a:t>
            </a:r>
            <a:r>
              <a:rPr dirty="0"/>
              <a:t> Europe stay imperial?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Postwar Bargain</a:t>
            </a:r>
          </a:p>
        </p:txBody>
      </p:sp>
      <p:sp>
        <p:nvSpPr>
          <p:cNvPr id="516" name="Canv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17" name="Heading"/>
          <p:cNvSpPr/>
          <p:nvPr/>
        </p:nvSpPr>
        <p:spPr>
          <a:xfrm>
            <a:off x="457200" y="335280"/>
            <a:ext cx="11277600" cy="70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One settlement, in three parts</a:t>
            </a:r>
          </a:p>
        </p:txBody>
      </p:sp>
      <p:sp>
        <p:nvSpPr>
          <p:cNvPr id="518" name="Card 1"/>
          <p:cNvSpPr/>
          <p:nvPr/>
        </p:nvSpPr>
        <p:spPr>
          <a:xfrm>
            <a:off x="457200" y="1430000"/>
            <a:ext cx="3568700" cy="402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19" name="Card 1 header"/>
          <p:cNvSpPr/>
          <p:nvPr/>
        </p:nvSpPr>
        <p:spPr>
          <a:xfrm>
            <a:off x="457200" y="1430000"/>
            <a:ext cx="3568700" cy="90000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SECURITY</a:t>
            </a:r>
          </a:p>
        </p:txBody>
      </p:sp>
      <p:sp>
        <p:nvSpPr>
          <p:cNvPr id="520" name="Card 1 text"/>
          <p:cNvSpPr/>
          <p:nvPr/>
        </p:nvSpPr>
        <p:spPr>
          <a:xfrm>
            <a:off x="628650" y="2530000"/>
            <a:ext cx="3225800" cy="278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321744"/>
                </a:solidFill>
                <a:latin typeface="Calibri"/>
                <a:cs typeface="Calibri"/>
              </a:rPr>
              <a:t>Tie Germany in,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lang="en-US" sz="1800" b="1" dirty="0">
                <a:solidFill>
                  <a:srgbClr val="321744"/>
                </a:solidFill>
                <a:latin typeface="Calibri"/>
                <a:cs typeface="Calibri"/>
              </a:rPr>
              <a:t>keep America in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Occupation gives way to integration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NATO brings an American guarantee, 1949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Coal and steel pooled, 1951</a:t>
            </a:r>
          </a:p>
        </p:txBody>
      </p:sp>
      <p:sp>
        <p:nvSpPr>
          <p:cNvPr id="521" name="Card 2"/>
          <p:cNvSpPr/>
          <p:nvPr/>
        </p:nvSpPr>
        <p:spPr>
          <a:xfrm>
            <a:off x="4311650" y="1430000"/>
            <a:ext cx="3568700" cy="402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5B4468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22" name="Card 2 header"/>
          <p:cNvSpPr/>
          <p:nvPr/>
        </p:nvSpPr>
        <p:spPr>
          <a:xfrm>
            <a:off x="4311650" y="1430000"/>
            <a:ext cx="3568700" cy="900000"/>
          </a:xfrm>
          <a:prstGeom prst="roundRect">
            <a:avLst>
              <a:gd name="adj" fmla="val 18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ECONOMICS</a:t>
            </a:r>
          </a:p>
        </p:txBody>
      </p:sp>
      <p:sp>
        <p:nvSpPr>
          <p:cNvPr id="523" name="Card 2 text"/>
          <p:cNvSpPr/>
          <p:nvPr/>
        </p:nvSpPr>
        <p:spPr>
          <a:xfrm>
            <a:off x="4483100" y="2530000"/>
            <a:ext cx="3225800" cy="278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321744"/>
                </a:solidFill>
                <a:latin typeface="Calibri"/>
                <a:cs typeface="Calibri"/>
              </a:rPr>
              <a:t>Open markets,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lang="en-US" sz="1800" b="1" dirty="0">
                <a:solidFill>
                  <a:srgbClr val="321744"/>
                </a:solidFill>
                <a:latin typeface="Calibri"/>
                <a:cs typeface="Calibri"/>
              </a:rPr>
              <a:t>but </a:t>
            </a:r>
            <a:r>
              <a:rPr lang="en-US" b="1" dirty="0">
                <a:solidFill>
                  <a:srgbClr val="321744"/>
                </a:solidFill>
                <a:latin typeface="Calibri"/>
                <a:cs typeface="Calibri"/>
              </a:rPr>
              <a:t>with safety nets</a:t>
            </a:r>
            <a:endParaRPr lang="en-US" sz="1800" b="1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Trade liberalized between European states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Full employment becomes a government promise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Welfare states built on market economy rather than in opposition to it</a:t>
            </a:r>
          </a:p>
        </p:txBody>
      </p:sp>
      <p:sp>
        <p:nvSpPr>
          <p:cNvPr id="524" name="Card 3"/>
          <p:cNvSpPr/>
          <p:nvPr/>
        </p:nvSpPr>
        <p:spPr>
          <a:xfrm>
            <a:off x="8166100" y="1430000"/>
            <a:ext cx="3568700" cy="402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25" name="Card 3 header"/>
          <p:cNvSpPr/>
          <p:nvPr/>
        </p:nvSpPr>
        <p:spPr>
          <a:xfrm>
            <a:off x="8166100" y="1430000"/>
            <a:ext cx="3568700" cy="90000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/>
                <a:cs typeface="Calibri"/>
              </a:rPr>
              <a:t>POLITICS</a:t>
            </a:r>
          </a:p>
        </p:txBody>
      </p:sp>
      <p:sp>
        <p:nvSpPr>
          <p:cNvPr id="526" name="Card 3 text"/>
          <p:cNvSpPr/>
          <p:nvPr/>
        </p:nvSpPr>
        <p:spPr>
          <a:xfrm>
            <a:off x="8337550" y="2530000"/>
            <a:ext cx="3225800" cy="278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800" b="1" dirty="0">
                <a:solidFill>
                  <a:srgbClr val="321744"/>
                </a:solidFill>
                <a:latin typeface="Calibri"/>
                <a:cs typeface="Calibri"/>
              </a:rPr>
              <a:t>Limit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lang="en-US" sz="1800" b="1" dirty="0">
                <a:solidFill>
                  <a:srgbClr val="321744"/>
                </a:solidFill>
                <a:latin typeface="Calibri"/>
                <a:cs typeface="Calibri"/>
              </a:rPr>
              <a:t> class conflict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Workers moderate their wage demands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Employers accept unions and taxes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321744"/>
                </a:solidFill>
                <a:latin typeface="Calibri"/>
                <a:cs typeface="Calibri"/>
              </a:rPr>
              <a:t>Government guarantees demand and jobs</a:t>
            </a:r>
          </a:p>
        </p:txBody>
      </p:sp>
      <p:sp>
        <p:nvSpPr>
          <p:cNvPr id="527" name="Footnote"/>
          <p:cNvSpPr/>
          <p:nvPr/>
        </p:nvSpPr>
        <p:spPr>
          <a:xfrm>
            <a:off x="457200" y="5650000"/>
            <a:ext cx="11277600" cy="56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endParaRPr lang="en-US" sz="140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" grpId="0" build="p"/>
      <p:bldP spid="523" grpId="0" build="p"/>
      <p:bldP spid="52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Crisis of 1947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 winter of 1946–47 froze coal in the railway wagons</a:t>
            </a:r>
          </a:p>
          <a:p>
            <a:r>
              <a:t>British industry lost power; benefit claims spiked</a:t>
            </a:r>
          </a:p>
          <a:p>
            <a:r>
              <a:t>Europe could not earn the dollars to buy American goods</a:t>
            </a:r>
          </a:p>
          <a:p>
            <a:r>
              <a:t>Marshall made the offer at Harvard in June 1947</a:t>
            </a:r>
          </a:p>
          <a:p>
            <a:r>
              <a:t>Sterling turned convertible in July and collapsed in 37 days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Marshall Plan, in Two Views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338328"/>
            <a:ext cx="10817352" cy="7040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i="0">
                <a:solidFill>
                  <a:srgbClr val="321744"/>
                </a:solidFill>
                <a:latin typeface="Calibri"/>
              </a:rPr>
              <a:t>The Marshall Plan, in two views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94560" y="1170432"/>
            <a:ext cx="347472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301A41"/>
                </a:solidFill>
                <a:latin typeface="Calibri"/>
              </a:rPr>
              <a:t>Enormous in dollars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0" y="1170432"/>
            <a:ext cx="420624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i="0">
                <a:solidFill>
                  <a:srgbClr val="F3672A"/>
                </a:solidFill>
                <a:latin typeface="Calibri"/>
              </a:rPr>
              <a:t>Small in the economy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600200"/>
            <a:ext cx="16002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United Kingdom</a:t>
            </a:r>
          </a:p>
        </p:txBody>
      </p:sp>
      <p:sp>
        <p:nvSpPr>
          <p:cNvPr id="7" name="Rectangle 6"/>
          <p:cNvSpPr/>
          <p:nvPr/>
        </p:nvSpPr>
        <p:spPr>
          <a:xfrm>
            <a:off x="2194560" y="1627632"/>
            <a:ext cx="3154680" cy="23774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413248" y="160020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3,190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1965960"/>
            <a:ext cx="16002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France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94560" y="1993392"/>
            <a:ext cx="2683950" cy="23774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942518" y="196596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2,714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2331720"/>
            <a:ext cx="16002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Italy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94560" y="2359152"/>
            <a:ext cx="1492292" cy="23774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750860" y="233172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1,509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2697480"/>
            <a:ext cx="16002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West Germany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94560" y="2724912"/>
            <a:ext cx="1375598" cy="23774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634166" y="269748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1,391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3063240"/>
            <a:ext cx="16002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Netherlands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194560" y="3090672"/>
            <a:ext cx="1071997" cy="23774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330565" y="306324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1,084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3429000"/>
            <a:ext cx="16002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Austria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194560" y="3456432"/>
            <a:ext cx="670493" cy="23774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929061" y="342900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678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3794760"/>
            <a:ext cx="16002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Belgium-Lux.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194560" y="3822192"/>
            <a:ext cx="552810" cy="23774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811378" y="379476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559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02920" y="4160520"/>
            <a:ext cx="16002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Denmark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194560" y="4187952"/>
            <a:ext cx="269977" cy="23774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528545" y="416052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273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02920" y="4526280"/>
            <a:ext cx="16002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Norway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194560" y="4553712"/>
            <a:ext cx="252176" cy="23774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510744" y="452628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255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2920" y="4892040"/>
            <a:ext cx="160020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i="0">
                <a:solidFill>
                  <a:srgbClr val="321744"/>
                </a:solidFill>
                <a:latin typeface="Calibri"/>
              </a:rPr>
              <a:t>Sweden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194560" y="4919472"/>
            <a:ext cx="105815" cy="23774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2364383" y="489204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107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949440" y="1627632"/>
            <a:ext cx="707456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7720904" y="160020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1.8%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949440" y="1993392"/>
            <a:ext cx="864669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878117" y="196596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2.2%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949440" y="2359152"/>
            <a:ext cx="903972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7917420" y="233172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2.3%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949440" y="2724912"/>
            <a:ext cx="589547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7602995" y="269748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1.5%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949440" y="3090672"/>
            <a:ext cx="1572126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8585574" y="306324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4.0%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949440" y="3456432"/>
            <a:ext cx="2240280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9253728" y="342900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5.7%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949440" y="3822192"/>
            <a:ext cx="864669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7878117" y="379476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2.2%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949440" y="4187952"/>
            <a:ext cx="864669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7878117" y="416052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2.2%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949440" y="4553712"/>
            <a:ext cx="982578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7996026" y="452628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2.5%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949440" y="4919472"/>
            <a:ext cx="157212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7170660" y="4892040"/>
            <a:ext cx="1051560" cy="31089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321744"/>
                </a:solidFill>
                <a:latin typeface="Calibri"/>
              </a:rPr>
              <a:t>0.4%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194560" y="5349240"/>
            <a:ext cx="4023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5C5C5C"/>
                </a:solidFill>
                <a:latin typeface="Calibri"/>
              </a:rPr>
              <a:t>US aid received, 1948–52 ($ millions)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949440" y="5349240"/>
            <a:ext cx="402336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i="0">
                <a:solidFill>
                  <a:srgbClr val="5C5C5C"/>
                </a:solidFill>
                <a:latin typeface="Calibri"/>
              </a:rPr>
              <a:t>US aid as a share of GDP, 1948–51 (%)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57200" y="5943600"/>
            <a:ext cx="11274552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0" i="1">
                <a:solidFill>
                  <a:srgbClr val="5C5C5C"/>
                </a:solidFill>
                <a:latin typeface="Calibri"/>
              </a:rPr>
              <a:t>Countries ordered by dollars received. Britain took the largest share of the money and among the smallest relative to its economy.</a:t>
            </a:r>
          </a:p>
          <a:p>
            <a:pPr algn="ctr"/>
            <a:r>
              <a:rPr sz="1250" b="0" i="1">
                <a:solidFill>
                  <a:srgbClr val="5C5C5C"/>
                </a:solidFill>
                <a:latin typeface="Calibri"/>
              </a:rPr>
              <a:t>Left: CRS R45079, 1948–52. Right: Crafts (2011), 1948–51 — different spans, different sources.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the Aid Bought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Aid was under 3% of recipients’ combined national income</a:t>
            </a:r>
          </a:p>
          <a:p>
            <a:r>
              <a:t>And less than a fifth of their gross investment</a:t>
            </a:r>
          </a:p>
          <a:p>
            <a:r>
              <a:t>De Long and Eichengreen: too small to explain the recovery by itself</a:t>
            </a:r>
          </a:p>
          <a:p>
            <a:r>
              <a:t>What it bought was policy — open markets, stable prices, balanced budgets</a:t>
            </a:r>
          </a:p>
          <a:p>
            <a:r>
              <a:t>And room to settle the fight over who got what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Optional reading: De Long &amp; Eichengreen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Marshall Plan Divided Europe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 offer was open to all of Europe — the Soviet Union included</a:t>
            </a:r>
          </a:p>
          <a:p>
            <a:r>
              <a:t>Bohlen, State Department: “we gambled that the Soviets would not” join</a:t>
            </a:r>
          </a:p>
          <a:p>
            <a:r>
              <a:t>Molotov walked out; Stalin forced Czechoslovakia and Poland to withdraw</a:t>
            </a:r>
          </a:p>
          <a:p>
            <a:r>
              <a:t>The Cominform followed in September 1947, the Prague coup in February 1948</a:t>
            </a:r>
          </a:p>
          <a:p>
            <a:r>
              <a:t>Metz: the Plan hardened a division that lasted nearly fifty years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Metz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Happened to Germany</a:t>
            </a:r>
          </a:p>
        </p:txBody>
      </p:sp>
      <p:sp>
        <p:nvSpPr>
          <p:cNvPr id="501" name="Canv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02" name="TextBox 501"/>
          <p:cNvSpPr txBox="1"/>
          <p:nvPr/>
        </p:nvSpPr>
        <p:spPr>
          <a:xfrm>
            <a:off x="685800" y="338328"/>
            <a:ext cx="10817352" cy="7040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i="0">
                <a:solidFill>
                  <a:srgbClr val="321744"/>
                </a:solidFill>
                <a:latin typeface="Calibri"/>
              </a:rPr>
              <a:t>What happened to Germany, 1945–1955</a:t>
            </a:r>
          </a:p>
        </p:txBody>
      </p:sp>
      <p:cxnSp>
        <p:nvCxnSpPr>
          <p:cNvPr id="503" name="Connector 502"/>
          <p:cNvCxnSpPr/>
          <p:nvPr/>
        </p:nvCxnSpPr>
        <p:spPr>
          <a:xfrm>
            <a:off x="822960" y="3611880"/>
            <a:ext cx="10561320" cy="0"/>
          </a:xfrm>
          <a:prstGeom prst="line">
            <a:avLst/>
          </a:prstGeom>
          <a:ln w="22225">
            <a:solidFill>
              <a:srgbClr val="32174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4" name="Oval 503"/>
          <p:cNvSpPr/>
          <p:nvPr/>
        </p:nvSpPr>
        <p:spPr>
          <a:xfrm>
            <a:off x="1133856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cxnSp>
        <p:nvCxnSpPr>
          <p:cNvPr id="505" name="Connector 504"/>
          <p:cNvCxnSpPr/>
          <p:nvPr/>
        </p:nvCxnSpPr>
        <p:spPr>
          <a:xfrm>
            <a:off x="1234440" y="3108960"/>
            <a:ext cx="0" cy="502920"/>
          </a:xfrm>
          <a:prstGeom prst="line">
            <a:avLst/>
          </a:prstGeom>
          <a:ln w="12700">
            <a:solidFill>
              <a:srgbClr val="5C5C5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6" name="TextBox 505"/>
          <p:cNvSpPr txBox="1"/>
          <p:nvPr/>
        </p:nvSpPr>
        <p:spPr>
          <a:xfrm>
            <a:off x="320040" y="2688336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301A41"/>
                </a:solidFill>
                <a:latin typeface="Calibri"/>
              </a:rPr>
              <a:t>Jul–Aug 1945</a:t>
            </a:r>
          </a:p>
        </p:txBody>
      </p:sp>
      <p:sp>
        <p:nvSpPr>
          <p:cNvPr id="507" name="TextBox 506"/>
          <p:cNvSpPr txBox="1"/>
          <p:nvPr/>
        </p:nvSpPr>
        <p:spPr>
          <a:xfrm>
            <a:off x="320040" y="1810512"/>
            <a:ext cx="1828800" cy="86868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ctr"/>
            <a:r>
              <a:rPr sz="1300" b="0" i="0">
                <a:solidFill>
                  <a:srgbClr val="321744"/>
                </a:solidFill>
                <a:latin typeface="Calibri"/>
              </a:rPr>
              <a:t>Potsdam: Germany split into four occupation zones</a:t>
            </a:r>
          </a:p>
        </p:txBody>
      </p:sp>
      <p:sp>
        <p:nvSpPr>
          <p:cNvPr id="508" name="Oval 507"/>
          <p:cNvSpPr/>
          <p:nvPr/>
        </p:nvSpPr>
        <p:spPr>
          <a:xfrm>
            <a:off x="3099816" y="3511296"/>
            <a:ext cx="201168" cy="201168"/>
          </a:xfrm>
          <a:prstGeom prst="ellipse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cxnSp>
        <p:nvCxnSpPr>
          <p:cNvPr id="509" name="Connector 508"/>
          <p:cNvCxnSpPr/>
          <p:nvPr/>
        </p:nvCxnSpPr>
        <p:spPr>
          <a:xfrm>
            <a:off x="3200400" y="3611880"/>
            <a:ext cx="0" cy="502920"/>
          </a:xfrm>
          <a:prstGeom prst="line">
            <a:avLst/>
          </a:prstGeom>
          <a:ln w="12700">
            <a:solidFill>
              <a:srgbClr val="5C5C5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0" name="TextBox 509"/>
          <p:cNvSpPr txBox="1"/>
          <p:nvPr/>
        </p:nvSpPr>
        <p:spPr>
          <a:xfrm>
            <a:off x="2286000" y="416052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F3672A"/>
                </a:solidFill>
                <a:latin typeface="Calibri"/>
              </a:rPr>
              <a:t>Jun 1948</a:t>
            </a:r>
          </a:p>
        </p:txBody>
      </p:sp>
      <p:sp>
        <p:nvSpPr>
          <p:cNvPr id="511" name="TextBox 510"/>
          <p:cNvSpPr txBox="1"/>
          <p:nvPr/>
        </p:nvSpPr>
        <p:spPr>
          <a:xfrm>
            <a:off x="2286000" y="4526280"/>
            <a:ext cx="1828800" cy="200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 i="0" dirty="0">
                <a:solidFill>
                  <a:srgbClr val="321744"/>
                </a:solidFill>
                <a:latin typeface="Calibri"/>
              </a:rPr>
              <a:t>Soviet blockade of Berlin</a:t>
            </a:r>
          </a:p>
        </p:txBody>
      </p:sp>
      <p:sp>
        <p:nvSpPr>
          <p:cNvPr id="512" name="Oval 511"/>
          <p:cNvSpPr/>
          <p:nvPr/>
        </p:nvSpPr>
        <p:spPr>
          <a:xfrm>
            <a:off x="5065776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cxnSp>
        <p:nvCxnSpPr>
          <p:cNvPr id="513" name="Connector 512"/>
          <p:cNvCxnSpPr/>
          <p:nvPr/>
        </p:nvCxnSpPr>
        <p:spPr>
          <a:xfrm>
            <a:off x="5166360" y="3108960"/>
            <a:ext cx="0" cy="502920"/>
          </a:xfrm>
          <a:prstGeom prst="line">
            <a:avLst/>
          </a:prstGeom>
          <a:ln w="12700">
            <a:solidFill>
              <a:srgbClr val="5C5C5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4" name="TextBox 513"/>
          <p:cNvSpPr txBox="1"/>
          <p:nvPr/>
        </p:nvSpPr>
        <p:spPr>
          <a:xfrm>
            <a:off x="4251960" y="2688336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301A41"/>
                </a:solidFill>
                <a:latin typeface="Calibri"/>
              </a:rPr>
              <a:t>Apr 1949</a:t>
            </a:r>
          </a:p>
        </p:txBody>
      </p:sp>
      <p:sp>
        <p:nvSpPr>
          <p:cNvPr id="515" name="TextBox 514"/>
          <p:cNvSpPr txBox="1"/>
          <p:nvPr/>
        </p:nvSpPr>
        <p:spPr>
          <a:xfrm>
            <a:off x="4251960" y="2279082"/>
            <a:ext cx="1828800" cy="40011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ctr"/>
            <a:r>
              <a:rPr sz="1300" b="0" i="0" dirty="0">
                <a:solidFill>
                  <a:srgbClr val="321744"/>
                </a:solidFill>
                <a:latin typeface="Calibri"/>
              </a:rPr>
              <a:t>NATO founded</a:t>
            </a:r>
            <a:r>
              <a:rPr lang="en-US" sz="1300" b="0" i="0" dirty="0">
                <a:solidFill>
                  <a:srgbClr val="321744"/>
                </a:solidFill>
                <a:latin typeface="Calibri"/>
              </a:rPr>
              <a:t>, providing</a:t>
            </a:r>
            <a:r>
              <a:rPr sz="1300" b="0" i="0" dirty="0">
                <a:solidFill>
                  <a:srgbClr val="321744"/>
                </a:solidFill>
                <a:latin typeface="Calibri"/>
              </a:rPr>
              <a:t> the American guarantee</a:t>
            </a:r>
          </a:p>
        </p:txBody>
      </p:sp>
      <p:sp>
        <p:nvSpPr>
          <p:cNvPr id="516" name="Oval 515"/>
          <p:cNvSpPr/>
          <p:nvPr/>
        </p:nvSpPr>
        <p:spPr>
          <a:xfrm>
            <a:off x="7031736" y="3511296"/>
            <a:ext cx="201168" cy="201168"/>
          </a:xfrm>
          <a:prstGeom prst="ellipse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cxnSp>
        <p:nvCxnSpPr>
          <p:cNvPr id="517" name="Connector 516"/>
          <p:cNvCxnSpPr/>
          <p:nvPr/>
        </p:nvCxnSpPr>
        <p:spPr>
          <a:xfrm>
            <a:off x="7132320" y="3611880"/>
            <a:ext cx="0" cy="502920"/>
          </a:xfrm>
          <a:prstGeom prst="line">
            <a:avLst/>
          </a:prstGeom>
          <a:ln w="12700">
            <a:solidFill>
              <a:srgbClr val="5C5C5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8" name="TextBox 517"/>
          <p:cNvSpPr txBox="1"/>
          <p:nvPr/>
        </p:nvSpPr>
        <p:spPr>
          <a:xfrm>
            <a:off x="6217920" y="416052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F3672A"/>
                </a:solidFill>
                <a:latin typeface="Calibri"/>
              </a:rPr>
              <a:t>May / Oct 1949</a:t>
            </a:r>
          </a:p>
        </p:txBody>
      </p:sp>
      <p:sp>
        <p:nvSpPr>
          <p:cNvPr id="519" name="TextBox 518"/>
          <p:cNvSpPr txBox="1"/>
          <p:nvPr/>
        </p:nvSpPr>
        <p:spPr>
          <a:xfrm>
            <a:off x="6217920" y="4526280"/>
            <a:ext cx="182880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 i="0">
                <a:solidFill>
                  <a:srgbClr val="321744"/>
                </a:solidFill>
                <a:latin typeface="Calibri"/>
              </a:rPr>
              <a:t>Two German states: Federal Republic, then GDR</a:t>
            </a:r>
          </a:p>
        </p:txBody>
      </p:sp>
      <p:sp>
        <p:nvSpPr>
          <p:cNvPr id="520" name="Oval 519"/>
          <p:cNvSpPr/>
          <p:nvPr/>
        </p:nvSpPr>
        <p:spPr>
          <a:xfrm>
            <a:off x="8997696" y="3511296"/>
            <a:ext cx="201168" cy="201168"/>
          </a:xfrm>
          <a:prstGeom prst="ellipse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cxnSp>
        <p:nvCxnSpPr>
          <p:cNvPr id="521" name="Connector 520"/>
          <p:cNvCxnSpPr/>
          <p:nvPr/>
        </p:nvCxnSpPr>
        <p:spPr>
          <a:xfrm>
            <a:off x="9098280" y="3108960"/>
            <a:ext cx="0" cy="502920"/>
          </a:xfrm>
          <a:prstGeom prst="line">
            <a:avLst/>
          </a:prstGeom>
          <a:ln w="12700">
            <a:solidFill>
              <a:srgbClr val="5C5C5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2" name="TextBox 521"/>
          <p:cNvSpPr txBox="1"/>
          <p:nvPr/>
        </p:nvSpPr>
        <p:spPr>
          <a:xfrm>
            <a:off x="8183879" y="2688336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301A41"/>
                </a:solidFill>
                <a:latin typeface="Calibri"/>
              </a:rPr>
              <a:t>Apr 1951</a:t>
            </a:r>
          </a:p>
        </p:txBody>
      </p:sp>
      <p:sp>
        <p:nvSpPr>
          <p:cNvPr id="523" name="TextBox 522"/>
          <p:cNvSpPr txBox="1"/>
          <p:nvPr/>
        </p:nvSpPr>
        <p:spPr>
          <a:xfrm>
            <a:off x="8183879" y="1810512"/>
            <a:ext cx="1828800" cy="86868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ctr"/>
            <a:r>
              <a:rPr sz="1300" b="0" i="0">
                <a:solidFill>
                  <a:srgbClr val="321744"/>
                </a:solidFill>
                <a:latin typeface="Calibri"/>
              </a:rPr>
              <a:t>Treaty of Paris: West German coal and steel pooled</a:t>
            </a:r>
          </a:p>
        </p:txBody>
      </p:sp>
      <p:sp>
        <p:nvSpPr>
          <p:cNvPr id="524" name="Oval 523"/>
          <p:cNvSpPr/>
          <p:nvPr/>
        </p:nvSpPr>
        <p:spPr>
          <a:xfrm>
            <a:off x="10963656" y="3511296"/>
            <a:ext cx="201168" cy="201168"/>
          </a:xfrm>
          <a:prstGeom prst="ellipse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cxnSp>
        <p:nvCxnSpPr>
          <p:cNvPr id="525" name="Connector 524"/>
          <p:cNvCxnSpPr/>
          <p:nvPr/>
        </p:nvCxnSpPr>
        <p:spPr>
          <a:xfrm>
            <a:off x="11064240" y="3611880"/>
            <a:ext cx="0" cy="502920"/>
          </a:xfrm>
          <a:prstGeom prst="line">
            <a:avLst/>
          </a:prstGeom>
          <a:ln w="12700">
            <a:solidFill>
              <a:srgbClr val="5C5C5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6" name="TextBox 525"/>
          <p:cNvSpPr txBox="1"/>
          <p:nvPr/>
        </p:nvSpPr>
        <p:spPr>
          <a:xfrm>
            <a:off x="10149840" y="4160520"/>
            <a:ext cx="18288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F3672A"/>
                </a:solidFill>
                <a:latin typeface="Calibri"/>
              </a:rPr>
              <a:t>May 1955</a:t>
            </a:r>
          </a:p>
        </p:txBody>
      </p:sp>
      <p:sp>
        <p:nvSpPr>
          <p:cNvPr id="527" name="TextBox 526"/>
          <p:cNvSpPr txBox="1"/>
          <p:nvPr/>
        </p:nvSpPr>
        <p:spPr>
          <a:xfrm>
            <a:off x="10149840" y="4526280"/>
            <a:ext cx="182880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300" b="0" i="0">
                <a:solidFill>
                  <a:srgbClr val="321744"/>
                </a:solidFill>
                <a:latin typeface="Calibri"/>
              </a:rPr>
              <a:t>West Germany joins NATO and rearms — inside the alliance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Schuman Declaration</a:t>
            </a:r>
          </a:p>
        </p:txBody>
      </p:sp>
      <p:sp>
        <p:nvSpPr>
          <p:cNvPr id="528" name="Canv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29" name="Heading"/>
          <p:cNvSpPr/>
          <p:nvPr/>
        </p:nvSpPr>
        <p:spPr>
          <a:xfrm>
            <a:off x="685800" y="335280"/>
            <a:ext cx="10820400" cy="70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Robert Schuman, 9 May 1950</a:t>
            </a:r>
          </a:p>
        </p:txBody>
      </p:sp>
      <p:sp>
        <p:nvSpPr>
          <p:cNvPr id="530" name="Quote 1 rule"/>
          <p:cNvSpPr/>
          <p:nvPr/>
        </p:nvSpPr>
        <p:spPr>
          <a:xfrm>
            <a:off x="685800" y="1380000"/>
            <a:ext cx="68580" cy="1290000"/>
          </a:xfrm>
          <a:prstGeom prst="rect">
            <a:avLst/>
          </a:prstGeom>
          <a:solidFill>
            <a:srgbClr val="301A41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31" name="Quote 1"/>
          <p:cNvSpPr/>
          <p:nvPr/>
        </p:nvSpPr>
        <p:spPr>
          <a:xfrm>
            <a:off x="876300" y="1380000"/>
            <a:ext cx="10629900" cy="129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US" sz="1700" i="1" dirty="0">
                <a:solidFill>
                  <a:srgbClr val="321744"/>
                </a:solidFill>
                <a:latin typeface="Calibri"/>
                <a:cs typeface="Calibri"/>
              </a:rPr>
              <a:t>“World peace cannot be safeguarded without the making of creative efforts proportionate to the dangers which threaten it.”</a:t>
            </a:r>
          </a:p>
        </p:txBody>
      </p:sp>
      <p:sp>
        <p:nvSpPr>
          <p:cNvPr id="532" name="Quote 2 rule"/>
          <p:cNvSpPr/>
          <p:nvPr/>
        </p:nvSpPr>
        <p:spPr>
          <a:xfrm>
            <a:off x="685800" y="2870000"/>
            <a:ext cx="68580" cy="1290000"/>
          </a:xfrm>
          <a:prstGeom prst="rect">
            <a:avLst/>
          </a:prstGeom>
          <a:solidFill>
            <a:srgbClr val="5B4468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33" name="Quote 2"/>
          <p:cNvSpPr/>
          <p:nvPr/>
        </p:nvSpPr>
        <p:spPr>
          <a:xfrm>
            <a:off x="876300" y="2870000"/>
            <a:ext cx="10629900" cy="129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US" sz="1700" i="1" dirty="0">
                <a:solidFill>
                  <a:srgbClr val="321744"/>
                </a:solidFill>
                <a:latin typeface="Calibri"/>
                <a:cs typeface="Calibri"/>
              </a:rPr>
              <a:t>“Europe will not be made all at once, or according to a single plan. It will be built through concrete achievements which first create a de facto solidarity.”</a:t>
            </a:r>
          </a:p>
        </p:txBody>
      </p:sp>
      <p:sp>
        <p:nvSpPr>
          <p:cNvPr id="534" name="Quote 3 rule"/>
          <p:cNvSpPr/>
          <p:nvPr/>
        </p:nvSpPr>
        <p:spPr>
          <a:xfrm>
            <a:off x="685800" y="4360000"/>
            <a:ext cx="68580" cy="1290000"/>
          </a:xfrm>
          <a:prstGeom prst="rect">
            <a:avLst/>
          </a:prstGeom>
          <a:solidFill>
            <a:srgbClr val="F3672A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35" name="Quote 3"/>
          <p:cNvSpPr/>
          <p:nvPr/>
        </p:nvSpPr>
        <p:spPr>
          <a:xfrm>
            <a:off x="876300" y="4360000"/>
            <a:ext cx="10629900" cy="129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US" sz="1700" i="1" dirty="0">
                <a:solidFill>
                  <a:srgbClr val="321744"/>
                </a:solidFill>
                <a:latin typeface="Calibri"/>
                <a:cs typeface="Calibri"/>
              </a:rPr>
              <a:t>“The solidarity in production thus established will make it plain that any war between France and Germany becomes not merely unthinkable, but materially impossible.”</a:t>
            </a:r>
          </a:p>
        </p:txBody>
      </p:sp>
      <p:sp>
        <p:nvSpPr>
          <p:cNvPr id="536" name="Footnote"/>
          <p:cNvSpPr/>
          <p:nvPr/>
        </p:nvSpPr>
        <p:spPr>
          <a:xfrm>
            <a:off x="685800" y="5890000"/>
            <a:ext cx="10820400" cy="52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endParaRPr lang="en-US" sz="130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  <p:sp>
        <p:nvSpPr>
          <p:cNvPr id="537" name="TextBox 536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Schuman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Coal and Steel?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They were the</a:t>
            </a:r>
            <a:r>
              <a:rPr lang="en-US" dirty="0"/>
              <a:t> both</a:t>
            </a:r>
            <a:r>
              <a:rPr dirty="0"/>
              <a:t> materials of war, and the </a:t>
            </a:r>
            <a:r>
              <a:rPr lang="en-US" dirty="0"/>
              <a:t>drivers of the peacetime economy</a:t>
            </a:r>
            <a:endParaRPr dirty="0"/>
          </a:p>
          <a:p>
            <a:pPr lvl="1"/>
            <a:r>
              <a:rPr dirty="0"/>
              <a:t>They sat in the contested borderland: the Ruhr and the Saar</a:t>
            </a:r>
          </a:p>
          <a:p>
            <a:r>
              <a:rPr dirty="0"/>
              <a:t>Pooling replaced Allied occupation with joint management</a:t>
            </a:r>
          </a:p>
          <a:p>
            <a:pPr lvl="1"/>
            <a:r>
              <a:rPr dirty="0"/>
              <a:t>Narrow enough to negotiate, big enough to matter</a:t>
            </a:r>
          </a:p>
          <a:p>
            <a:r>
              <a:rPr dirty="0"/>
              <a:t>Schuman: “one limited but decisive point”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Schuman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Coal and Steel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Treaty of Paris signed 18 April 1951, in force 23 July 1952</a:t>
            </a:r>
          </a:p>
          <a:p>
            <a:r>
              <a:rPr dirty="0"/>
              <a:t>Six members: France, West Germany, Italy, Belgium, Netherlands, Luxembourg</a:t>
            </a:r>
          </a:p>
          <a:p>
            <a:pPr lvl="1"/>
            <a:r>
              <a:rPr dirty="0"/>
              <a:t>Britain was invited to the negotiations and declined</a:t>
            </a:r>
          </a:p>
          <a:p>
            <a:r>
              <a:rPr dirty="0"/>
              <a:t>A High Authority with power over the member governments</a:t>
            </a:r>
            <a:r>
              <a:rPr lang="en-US" dirty="0"/>
              <a:t>: </a:t>
            </a:r>
            <a:r>
              <a:rPr dirty="0"/>
              <a:t>the first European institution above the nation-state</a:t>
            </a:r>
          </a:p>
          <a:p>
            <a:r>
              <a:rPr dirty="0"/>
              <a:t>Written to last fifty years. It expired in 2002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Growth Before and After 1950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338328"/>
            <a:ext cx="10817352" cy="7040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1" i="0">
                <a:solidFill>
                  <a:srgbClr val="321744"/>
                </a:solidFill>
                <a:latin typeface="Calibri"/>
              </a:rPr>
              <a:t>Growth before and after 1950</a:t>
            </a:r>
          </a:p>
        </p:txBody>
      </p:sp>
      <p:sp>
        <p:nvSpPr>
          <p:cNvPr id="4" name="Rectangle 3"/>
          <p:cNvSpPr/>
          <p:nvPr/>
        </p:nvSpPr>
        <p:spPr>
          <a:xfrm>
            <a:off x="914400" y="1207008"/>
            <a:ext cx="237744" cy="23774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243584" y="1170432"/>
            <a:ext cx="12801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321744"/>
                </a:solidFill>
                <a:latin typeface="Calibri"/>
              </a:rPr>
              <a:t>1913–50</a:t>
            </a:r>
          </a:p>
        </p:txBody>
      </p:sp>
      <p:sp>
        <p:nvSpPr>
          <p:cNvPr id="6" name="Rectangle 5"/>
          <p:cNvSpPr/>
          <p:nvPr/>
        </p:nvSpPr>
        <p:spPr>
          <a:xfrm>
            <a:off x="2560320" y="1207008"/>
            <a:ext cx="237744" cy="237744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889504" y="1170432"/>
            <a:ext cx="12801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321744"/>
                </a:solidFill>
                <a:latin typeface="Calibri"/>
              </a:rPr>
              <a:t>1950–73</a:t>
            </a:r>
          </a:p>
        </p:txBody>
      </p:sp>
      <p:sp>
        <p:nvSpPr>
          <p:cNvPr id="8" name="Rectangle 7"/>
          <p:cNvSpPr/>
          <p:nvPr/>
        </p:nvSpPr>
        <p:spPr>
          <a:xfrm>
            <a:off x="1417320" y="4301337"/>
            <a:ext cx="777240" cy="819302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70432" y="3917289"/>
            <a:ext cx="128016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321744"/>
                </a:solidFill>
                <a:latin typeface="Calibri"/>
              </a:rPr>
              <a:t>1.4%</a:t>
            </a:r>
          </a:p>
        </p:txBody>
      </p:sp>
      <p:sp>
        <p:nvSpPr>
          <p:cNvPr id="10" name="Rectangle 9"/>
          <p:cNvSpPr/>
          <p:nvPr/>
        </p:nvSpPr>
        <p:spPr>
          <a:xfrm>
            <a:off x="2331720" y="2370124"/>
            <a:ext cx="777240" cy="2750515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084831" y="1986076"/>
            <a:ext cx="128016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321744"/>
                </a:solidFill>
                <a:latin typeface="Calibri"/>
              </a:rPr>
              <a:t>4.7%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43400" y="4593945"/>
            <a:ext cx="777240" cy="526694"/>
          </a:xfrm>
          <a:prstGeom prst="rect">
            <a:avLst/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096512" y="4209897"/>
            <a:ext cx="128016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321744"/>
                </a:solidFill>
                <a:latin typeface="Calibri"/>
              </a:rPr>
              <a:t>0.9%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257800" y="2838297"/>
            <a:ext cx="777240" cy="2282342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010912" y="2454249"/>
            <a:ext cx="128016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>
                <a:solidFill>
                  <a:srgbClr val="321744"/>
                </a:solidFill>
                <a:latin typeface="Calibri"/>
              </a:rPr>
              <a:t>3.9%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051560" y="5120640"/>
            <a:ext cx="5486400" cy="0"/>
          </a:xfrm>
          <a:prstGeom prst="line">
            <a:avLst/>
          </a:prstGeom>
          <a:ln w="19050">
            <a:solidFill>
              <a:srgbClr val="32174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88720" y="5257800"/>
            <a:ext cx="21945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i="0">
                <a:solidFill>
                  <a:srgbClr val="321744"/>
                </a:solidFill>
                <a:latin typeface="Calibri"/>
              </a:rPr>
              <a:t>GDP, % a year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5257800"/>
            <a:ext cx="2377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 i="0">
                <a:solidFill>
                  <a:srgbClr val="321744"/>
                </a:solidFill>
                <a:latin typeface="Calibri"/>
              </a:rPr>
              <a:t>GDP per person, % a year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06640" y="1554480"/>
            <a:ext cx="4069080" cy="306324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406640" y="1554480"/>
            <a:ext cx="4069080" cy="566928"/>
          </a:xfrm>
          <a:prstGeom prst="roundRect">
            <a:avLst>
              <a:gd name="adj" fmla="val 22000"/>
            </a:avLst>
          </a:prstGeom>
          <a:solidFill>
            <a:srgbClr val="301A4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ALONGSIDE THE GROWTH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98664" y="2286000"/>
            <a:ext cx="3685032" cy="22219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i="0">
                <a:solidFill>
                  <a:srgbClr val="321744"/>
                </a:solidFill>
                <a:latin typeface="Calibri"/>
              </a:rPr>
              <a:t>Unemployment in the 1960s ran a little over 2%</a:t>
            </a:r>
          </a:p>
          <a:p>
            <a:pPr algn="l"/>
            <a:endParaRPr sz="1500" b="0" i="0">
              <a:solidFill>
                <a:srgbClr val="321744"/>
              </a:solidFill>
              <a:latin typeface="Calibri"/>
            </a:endParaRPr>
          </a:p>
          <a:p>
            <a:pPr algn="l"/>
            <a:r>
              <a:rPr sz="1500" b="0" i="0">
                <a:solidFill>
                  <a:srgbClr val="321744"/>
                </a:solidFill>
                <a:latin typeface="Calibri"/>
              </a:rPr>
              <a:t>At 3.9% a year, incomes double roughly every 18 years</a:t>
            </a:r>
          </a:p>
          <a:p>
            <a:pPr algn="l"/>
            <a:endParaRPr sz="1500" b="0" i="0">
              <a:solidFill>
                <a:srgbClr val="321744"/>
              </a:solidFill>
              <a:latin typeface="Calibri"/>
            </a:endParaRPr>
          </a:p>
          <a:p>
            <a:pPr algn="l"/>
            <a:r>
              <a:rPr sz="1500" b="0" i="0">
                <a:solidFill>
                  <a:srgbClr val="321744"/>
                </a:solidFill>
                <a:latin typeface="Calibri"/>
              </a:rPr>
              <a:t>A growing middle class took the heat out of the class conflict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5943600"/>
            <a:ext cx="11274552" cy="6766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50" b="0" i="1">
                <a:solidFill>
                  <a:srgbClr val="5C5C5C"/>
                </a:solidFill>
                <a:latin typeface="Calibri"/>
              </a:rPr>
              <a:t>Twelve Western European economies, average annual growth. Maddison (1995), via Eichengreen &amp; Vázquez, Table 1.</a:t>
            </a:r>
          </a:p>
          <a:p>
            <a:pPr algn="ctr"/>
            <a:r>
              <a:rPr sz="1250" b="0" i="1">
                <a:solidFill>
                  <a:srgbClr val="5C5C5C"/>
                </a:solidFill>
                <a:latin typeface="Calibri"/>
              </a:rPr>
              <a:t>Unemployment: European Commission (1998) figures, via Bermeo (ed.), Unemployment in the New Europe.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Catch-up growth: Europe was rebuilding from a low base</a:t>
            </a:r>
          </a:p>
          <a:p>
            <a:r>
              <a:rPr dirty="0"/>
              <a:t>Abundant labor</a:t>
            </a:r>
            <a:r>
              <a:rPr lang="en-US" dirty="0"/>
              <a:t>: </a:t>
            </a:r>
            <a:r>
              <a:rPr dirty="0"/>
              <a:t>the baby boom, and migration</a:t>
            </a:r>
          </a:p>
          <a:p>
            <a:r>
              <a:rPr dirty="0"/>
              <a:t>Government investment, driven partly by fear of communism</a:t>
            </a:r>
          </a:p>
          <a:p>
            <a:r>
              <a:rPr dirty="0"/>
              <a:t>Trade liberalization and stable exchange rates</a:t>
            </a:r>
          </a:p>
          <a:p>
            <a:r>
              <a:rPr dirty="0"/>
              <a:t>And the Marshall Plan, mostly through the policies it bought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Americanisation</a:t>
            </a:r>
          </a:p>
        </p:txBody>
      </p:sp>
      <p:pic>
        <p:nvPicPr>
          <p:cNvPr id="3" name="Picture 2" descr="s14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475" y="68580"/>
            <a:ext cx="8401050" cy="672084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Millionth Guest Worker</a:t>
            </a:r>
          </a:p>
        </p:txBody>
      </p:sp>
      <p:pic>
        <p:nvPicPr>
          <p:cNvPr id="3" name="Picture 2" descr="s15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80" y="68580"/>
            <a:ext cx="6200840" cy="6200840"/>
          </a:xfrm>
          <a:prstGeom prst="rect">
            <a:avLst/>
          </a:prstGeom>
        </p:spPr>
      </p:pic>
      <p:sp>
        <p:nvSpPr>
          <p:cNvPr id="537" name="Source"/>
          <p:cNvSpPr/>
          <p:nvPr/>
        </p:nvSpPr>
        <p:spPr>
          <a:xfrm>
            <a:off x="457200" y="6338000"/>
            <a:ext cx="11277600" cy="44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5C5C5C"/>
                </a:solidFill>
                <a:latin typeface="Calibri"/>
                <a:cs typeface="Calibri"/>
              </a:rPr>
              <a:t>Image credit: Der Spiegel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Two Stories About Integration</a:t>
            </a:r>
          </a:p>
        </p:txBody>
      </p:sp>
      <p:sp>
        <p:nvSpPr>
          <p:cNvPr id="538" name="Canvas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39" name="Heading"/>
          <p:cNvSpPr/>
          <p:nvPr/>
        </p:nvSpPr>
        <p:spPr>
          <a:xfrm>
            <a:off x="685800" y="335280"/>
            <a:ext cx="10820400" cy="70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21744"/>
                </a:solidFill>
                <a:latin typeface="Calibri"/>
                <a:cs typeface="Calibri"/>
              </a:rPr>
              <a:t>Who actually built Europe?</a:t>
            </a:r>
          </a:p>
        </p:txBody>
      </p:sp>
      <p:sp>
        <p:nvSpPr>
          <p:cNvPr id="540" name="Card 1"/>
          <p:cNvSpPr/>
          <p:nvPr/>
        </p:nvSpPr>
        <p:spPr>
          <a:xfrm>
            <a:off x="685800" y="1450000"/>
            <a:ext cx="5210175" cy="382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41" name="Card 1 header"/>
          <p:cNvSpPr/>
          <p:nvPr/>
        </p:nvSpPr>
        <p:spPr>
          <a:xfrm>
            <a:off x="685800" y="1450000"/>
            <a:ext cx="5210175" cy="90000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/>
                <a:cs typeface="Calibri"/>
              </a:rPr>
              <a:t>THE FOUNDING FATHERS</a:t>
            </a:r>
          </a:p>
        </p:txBody>
      </p:sp>
      <p:sp>
        <p:nvSpPr>
          <p:cNvPr id="542" name="Card 1 text"/>
          <p:cNvSpPr/>
          <p:nvPr/>
        </p:nvSpPr>
        <p:spPr>
          <a:xfrm>
            <a:off x="876300" y="2550000"/>
            <a:ext cx="4829175" cy="258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900" b="1" dirty="0">
                <a:solidFill>
                  <a:srgbClr val="321744"/>
                </a:solidFill>
                <a:latin typeface="Calibri"/>
                <a:cs typeface="Calibri"/>
              </a:rPr>
              <a:t>Visionaries transcended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lang="en-US" sz="1900" b="1" dirty="0">
                <a:solidFill>
                  <a:srgbClr val="321744"/>
                </a:solidFill>
                <a:latin typeface="Calibri"/>
                <a:cs typeface="Calibri"/>
              </a:rPr>
              <a:t>the nation-state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Monnet, Schuman, Adenauer, De Gasperi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Supranational institutions with their own logic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Spillover carries integration onward</a:t>
            </a:r>
          </a:p>
        </p:txBody>
      </p:sp>
      <p:sp>
        <p:nvSpPr>
          <p:cNvPr id="543" name="Card 2"/>
          <p:cNvSpPr/>
          <p:nvPr/>
        </p:nvSpPr>
        <p:spPr>
          <a:xfrm>
            <a:off x="6296025" y="1450000"/>
            <a:ext cx="5210175" cy="38200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 lang="en-US"/>
          </a:p>
        </p:txBody>
      </p:sp>
      <p:sp>
        <p:nvSpPr>
          <p:cNvPr id="544" name="Card 2 header"/>
          <p:cNvSpPr/>
          <p:nvPr/>
        </p:nvSpPr>
        <p:spPr>
          <a:xfrm>
            <a:off x="6296025" y="1450000"/>
            <a:ext cx="5210175" cy="90000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/>
                <a:cs typeface="Calibri"/>
              </a:rPr>
              <a:t>Self Interested Nation States (Milward’s argument)</a:t>
            </a:r>
          </a:p>
        </p:txBody>
      </p:sp>
      <p:sp>
        <p:nvSpPr>
          <p:cNvPr id="545" name="Card 2 text"/>
          <p:cNvSpPr/>
          <p:nvPr/>
        </p:nvSpPr>
        <p:spPr>
          <a:xfrm>
            <a:off x="6486525" y="2550000"/>
            <a:ext cx="4829175" cy="2580000"/>
          </a:xfrm>
          <a:prstGeom prst="rect">
            <a:avLst/>
          </a:prstGeom>
          <a:noFill/>
          <a:ln>
            <a:noFill/>
          </a:ln>
        </p:spPr>
        <p:txBody>
          <a:bodyPr wrap="square" lIns="45720" tIns="91440" rIns="45720" bIns="9144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lang="en-US" sz="1900" b="1" dirty="0">
                <a:solidFill>
                  <a:srgbClr val="321744"/>
                </a:solidFill>
                <a:latin typeface="Calibri"/>
                <a:cs typeface="Calibri"/>
              </a:rPr>
              <a:t>Governments rescued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lang="en-US" sz="1900" b="1" dirty="0">
                <a:solidFill>
                  <a:srgbClr val="321744"/>
                </a:solidFill>
                <a:latin typeface="Calibri"/>
                <a:cs typeface="Calibri"/>
              </a:rPr>
              <a:t>themselves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Every step a national calculation, ultimate power retained by nation-state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Federalists had almost no influence at Paris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321744"/>
                </a:solidFill>
                <a:latin typeface="Calibri"/>
                <a:cs typeface="Calibri"/>
              </a:rPr>
              <a:t>Integration was the price of keeping national promises</a:t>
            </a:r>
          </a:p>
        </p:txBody>
      </p:sp>
      <p:sp>
        <p:nvSpPr>
          <p:cNvPr id="546" name="Footnote"/>
          <p:cNvSpPr/>
          <p:nvPr/>
        </p:nvSpPr>
        <p:spPr>
          <a:xfrm>
            <a:off x="685800" y="5490000"/>
            <a:ext cx="10820400" cy="560000"/>
          </a:xfrm>
          <a:prstGeom prst="rect">
            <a:avLst/>
          </a:prstGeom>
          <a:noFill/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5C5C5C"/>
                </a:solidFill>
                <a:latin typeface="Calibri"/>
                <a:cs typeface="Calibri"/>
              </a:rPr>
              <a:t>“To supersede the nation-state would be to destroy the Community.” — Milward</a:t>
            </a:r>
          </a:p>
        </p:txBody>
      </p:sp>
      <p:sp>
        <p:nvSpPr>
          <p:cNvPr id="547" name="TextBox 546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Optional reading: Milward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" grpId="0" build="p"/>
      <p:bldP spid="54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Were the origins of this order </a:t>
            </a:r>
            <a:r>
              <a:rPr dirty="0" err="1"/>
              <a:t>idealistic</a:t>
            </a:r>
            <a:r>
              <a:rPr lang="en-US" dirty="0" err="1"/>
              <a:t>:</a:t>
            </a:r>
            <a:r>
              <a:rPr dirty="0" err="1"/>
              <a:t>peace</a:t>
            </a:r>
            <a:r>
              <a:rPr dirty="0"/>
              <a:t>, reconciliation, “never again” or self-interested</a:t>
            </a:r>
            <a:endParaRPr lang="en-US" dirty="0"/>
          </a:p>
          <a:p>
            <a:pPr lvl="1"/>
            <a:r>
              <a:rPr lang="en-US" dirty="0"/>
              <a:t>(why) Does it matter?</a:t>
            </a:r>
            <a:endParaRPr dirty="0"/>
          </a:p>
          <a:p>
            <a:r>
              <a:rPr dirty="0"/>
              <a:t>Which parts of the 1945 bargain are still standing in 2026</a:t>
            </a:r>
            <a:r>
              <a:rPr lang="en-US" dirty="0"/>
              <a:t>, </a:t>
            </a:r>
            <a:r>
              <a:rPr dirty="0"/>
              <a:t>and which are being renegotiated?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F3A67B4-7677-6D48-8A23-307ED2182D5F}" vid="{2DDAFCB2-C0F4-134B-95C2-A0AF19CD5C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5B7E29D531854B94AF162BA5E34C01" ma:contentTypeVersion="7" ma:contentTypeDescription="Create a new document." ma:contentTypeScope="" ma:versionID="a2d9ab3b17afba22fc6238f31afd41c4">
  <xsd:schema xmlns:xsd="http://www.w3.org/2001/XMLSchema" xmlns:xs="http://www.w3.org/2001/XMLSchema" xmlns:p="http://schemas.microsoft.com/office/2006/metadata/properties" xmlns:ns2="a715ae59-2f24-4114-8440-5cd12e181661" targetNamespace="http://schemas.microsoft.com/office/2006/metadata/properties" ma:root="true" ma:fieldsID="5637070ca8fd4ee77d34cf4d1beb725d" ns2:_="">
    <xsd:import namespace="a715ae59-2f24-4114-8440-5cd12e1816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15ae59-2f24-4114-8440-5cd12e1816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0DAE83-54CE-43D5-92CC-2BDDDDCC19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15ae59-2f24-4114-8440-5cd12e1816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780447-5855-4BB0-83B6-5A98EE7B0F8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A2C7DAE-7229-4980-9A9B-F34468D09F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1410</TotalTime>
  <Words>1774</Words>
  <Application>Microsoft Macintosh PowerPoint</Application>
  <PresentationFormat>Widescreen</PresentationFormat>
  <Paragraphs>294</Paragraphs>
  <Slides>29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Aptos</vt:lpstr>
      <vt:lpstr>Arial</vt:lpstr>
      <vt:lpstr>Calibri</vt:lpstr>
      <vt:lpstr>Franklin Gothic Book</vt:lpstr>
      <vt:lpstr>Franklin Gothic Medium Cond</vt:lpstr>
      <vt:lpstr>Sabon Next LT</vt:lpstr>
      <vt:lpstr>Office Theme</vt:lpstr>
      <vt:lpstr>POSC 3710: European Politics </vt:lpstr>
      <vt:lpstr>Today: Germany Is Rearming</vt:lpstr>
      <vt:lpstr>And the Americans Are Leaving</vt:lpstr>
      <vt:lpstr>The 1945 Settlement, Renegotiated</vt:lpstr>
      <vt:lpstr>Where We Left Off</vt:lpstr>
      <vt:lpstr>Opening Discussion</vt:lpstr>
      <vt:lpstr>Europe at the End of the War</vt:lpstr>
      <vt:lpstr>Axis-Occupied Europe, November 1942</vt:lpstr>
      <vt:lpstr>The Human Cost</vt:lpstr>
      <vt:lpstr>The Holocaust</vt:lpstr>
      <vt:lpstr>What Was Left</vt:lpstr>
      <vt:lpstr>Dresden</vt:lpstr>
      <vt:lpstr>Uprooted</vt:lpstr>
      <vt:lpstr>Questions Facing Europe</vt:lpstr>
      <vt:lpstr>The Postwar Bargain</vt:lpstr>
      <vt:lpstr>The Crisis of 1947</vt:lpstr>
      <vt:lpstr>The Marshall Plan, in Two Views</vt:lpstr>
      <vt:lpstr>What the Aid Bought</vt:lpstr>
      <vt:lpstr>The Marshall Plan Divided Europe</vt:lpstr>
      <vt:lpstr>What Happened to Germany</vt:lpstr>
      <vt:lpstr>The Schuman Declaration</vt:lpstr>
      <vt:lpstr>Why Coal and Steel?</vt:lpstr>
      <vt:lpstr>The Coal and Steel Community</vt:lpstr>
      <vt:lpstr>Growth Before and After 1950</vt:lpstr>
      <vt:lpstr>Why?</vt:lpstr>
      <vt:lpstr>Americanisation</vt:lpstr>
      <vt:lpstr>The Millionth Guest Worker</vt:lpstr>
      <vt:lpstr>Two Stories About Integration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William Horne</dc:creator>
  <cp:lastModifiedBy>Will Horne</cp:lastModifiedBy>
  <cp:revision>8</cp:revision>
  <dcterms:created xsi:type="dcterms:W3CDTF">2025-01-14T20:27:56Z</dcterms:created>
  <dcterms:modified xsi:type="dcterms:W3CDTF">2026-08-28T14:20:46Z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0x010100555B7E29D531854B94AF162BA5E34C01</vt:lpwstr>
  </property>
</Properties>
</file>