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57" r:id="rId6"/>
    <p:sldId id="277" r:id="rId7"/>
    <p:sldId id="278" r:id="rId8"/>
    <p:sldId id="279" r:id="rId9"/>
    <p:sldId id="280" r:id="rId10"/>
    <p:sldId id="288" r:id="rId11"/>
    <p:sldId id="289" r:id="rId12"/>
    <p:sldId id="281" r:id="rId13"/>
    <p:sldId id="260" r:id="rId14"/>
    <p:sldId id="262" r:id="rId15"/>
    <p:sldId id="282" r:id="rId16"/>
    <p:sldId id="264" r:id="rId17"/>
    <p:sldId id="283" r:id="rId18"/>
    <p:sldId id="284" r:id="rId19"/>
    <p:sldId id="285" r:id="rId20"/>
    <p:sldId id="269" r:id="rId21"/>
    <p:sldId id="286" r:id="rId22"/>
    <p:sldId id="265" r:id="rId23"/>
    <p:sldId id="270" r:id="rId24"/>
    <p:sldId id="287" r:id="rId25"/>
    <p:sldId id="272" r:id="rId26"/>
    <p:sldId id="27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600"/>
    <a:srgbClr val="2E1946"/>
    <a:srgbClr val="00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73217"/>
  </p:normalViewPr>
  <p:slideViewPr>
    <p:cSldViewPr snapToGrid="0">
      <p:cViewPr varScale="1">
        <p:scale>
          <a:sx n="73" d="100"/>
          <a:sy n="73" d="100"/>
        </p:scale>
        <p:origin x="200" y="4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1" d="100"/>
          <a:sy n="141" d="100"/>
        </p:scale>
        <p:origin x="62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9C96F-1000-C65C-C46A-DA1485113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5355-E84A-6573-5549-851D4ADC6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A5A5-83E0-C843-A833-1581F35400C2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27B71-4299-2D9E-4AB0-081BE29BB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D7D83-DAF8-7574-6FD2-27143710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34A6-1BE6-7D49-B4FB-2D04BF758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DEE5-9574-204D-9FB1-AE984D3E7C3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36EDD-184B-404C-BDB7-A0B1EB463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E9FCEB86-C289-BAE5-F910-E0FA7B1D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68ABF-4D01-3D46-DD50-05AAEA7E7C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38C7-61C8-6264-1ABC-076BA35222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cap="all" spc="300" baseline="0">
                <a:solidFill>
                  <a:srgbClr val="2E1946"/>
                </a:solidFill>
                <a:latin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Unit/Division and/or presenter’s name/title</a:t>
            </a:r>
          </a:p>
        </p:txBody>
      </p:sp>
      <p:pic>
        <p:nvPicPr>
          <p:cNvPr id="9" name="Picture 8" descr="Clemson logo">
            <a:extLst>
              <a:ext uri="{FF2B5EF4-FFF2-40B4-BE49-F238E27FC236}">
                <a16:creationId xmlns:a16="http://schemas.microsoft.com/office/drawing/2014/main" id="{8492A997-2520-187B-104E-CDFE0EF01B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8743" y="5626210"/>
            <a:ext cx="2829340" cy="14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3218C5B7-1B48-9220-02FD-18EAA908C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B5D491-FFDD-12DC-F8B9-D44A9110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45608"/>
          </a:xfrm>
        </p:spPr>
        <p:txBody>
          <a:bodyPr/>
          <a:lstStyle>
            <a:lvl1pPr>
              <a:defRPr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C60D-E7A2-1FAA-6A9A-18C3F0788B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13933"/>
            <a:ext cx="10515600" cy="4309792"/>
          </a:xfrm>
        </p:spPr>
        <p:txBody>
          <a:bodyPr/>
          <a:lstStyle>
            <a:lvl1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9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6E6D0E5-30B8-F707-1A18-C16C1DC5F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31242"/>
            <a:ext cx="4736123" cy="2368306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514B4-B8D9-B783-92CA-1398173D2E1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CE9A7DBE-E94F-11FE-B202-FED354F27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1B14EBB-2F19-A151-9C9E-3D3147237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988" y="0"/>
            <a:ext cx="59660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769" y="373918"/>
            <a:ext cx="5181600" cy="1542806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48D1-E40A-0169-72CA-57B7B3A4537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4769" y="215033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21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2CC4E72-8006-C0E6-E5E0-5FEC74091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1709738"/>
            <a:ext cx="10665057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80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orn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07D40A01-AAA7-1D91-B3D8-4DE650349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09662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28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8/31/26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491ABA-1768-D306-08E1-704F99EE3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6718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923E18-677B-DA18-379C-72DE7A6C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1160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8/31/26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clemson tiger paw">
            <a:extLst>
              <a:ext uri="{FF2B5EF4-FFF2-40B4-BE49-F238E27FC236}">
                <a16:creationId xmlns:a16="http://schemas.microsoft.com/office/drawing/2014/main" id="{BABE5E18-0A7D-6738-AA9B-DF1C834AE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A5162E-6C6D-4D42-4654-84BA23B0D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65433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clemson tiger paw">
            <a:extLst>
              <a:ext uri="{FF2B5EF4-FFF2-40B4-BE49-F238E27FC236}">
                <a16:creationId xmlns:a16="http://schemas.microsoft.com/office/drawing/2014/main" id="{38594F7C-BC73-84BE-106F-7C6CA81D33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5C7694-CA6D-1C42-3EDC-56CD2759B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7440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620BE7E-501E-6569-CA9C-A5BF6CDFD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F628C4-4CB5-F4A0-BBA3-9F4EBCE4D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07188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-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udy&#10;&#10;Description automatically generated">
            <a:extLst>
              <a:ext uri="{FF2B5EF4-FFF2-40B4-BE49-F238E27FC236}">
                <a16:creationId xmlns:a16="http://schemas.microsoft.com/office/drawing/2014/main" id="{2EC047A0-1136-7375-8BB3-BB258DE36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0" y="3048"/>
            <a:ext cx="12188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EDC1F1-6562-EE88-8B6C-254F9F3FF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79080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7745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CCEF-8DA5-EF9F-63FD-5F01C214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8550-F7BB-8CD4-BFDC-64295DB6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3" r:id="rId4"/>
    <p:sldLayoutId id="2147483651" r:id="rId5"/>
    <p:sldLayoutId id="2147483662" r:id="rId6"/>
    <p:sldLayoutId id="2147483655" r:id="rId7"/>
    <p:sldLayoutId id="2147483666" r:id="rId8"/>
    <p:sldLayoutId id="2147483660" r:id="rId9"/>
    <p:sldLayoutId id="2147483667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abon Next LT" panose="02000500000000000000" pitchFamily="2" charset="0"/>
          <a:ea typeface="+mj-ea"/>
          <a:cs typeface="Sabon Next LT" panose="02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POSC 3710: European Politics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8/31/2026: Interwar Breakdown — How a Democracy Dies</a:t>
            </a:r>
          </a:p>
          <a:p>
            <a:r>
              <a:t>Dr. Will Horne</a:t>
            </a:r>
          </a:p>
          <a:p>
            <a:r>
              <a:t>Clemson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Left 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Last time: democracy arrived </a:t>
            </a:r>
            <a:r>
              <a:rPr lang="en-US" dirty="0"/>
              <a:t>slowly: expanded </a:t>
            </a:r>
            <a:r>
              <a:rPr dirty="0"/>
              <a:t>suffrage, fair elections, a government answerable to parliament</a:t>
            </a:r>
          </a:p>
          <a:p>
            <a:r>
              <a:rPr dirty="0"/>
              <a:t>Imperial Germany had near-universal male suffrage for a parliament that did not govern</a:t>
            </a:r>
          </a:p>
          <a:p>
            <a:r>
              <a:rPr dirty="0"/>
              <a:t>Britain’s franchise was narrower, but the competition was real and conservatives could win it</a:t>
            </a:r>
          </a:p>
          <a:p>
            <a:r>
              <a:rPr dirty="0"/>
              <a:t>The Weimar constitution of 1919 finally assembled all the pieces</a:t>
            </a:r>
            <a:endParaRPr lang="en-US" dirty="0"/>
          </a:p>
          <a:p>
            <a:pPr lvl="1"/>
            <a:r>
              <a:rPr dirty="0"/>
              <a:t>arguably the most democratic in Europe</a:t>
            </a:r>
          </a:p>
          <a:p>
            <a:r>
              <a:rPr dirty="0"/>
              <a:t>Today: how it collapsed</a:t>
            </a:r>
            <a:r>
              <a:rPr lang="en-US" dirty="0"/>
              <a:t>, and why some democracies were more resilient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Opening Discussion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428762"/>
            <a:ext cx="10817352" cy="523220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Wh</a:t>
            </a: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y</a:t>
            </a: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 did German democracy die?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55615"/>
            <a:ext cx="10360152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lang="en-US" sz="2400" b="1" i="0" dirty="0">
                <a:solidFill>
                  <a:srgbClr val="321744"/>
                </a:solidFill>
                <a:latin typeface="Calibri"/>
                <a:cs typeface="Calibri"/>
              </a:rPr>
              <a:t>Each reading gives a different logic</a:t>
            </a:r>
            <a:endParaRPr sz="24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015734"/>
            <a:ext cx="10360152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lang="en-US" sz="2400" b="1" i="0" dirty="0">
                <a:solidFill>
                  <a:srgbClr val="321744"/>
                </a:solidFill>
                <a:latin typeface="Calibri"/>
                <a:cs typeface="Calibri"/>
              </a:rPr>
              <a:t>Or – they both could be missing key things</a:t>
            </a:r>
            <a:endParaRPr sz="24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3838693"/>
            <a:ext cx="10360152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lang="en-US" sz="2400" b="1" i="0" dirty="0">
                <a:solidFill>
                  <a:srgbClr val="F3672A"/>
                </a:solidFill>
                <a:latin typeface="Calibri"/>
                <a:cs typeface="Calibri"/>
              </a:rPr>
              <a:t>What are some potential explanations?</a:t>
            </a:r>
            <a:endParaRPr sz="24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Weimar Republic, 1918–1933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428762"/>
            <a:ext cx="10817352" cy="523220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The German Post WWI Trajectory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777240" y="3520440"/>
            <a:ext cx="10607040" cy="0"/>
          </a:xfrm>
          <a:prstGeom prst="line">
            <a:avLst/>
          </a:prstGeom>
          <a:ln w="27940">
            <a:solidFill>
              <a:srgbClr val="321744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1234440" y="3017520"/>
            <a:ext cx="0" cy="502920"/>
          </a:xfrm>
          <a:prstGeom prst="line">
            <a:avLst/>
          </a:prstGeom>
          <a:ln w="25400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143000" y="3429000"/>
            <a:ext cx="182880" cy="182880"/>
          </a:xfrm>
          <a:prstGeom prst="ellipse">
            <a:avLst/>
          </a:prstGeom>
          <a:solidFill>
            <a:srgbClr val="301A41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5760" y="2560320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301A41"/>
                </a:solidFill>
                <a:latin typeface="Calibri"/>
                <a:cs typeface="Calibri"/>
              </a:rPr>
              <a:t>Nov 1918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16459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War lost; the Kaiser abdicates; a republic proclaimed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615184" y="3520440"/>
            <a:ext cx="0" cy="502920"/>
          </a:xfrm>
          <a:prstGeom prst="line">
            <a:avLst/>
          </a:prstGeom>
          <a:ln w="25400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523744" y="3429000"/>
            <a:ext cx="182880" cy="182880"/>
          </a:xfrm>
          <a:prstGeom prst="ellipse">
            <a:avLst/>
          </a:prstGeom>
          <a:solidFill>
            <a:srgbClr val="301A41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746504" y="4041648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301A41"/>
                </a:solidFill>
                <a:latin typeface="Calibri"/>
                <a:cs typeface="Calibri"/>
              </a:rPr>
              <a:t>Jun 1919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46504" y="43891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Versailles: lost territory, reparations, “war guilt”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3995928" y="3017520"/>
            <a:ext cx="0" cy="502920"/>
          </a:xfrm>
          <a:prstGeom prst="line">
            <a:avLst/>
          </a:prstGeom>
          <a:ln w="25400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904488" y="3429000"/>
            <a:ext cx="182880" cy="182880"/>
          </a:xfrm>
          <a:prstGeom prst="ellipse">
            <a:avLst/>
          </a:prstGeom>
          <a:solidFill>
            <a:srgbClr val="301A41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127248" y="2560320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301A41"/>
                </a:solidFill>
                <a:latin typeface="Calibri"/>
                <a:cs typeface="Calibri"/>
              </a:rPr>
              <a:t>Aug 1919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27248" y="16459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Weimar constitution in force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76672" y="3520440"/>
            <a:ext cx="0" cy="502920"/>
          </a:xfrm>
          <a:prstGeom prst="line">
            <a:avLst/>
          </a:prstGeom>
          <a:ln w="25400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285232" y="3429000"/>
            <a:ext cx="182880" cy="182880"/>
          </a:xfrm>
          <a:prstGeom prst="ellipse">
            <a:avLst/>
          </a:prstGeom>
          <a:solidFill>
            <a:srgbClr val="301A41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7992" y="4041648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301A41"/>
                </a:solidFill>
                <a:latin typeface="Calibri"/>
                <a:cs typeface="Calibri"/>
              </a:rPr>
              <a:t>1923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43891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Hyperinflation; Hitler’s Munich putsch fails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6757416" y="3017520"/>
            <a:ext cx="0" cy="502920"/>
          </a:xfrm>
          <a:prstGeom prst="line">
            <a:avLst/>
          </a:prstGeom>
          <a:ln w="25400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665976" y="3429000"/>
            <a:ext cx="182880" cy="182880"/>
          </a:xfrm>
          <a:prstGeom prst="ellipse">
            <a:avLst/>
          </a:prstGeom>
          <a:solidFill>
            <a:srgbClr val="301A41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888736" y="2560320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301A41"/>
                </a:solidFill>
                <a:latin typeface="Calibri"/>
                <a:cs typeface="Calibri"/>
              </a:rPr>
              <a:t>1924–29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88736" y="16459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Stabilization — the “golden years”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138160" y="3520440"/>
            <a:ext cx="0" cy="502920"/>
          </a:xfrm>
          <a:prstGeom prst="line">
            <a:avLst/>
          </a:prstGeom>
          <a:ln w="25400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8046720" y="3429000"/>
            <a:ext cx="182880" cy="182880"/>
          </a:xfrm>
          <a:prstGeom prst="ellipse">
            <a:avLst/>
          </a:prstGeom>
          <a:solidFill>
            <a:srgbClr val="301A41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269480" y="4041648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301A41"/>
                </a:solidFill>
                <a:latin typeface="Calibri"/>
                <a:cs typeface="Calibri"/>
              </a:rPr>
              <a:t>Oct 1929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69480" y="43891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The Depression reaches Germany</a:t>
            </a:r>
          </a:p>
        </p:txBody>
      </p:sp>
      <p:cxnSp>
        <p:nvCxnSpPr>
          <p:cNvPr id="30" name="Connector 29"/>
          <p:cNvCxnSpPr/>
          <p:nvPr/>
        </p:nvCxnSpPr>
        <p:spPr>
          <a:xfrm flipV="1">
            <a:off x="9518904" y="3017520"/>
            <a:ext cx="0" cy="502920"/>
          </a:xfrm>
          <a:prstGeom prst="line">
            <a:avLst/>
          </a:prstGeom>
          <a:ln w="25400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9427464" y="3429000"/>
            <a:ext cx="182880" cy="182880"/>
          </a:xfrm>
          <a:prstGeom prst="ellipse">
            <a:avLst/>
          </a:prstGeom>
          <a:solidFill>
            <a:srgbClr val="301A41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650224" y="2560320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301A41"/>
                </a:solidFill>
                <a:latin typeface="Calibri"/>
                <a:cs typeface="Calibri"/>
              </a:rPr>
              <a:t>Mar 1930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50224" y="16459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The last majority government falls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10899648" y="3520440"/>
            <a:ext cx="0" cy="502920"/>
          </a:xfrm>
          <a:prstGeom prst="line">
            <a:avLst/>
          </a:prstGeom>
          <a:ln w="25400">
            <a:solidFill>
              <a:srgbClr val="F367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0808208" y="3429000"/>
            <a:ext cx="182880" cy="182880"/>
          </a:xfrm>
          <a:prstGeom prst="ellipse">
            <a:avLst/>
          </a:prstGeom>
          <a:solidFill>
            <a:srgbClr val="F3672A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030968" y="4041648"/>
            <a:ext cx="17373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3672A"/>
                </a:solidFill>
                <a:latin typeface="Calibri"/>
                <a:cs typeface="Calibri"/>
              </a:rPr>
              <a:t>1933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30968" y="43891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Hitler appointed; the Enabling Act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the Constitution Worked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How Weimar government worked</a:t>
            </a:r>
          </a:p>
        </p:txBody>
      </p:sp>
      <p:sp>
        <p:nvSpPr>
          <p:cNvPr id="5" name="Chancellor"/>
          <p:cNvSpPr/>
          <p:nvPr/>
        </p:nvSpPr>
        <p:spPr>
          <a:xfrm>
            <a:off x="4544568" y="1188720"/>
            <a:ext cx="3108960" cy="14173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Chancellor header"/>
          <p:cNvSpPr/>
          <p:nvPr/>
        </p:nvSpPr>
        <p:spPr>
          <a:xfrm>
            <a:off x="4544568" y="1188720"/>
            <a:ext cx="3108960" cy="502920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cs typeface="Calibri"/>
              </a:rPr>
              <a:t>CHANCELLOR + CABINET</a:t>
            </a:r>
          </a:p>
        </p:txBody>
      </p:sp>
      <p:sp>
        <p:nvSpPr>
          <p:cNvPr id="7" name="Card text"/>
          <p:cNvSpPr txBox="1"/>
          <p:nvPr/>
        </p:nvSpPr>
        <p:spPr>
          <a:xfrm>
            <a:off x="4636008" y="1737360"/>
            <a:ext cx="2926080" cy="70275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300" b="1" i="0" dirty="0">
                <a:solidFill>
                  <a:srgbClr val="321744"/>
                </a:solidFill>
                <a:latin typeface="Calibri"/>
                <a:cs typeface="Calibri"/>
              </a:rPr>
              <a:t>Head of government</a:t>
            </a:r>
          </a:p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Survives on a Reichstag majority 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and 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the President’s backing</a:t>
            </a:r>
          </a:p>
        </p:txBody>
      </p:sp>
      <p:sp>
        <p:nvSpPr>
          <p:cNvPr id="8" name="Reichstag"/>
          <p:cNvSpPr/>
          <p:nvPr/>
        </p:nvSpPr>
        <p:spPr>
          <a:xfrm>
            <a:off x="914400" y="3017520"/>
            <a:ext cx="3246120" cy="14173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ichstag header"/>
          <p:cNvSpPr/>
          <p:nvPr/>
        </p:nvSpPr>
        <p:spPr>
          <a:xfrm>
            <a:off x="914400" y="3017520"/>
            <a:ext cx="3246120" cy="502920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cs typeface="Calibri"/>
              </a:rPr>
              <a:t>REICHSTAG</a:t>
            </a:r>
          </a:p>
        </p:txBody>
      </p:sp>
      <p:sp>
        <p:nvSpPr>
          <p:cNvPr id="10" name="Card text"/>
          <p:cNvSpPr txBox="1"/>
          <p:nvPr/>
        </p:nvSpPr>
        <p:spPr>
          <a:xfrm>
            <a:off x="1005840" y="3566160"/>
            <a:ext cx="3063240" cy="69506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Parliament, elected by proportional representation</a:t>
            </a:r>
          </a:p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Passes laws; can 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remove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 the Chancellor</a:t>
            </a:r>
          </a:p>
        </p:txBody>
      </p:sp>
      <p:sp>
        <p:nvSpPr>
          <p:cNvPr id="11" name="President"/>
          <p:cNvSpPr/>
          <p:nvPr/>
        </p:nvSpPr>
        <p:spPr>
          <a:xfrm>
            <a:off x="8028431" y="3017520"/>
            <a:ext cx="3246120" cy="173736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resident header"/>
          <p:cNvSpPr/>
          <p:nvPr/>
        </p:nvSpPr>
        <p:spPr>
          <a:xfrm>
            <a:off x="8028431" y="3017520"/>
            <a:ext cx="3246120" cy="502920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cs typeface="Calibri"/>
              </a:rPr>
              <a:t>PRESIDENT</a:t>
            </a:r>
          </a:p>
        </p:txBody>
      </p:sp>
      <p:sp>
        <p:nvSpPr>
          <p:cNvPr id="13" name="Card text"/>
          <p:cNvSpPr txBox="1"/>
          <p:nvPr/>
        </p:nvSpPr>
        <p:spPr>
          <a:xfrm>
            <a:off x="8119872" y="3566160"/>
            <a:ext cx="3063240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Head of state, directly elected for seven years — Hindenburg from 1925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Appoints and dismisses the Chancellor; can dissolve the Reichstag</a:t>
            </a:r>
          </a:p>
          <a:p>
            <a:pPr marL="0" indent="0" algn="ctr">
              <a:buNone/>
            </a:pPr>
            <a:r>
              <a:rPr sz="1250" b="1" i="0" dirty="0">
                <a:solidFill>
                  <a:srgbClr val="F3672A"/>
                </a:solidFill>
                <a:latin typeface="Calibri"/>
                <a:cs typeface="Calibri"/>
              </a:rPr>
              <a:t>Article 48: may govern by emergency decree</a:t>
            </a:r>
          </a:p>
        </p:txBody>
      </p:sp>
      <p:sp>
        <p:nvSpPr>
          <p:cNvPr id="14" name="Voters"/>
          <p:cNvSpPr/>
          <p:nvPr/>
        </p:nvSpPr>
        <p:spPr>
          <a:xfrm>
            <a:off x="4544568" y="5166360"/>
            <a:ext cx="3108960" cy="11887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Voters header"/>
          <p:cNvSpPr/>
          <p:nvPr/>
        </p:nvSpPr>
        <p:spPr>
          <a:xfrm>
            <a:off x="4544568" y="5153427"/>
            <a:ext cx="3108960" cy="502920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0" dirty="0">
                <a:solidFill>
                  <a:srgbClr val="FFFFFF"/>
                </a:solidFill>
                <a:latin typeface="Calibri"/>
                <a:cs typeface="Calibri"/>
              </a:rPr>
              <a:t>Electorate</a:t>
            </a:r>
            <a:endParaRPr sz="1300" b="1" i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16" name="Card text"/>
          <p:cNvSpPr txBox="1"/>
          <p:nvPr/>
        </p:nvSpPr>
        <p:spPr>
          <a:xfrm>
            <a:off x="4636008" y="5715000"/>
            <a:ext cx="2926080" cy="47705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All men and women 20 and over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, at the time 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the widest franchise in Europe</a:t>
            </a:r>
          </a:p>
        </p:txBody>
      </p:sp>
      <p:cxnSp>
        <p:nvCxnSpPr>
          <p:cNvPr id="17" name="Connector 16"/>
          <p:cNvCxnSpPr/>
          <p:nvPr/>
        </p:nvCxnSpPr>
        <p:spPr>
          <a:xfrm flipH="1" flipV="1">
            <a:off x="2926080" y="4526280"/>
            <a:ext cx="1600200" cy="1005840"/>
          </a:xfrm>
          <a:prstGeom prst="line">
            <a:avLst/>
          </a:prstGeom>
          <a:ln w="22225">
            <a:solidFill>
              <a:srgbClr val="5C5C5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7680960" y="4846320"/>
            <a:ext cx="1600200" cy="685800"/>
          </a:xfrm>
          <a:prstGeom prst="line">
            <a:avLst/>
          </a:prstGeom>
          <a:ln w="22225">
            <a:solidFill>
              <a:srgbClr val="5C5C5C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2697480" y="2194560"/>
            <a:ext cx="2011680" cy="804672"/>
          </a:xfrm>
          <a:prstGeom prst="line">
            <a:avLst/>
          </a:prstGeom>
          <a:ln w="25400">
            <a:solidFill>
              <a:srgbClr val="301A41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7498079" y="2194560"/>
            <a:ext cx="2011681" cy="804672"/>
          </a:xfrm>
          <a:prstGeom prst="line">
            <a:avLst/>
          </a:prstGeom>
          <a:ln w="25400">
            <a:solidFill>
              <a:srgbClr val="F3672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Parties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428762"/>
            <a:ext cx="10817352" cy="523220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The parties</a:t>
            </a:r>
          </a:p>
        </p:txBody>
      </p:sp>
      <p:sp>
        <p:nvSpPr>
          <p:cNvPr id="5" name="Party KPD"/>
          <p:cNvSpPr/>
          <p:nvPr/>
        </p:nvSpPr>
        <p:spPr>
          <a:xfrm>
            <a:off x="411480" y="1371600"/>
            <a:ext cx="1554480" cy="24688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ty KPD header"/>
          <p:cNvSpPr/>
          <p:nvPr/>
        </p:nvSpPr>
        <p:spPr>
          <a:xfrm>
            <a:off x="411480" y="1371600"/>
            <a:ext cx="1554480" cy="475488"/>
          </a:xfrm>
          <a:prstGeom prst="roundRect">
            <a:avLst>
              <a:gd name="adj" fmla="val 24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cs typeface="Calibri"/>
              </a:rPr>
              <a:t>KPD</a:t>
            </a:r>
          </a:p>
        </p:txBody>
      </p:sp>
      <p:sp>
        <p:nvSpPr>
          <p:cNvPr id="7" name="Party KPD text"/>
          <p:cNvSpPr txBox="1"/>
          <p:nvPr/>
        </p:nvSpPr>
        <p:spPr>
          <a:xfrm>
            <a:off x="502920" y="1938528"/>
            <a:ext cx="1371600" cy="1783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400"/>
              </a:spcAft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Communists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sz="1050" b="0" i="0" dirty="0">
                <a:solidFill>
                  <a:srgbClr val="321744"/>
                </a:solidFill>
                <a:latin typeface="Calibri"/>
                <a:cs typeface="Calibri"/>
              </a:rPr>
              <a:t>Anti-system left; the SPD as its main enemy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sz="1100" b="0" i="0" dirty="0">
                <a:solidFill>
                  <a:srgbClr val="321744"/>
                </a:solidFill>
                <a:latin typeface="Calibri"/>
                <a:cs typeface="Calibri"/>
              </a:rPr>
              <a:t>1928: 10.6%</a:t>
            </a:r>
          </a:p>
          <a:p>
            <a:pPr marL="0" indent="0" algn="ctr"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July 1932: 14.3%</a:t>
            </a:r>
          </a:p>
        </p:txBody>
      </p:sp>
      <p:sp>
        <p:nvSpPr>
          <p:cNvPr id="8" name="Party SPD"/>
          <p:cNvSpPr/>
          <p:nvPr/>
        </p:nvSpPr>
        <p:spPr>
          <a:xfrm>
            <a:off x="2045512" y="1371600"/>
            <a:ext cx="1554480" cy="24688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Party SPD header"/>
          <p:cNvSpPr/>
          <p:nvPr/>
        </p:nvSpPr>
        <p:spPr>
          <a:xfrm>
            <a:off x="2045512" y="1371600"/>
            <a:ext cx="1554480" cy="475488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cs typeface="Calibri"/>
              </a:rPr>
              <a:t>SPD</a:t>
            </a:r>
          </a:p>
        </p:txBody>
      </p:sp>
      <p:sp>
        <p:nvSpPr>
          <p:cNvPr id="10" name="Party SPD text"/>
          <p:cNvSpPr txBox="1"/>
          <p:nvPr/>
        </p:nvSpPr>
        <p:spPr>
          <a:xfrm>
            <a:off x="2136952" y="1938528"/>
            <a:ext cx="1371600" cy="126444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400"/>
              </a:spcAft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Social Democrats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sz="1050" b="0" i="0" dirty="0">
                <a:solidFill>
                  <a:srgbClr val="321744"/>
                </a:solidFill>
                <a:latin typeface="Calibri"/>
                <a:cs typeface="Calibri"/>
              </a:rPr>
              <a:t>Founded the republic, </a:t>
            </a:r>
            <a:r>
              <a:rPr lang="en-US" sz="1050" b="0" i="0" dirty="0">
                <a:solidFill>
                  <a:srgbClr val="321744"/>
                </a:solidFill>
                <a:latin typeface="Calibri"/>
                <a:cs typeface="Calibri"/>
              </a:rPr>
              <a:t>the left-leaning establishment</a:t>
            </a:r>
            <a:endParaRPr sz="105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0" indent="0" algn="ctr">
              <a:spcAft>
                <a:spcPts val="200"/>
              </a:spcAft>
              <a:buNone/>
            </a:pPr>
            <a:r>
              <a:rPr sz="1100" b="0" i="0" dirty="0">
                <a:solidFill>
                  <a:srgbClr val="321744"/>
                </a:solidFill>
                <a:latin typeface="Calibri"/>
                <a:cs typeface="Calibri"/>
              </a:rPr>
              <a:t>1928: 29.8%</a:t>
            </a:r>
          </a:p>
          <a:p>
            <a:pPr marL="0" indent="0" algn="ctr"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July 1932: 21.6%</a:t>
            </a:r>
          </a:p>
        </p:txBody>
      </p:sp>
      <p:sp>
        <p:nvSpPr>
          <p:cNvPr id="11" name="Party DDP"/>
          <p:cNvSpPr/>
          <p:nvPr/>
        </p:nvSpPr>
        <p:spPr>
          <a:xfrm>
            <a:off x="3679545" y="1371600"/>
            <a:ext cx="1554480" cy="24688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arty DDP header"/>
          <p:cNvSpPr/>
          <p:nvPr/>
        </p:nvSpPr>
        <p:spPr>
          <a:xfrm>
            <a:off x="3679545" y="1371600"/>
            <a:ext cx="1554480" cy="475488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cs typeface="Calibri"/>
              </a:rPr>
              <a:t>DDP</a:t>
            </a:r>
          </a:p>
        </p:txBody>
      </p:sp>
      <p:sp>
        <p:nvSpPr>
          <p:cNvPr id="13" name="Party DDP text"/>
          <p:cNvSpPr txBox="1"/>
          <p:nvPr/>
        </p:nvSpPr>
        <p:spPr>
          <a:xfrm>
            <a:off x="3770985" y="1938528"/>
            <a:ext cx="1371600" cy="1783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400"/>
              </a:spcAft>
              <a:buNone/>
            </a:pPr>
            <a:r>
              <a:rPr sz="1100" b="1" i="0">
                <a:solidFill>
                  <a:srgbClr val="321744"/>
                </a:solidFill>
                <a:latin typeface="Calibri"/>
                <a:cs typeface="Calibri"/>
              </a:rPr>
              <a:t>Left liberals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sz="1050" b="0" i="0">
                <a:solidFill>
                  <a:srgbClr val="321744"/>
                </a:solidFill>
                <a:latin typeface="Calibri"/>
                <a:cs typeface="Calibri"/>
              </a:rPr>
              <a:t>Drafted much of the constitution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sz="1100" b="0" i="0">
                <a:solidFill>
                  <a:srgbClr val="321744"/>
                </a:solidFill>
                <a:latin typeface="Calibri"/>
                <a:cs typeface="Calibri"/>
              </a:rPr>
              <a:t>1928: 4.8%</a:t>
            </a:r>
          </a:p>
          <a:p>
            <a:pPr marL="0" indent="0" algn="ctr">
              <a:buNone/>
            </a:pPr>
            <a:r>
              <a:rPr sz="1100" b="1" i="0">
                <a:solidFill>
                  <a:srgbClr val="321744"/>
                </a:solidFill>
                <a:latin typeface="Calibri"/>
                <a:cs typeface="Calibri"/>
              </a:rPr>
              <a:t>July 1932: 1.0%</a:t>
            </a:r>
          </a:p>
        </p:txBody>
      </p:sp>
      <p:sp>
        <p:nvSpPr>
          <p:cNvPr id="14" name="Party ZENTRUM"/>
          <p:cNvSpPr/>
          <p:nvPr/>
        </p:nvSpPr>
        <p:spPr>
          <a:xfrm>
            <a:off x="5313578" y="1371600"/>
            <a:ext cx="1554480" cy="24688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Party ZENTRUM header"/>
          <p:cNvSpPr/>
          <p:nvPr/>
        </p:nvSpPr>
        <p:spPr>
          <a:xfrm>
            <a:off x="5313578" y="1371600"/>
            <a:ext cx="1554480" cy="475488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cs typeface="Calibri"/>
              </a:rPr>
              <a:t>ZENTRUM</a:t>
            </a:r>
          </a:p>
        </p:txBody>
      </p:sp>
      <p:sp>
        <p:nvSpPr>
          <p:cNvPr id="16" name="Party ZENTRUM text"/>
          <p:cNvSpPr txBox="1"/>
          <p:nvPr/>
        </p:nvSpPr>
        <p:spPr>
          <a:xfrm>
            <a:off x="5405018" y="1938528"/>
            <a:ext cx="1371600" cy="101822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400"/>
              </a:spcAft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Catholic Centre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sz="1050" b="0" i="0" dirty="0">
                <a:solidFill>
                  <a:srgbClr val="321744"/>
                </a:solidFill>
                <a:latin typeface="Calibri"/>
                <a:cs typeface="Calibri"/>
              </a:rPr>
              <a:t>In nearly every cabinet; </a:t>
            </a:r>
            <a:endParaRPr lang="en-US" sz="105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0" indent="0" algn="ctr">
              <a:spcAft>
                <a:spcPts val="800"/>
              </a:spcAft>
              <a:buNone/>
            </a:pPr>
            <a:r>
              <a:rPr sz="1100" b="0" i="0" dirty="0">
                <a:solidFill>
                  <a:srgbClr val="321744"/>
                </a:solidFill>
                <a:latin typeface="Calibri"/>
                <a:cs typeface="Calibri"/>
              </a:rPr>
              <a:t>1928: 12.1%</a:t>
            </a:r>
          </a:p>
          <a:p>
            <a:pPr marL="0" indent="0" algn="ctr"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July 1932: 12.4%</a:t>
            </a:r>
          </a:p>
        </p:txBody>
      </p:sp>
      <p:sp>
        <p:nvSpPr>
          <p:cNvPr id="17" name="Party DVP"/>
          <p:cNvSpPr/>
          <p:nvPr/>
        </p:nvSpPr>
        <p:spPr>
          <a:xfrm>
            <a:off x="6947611" y="1371600"/>
            <a:ext cx="1554480" cy="24688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Party DVP header"/>
          <p:cNvSpPr/>
          <p:nvPr/>
        </p:nvSpPr>
        <p:spPr>
          <a:xfrm>
            <a:off x="6947611" y="1371600"/>
            <a:ext cx="1554480" cy="475488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cs typeface="Calibri"/>
              </a:rPr>
              <a:t>DVP</a:t>
            </a:r>
          </a:p>
        </p:txBody>
      </p:sp>
      <p:sp>
        <p:nvSpPr>
          <p:cNvPr id="19" name="Party DVP text"/>
          <p:cNvSpPr txBox="1"/>
          <p:nvPr/>
        </p:nvSpPr>
        <p:spPr>
          <a:xfrm>
            <a:off x="7039051" y="1938528"/>
            <a:ext cx="1371600" cy="94128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400"/>
              </a:spcAft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Right liberals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sz="1050" b="0" i="0" dirty="0">
                <a:solidFill>
                  <a:srgbClr val="321744"/>
                </a:solidFill>
                <a:latin typeface="Calibri"/>
                <a:cs typeface="Calibri"/>
              </a:rPr>
              <a:t>faded after 1929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sz="1100" b="0" i="0" dirty="0">
                <a:solidFill>
                  <a:srgbClr val="321744"/>
                </a:solidFill>
                <a:latin typeface="Calibri"/>
                <a:cs typeface="Calibri"/>
              </a:rPr>
              <a:t>1928: 8.7%</a:t>
            </a:r>
          </a:p>
          <a:p>
            <a:pPr marL="0" indent="0" algn="ctr"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July 1932: 1.2%</a:t>
            </a:r>
          </a:p>
        </p:txBody>
      </p:sp>
      <p:sp>
        <p:nvSpPr>
          <p:cNvPr id="20" name="Party DNVP"/>
          <p:cNvSpPr/>
          <p:nvPr/>
        </p:nvSpPr>
        <p:spPr>
          <a:xfrm>
            <a:off x="8581643" y="1371600"/>
            <a:ext cx="1554480" cy="24688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Party DNVP header"/>
          <p:cNvSpPr/>
          <p:nvPr/>
        </p:nvSpPr>
        <p:spPr>
          <a:xfrm>
            <a:off x="8581643" y="1371600"/>
            <a:ext cx="1554480" cy="475488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cs typeface="Calibri"/>
              </a:rPr>
              <a:t>DNVP</a:t>
            </a:r>
          </a:p>
        </p:txBody>
      </p:sp>
      <p:sp>
        <p:nvSpPr>
          <p:cNvPr id="22" name="Party DNVP text"/>
          <p:cNvSpPr txBox="1"/>
          <p:nvPr/>
        </p:nvSpPr>
        <p:spPr>
          <a:xfrm>
            <a:off x="8673083" y="1938528"/>
            <a:ext cx="1371600" cy="1783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400"/>
              </a:spcAft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German Nationals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sz="1050" b="0" i="0" dirty="0">
                <a:solidFill>
                  <a:srgbClr val="321744"/>
                </a:solidFill>
                <a:latin typeface="Calibri"/>
                <a:cs typeface="Calibri"/>
              </a:rPr>
              <a:t>Monarchist right; allied with Hitler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sz="1100" b="0" i="0" dirty="0">
                <a:solidFill>
                  <a:srgbClr val="321744"/>
                </a:solidFill>
                <a:latin typeface="Calibri"/>
                <a:cs typeface="Calibri"/>
              </a:rPr>
              <a:t>1928: 14.3%</a:t>
            </a:r>
          </a:p>
          <a:p>
            <a:pPr marL="0" indent="0" algn="ctr"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July 1932: 5.9%</a:t>
            </a:r>
          </a:p>
        </p:txBody>
      </p:sp>
      <p:sp>
        <p:nvSpPr>
          <p:cNvPr id="23" name="Party NSDAP"/>
          <p:cNvSpPr/>
          <p:nvPr/>
        </p:nvSpPr>
        <p:spPr>
          <a:xfrm>
            <a:off x="10215676" y="1371600"/>
            <a:ext cx="1554480" cy="24688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Party NSDAP header"/>
          <p:cNvSpPr/>
          <p:nvPr/>
        </p:nvSpPr>
        <p:spPr>
          <a:xfrm>
            <a:off x="10215676" y="1371600"/>
            <a:ext cx="1554480" cy="475488"/>
          </a:xfrm>
          <a:prstGeom prst="roundRect">
            <a:avLst>
              <a:gd name="adj" fmla="val 24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00" b="1" i="0">
                <a:solidFill>
                  <a:srgbClr val="FFFFFF"/>
                </a:solidFill>
                <a:latin typeface="Calibri"/>
                <a:cs typeface="Calibri"/>
              </a:rPr>
              <a:t>NSDAP</a:t>
            </a:r>
          </a:p>
        </p:txBody>
      </p:sp>
      <p:sp>
        <p:nvSpPr>
          <p:cNvPr id="25" name="Party NSDAP text"/>
          <p:cNvSpPr txBox="1"/>
          <p:nvPr/>
        </p:nvSpPr>
        <p:spPr>
          <a:xfrm>
            <a:off x="10307116" y="1938528"/>
            <a:ext cx="1371600" cy="94128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400"/>
              </a:spcAft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National Socialists</a:t>
            </a:r>
          </a:p>
          <a:p>
            <a:pPr marL="0" indent="0" algn="ctr">
              <a:spcAft>
                <a:spcPts val="800"/>
              </a:spcAft>
              <a:buNone/>
            </a:pPr>
            <a:r>
              <a:rPr sz="1050" b="0" i="0">
                <a:solidFill>
                  <a:srgbClr val="321744"/>
                </a:solidFill>
                <a:latin typeface="Calibri"/>
                <a:cs typeface="Calibri"/>
              </a:rPr>
              <a:t>Anti-system right</a:t>
            </a:r>
            <a:endParaRPr sz="105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0" indent="0" algn="ctr">
              <a:spcAft>
                <a:spcPts val="200"/>
              </a:spcAft>
              <a:buNone/>
            </a:pPr>
            <a:r>
              <a:rPr sz="1100" b="0" i="0" dirty="0">
                <a:solidFill>
                  <a:srgbClr val="321744"/>
                </a:solidFill>
                <a:latin typeface="Calibri"/>
                <a:cs typeface="Calibri"/>
              </a:rPr>
              <a:t>1928: 2.6%</a:t>
            </a:r>
          </a:p>
          <a:p>
            <a:pPr marL="0" indent="0" algn="ctr">
              <a:buNone/>
            </a:pPr>
            <a:r>
              <a:rPr sz="1100" b="1" i="0" dirty="0">
                <a:solidFill>
                  <a:srgbClr val="321744"/>
                </a:solidFill>
                <a:latin typeface="Calibri"/>
                <a:cs typeface="Calibri"/>
              </a:rPr>
              <a:t>July 1932: 37.3%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2091232" y="4005072"/>
            <a:ext cx="4731106" cy="0"/>
          </a:xfrm>
          <a:prstGeom prst="line">
            <a:avLst/>
          </a:prstGeom>
          <a:ln w="22225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91232" y="4096512"/>
            <a:ext cx="4731105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buNone/>
            </a:pPr>
            <a:r>
              <a:rPr sz="1100" b="0" i="1">
                <a:solidFill>
                  <a:srgbClr val="5C5C5C"/>
                </a:solidFill>
                <a:latin typeface="Calibri"/>
                <a:cs typeface="Calibri"/>
              </a:rPr>
              <a:t>the 1919 “Weimar Coalition” — 76% in January 1919, 44% by June 1920, never a majority again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" y="4096512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100" b="0" i="1">
                <a:solidFill>
                  <a:srgbClr val="F3672A"/>
                </a:solidFill>
                <a:latin typeface="Calibri"/>
                <a:cs typeface="Calibri"/>
              </a:rPr>
              <a:t>anti-system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215676" y="4096512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100" b="0" i="1">
                <a:solidFill>
                  <a:srgbClr val="F3672A"/>
                </a:solidFill>
                <a:latin typeface="Calibri"/>
                <a:cs typeface="Calibri"/>
              </a:rPr>
              <a:t>anti-system</a:t>
            </a:r>
          </a:p>
        </p:txBody>
      </p:sp>
      <p:sp>
        <p:nvSpPr>
          <p:cNvPr id="30" name="Footnote"/>
          <p:cNvSpPr txBox="1"/>
          <p:nvPr/>
        </p:nvSpPr>
        <p:spPr>
          <a:xfrm>
            <a:off x="457200" y="5120640"/>
            <a:ext cx="11274552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1300" b="0" i="1" dirty="0">
                <a:solidFill>
                  <a:srgbClr val="5C5C5C"/>
                </a:solidFill>
                <a:latin typeface="Calibri"/>
                <a:cs typeface="Calibri"/>
              </a:rPr>
              <a:t>Vote shares: Reichstag elections of May 1928 and July 1932. Hindenburg belonged to no party; from March 1930 chancellors depended on his confidence rather than a Reichstag majority.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Were the National Socialists Socialists?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The 1920 program’s anti-capitalist planks targeted “Jewish finance capital,” not property</a:t>
            </a:r>
          </a:p>
          <a:p>
            <a:r>
              <a:rPr dirty="0"/>
              <a:t>The wing that took the socialism seriously was expelled in 1930, murdered in 1934</a:t>
            </a:r>
          </a:p>
          <a:p>
            <a:r>
              <a:rPr dirty="0"/>
              <a:t>In power: unions abolished, strikes banned, the left destroyed first, industry re-privatized</a:t>
            </a:r>
          </a:p>
          <a:p>
            <a:r>
              <a:rPr lang="en-US" dirty="0"/>
              <a:t>Came to power via an alliance with (and then betrayal of) traditional right/conservative forces</a:t>
            </a:r>
          </a:p>
          <a:p>
            <a:r>
              <a:rPr lang="en-US" dirty="0"/>
              <a:t>They were not liberal/capitalist/market oriented, but of the right rather than socialist/Marxist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Fascism?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What is fascism?</a:t>
            </a:r>
          </a:p>
        </p:txBody>
      </p:sp>
      <p:sp>
        <p:nvSpPr>
          <p:cNvPr id="5" name="Quote card"/>
          <p:cNvSpPr/>
          <p:nvPr/>
        </p:nvSpPr>
        <p:spPr>
          <a:xfrm>
            <a:off x="685800" y="1188720"/>
            <a:ext cx="10817352" cy="2148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Quote text"/>
          <p:cNvSpPr txBox="1"/>
          <p:nvPr/>
        </p:nvSpPr>
        <p:spPr>
          <a:xfrm>
            <a:off x="960120" y="1325880"/>
            <a:ext cx="10268712" cy="1920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l">
              <a:spcAft>
                <a:spcPts val="600"/>
              </a:spcAft>
              <a:buNone/>
            </a:pPr>
            <a:r>
              <a:rPr sz="1700" b="0" i="1">
                <a:solidFill>
                  <a:srgbClr val="321744"/>
                </a:solidFill>
                <a:latin typeface="Calibri"/>
                <a:cs typeface="Calibri"/>
              </a:rPr>
              <a:t>“A form of political behavior marked by obsessive preoccupation with community decline, humiliation, or victimhood … in which a mass-based party of committed nationalist militants, working in uneasy but effective collaboration with traditional elites, abandons democratic liberties and pursues with redemptive violence … goals of internal cleansing and external expansion.”</a:t>
            </a:r>
          </a:p>
          <a:p>
            <a:pPr marL="0" indent="0" algn="r">
              <a:buNone/>
            </a:pPr>
            <a:r>
              <a:rPr sz="1400" b="0" i="0">
                <a:solidFill>
                  <a:srgbClr val="5C5C5C"/>
                </a:solidFill>
                <a:latin typeface="Calibri"/>
                <a:cs typeface="Calibri"/>
              </a:rPr>
              <a:t>— Robert Paxton, The Anatomy of Fascism (2004)</a:t>
            </a:r>
          </a:p>
        </p:txBody>
      </p:sp>
      <p:sp>
        <p:nvSpPr>
          <p:cNvPr id="7" name="Traits"/>
          <p:cNvSpPr txBox="1"/>
          <p:nvPr/>
        </p:nvSpPr>
        <p:spPr>
          <a:xfrm>
            <a:off x="868680" y="3703320"/>
            <a:ext cx="10424160" cy="221086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171450" indent="-171450" algn="l">
              <a:spcAft>
                <a:spcPts val="1000"/>
              </a:spcAft>
              <a:buFont typeface="Arial"/>
              <a:buChar char="•"/>
            </a:pPr>
            <a:r>
              <a:rPr sz="1600" b="0" dirty="0">
                <a:latin typeface="Calibri"/>
                <a:cs typeface="Calibri"/>
              </a:rPr>
              <a:t>A politics of national rebirth </a:t>
            </a:r>
            <a:endParaRPr lang="en-US" sz="1600" b="0" dirty="0">
              <a:latin typeface="Calibri"/>
              <a:cs typeface="Calibri"/>
            </a:endParaRPr>
          </a:p>
          <a:p>
            <a:pPr marL="628650" lvl="1" indent="-171450">
              <a:spcAft>
                <a:spcPts val="1000"/>
              </a:spcAft>
              <a:buFont typeface="Arial"/>
              <a:buChar char="•"/>
            </a:pPr>
            <a:r>
              <a:rPr sz="1600" b="0" dirty="0">
                <a:latin typeface="Calibri"/>
                <a:cs typeface="Calibri"/>
              </a:rPr>
              <a:t> the nation reborn by force after humiliation</a:t>
            </a:r>
          </a:p>
          <a:p>
            <a:pPr marL="171450" indent="-171450" algn="l">
              <a:spcAft>
                <a:spcPts val="1000"/>
              </a:spcAft>
              <a:buFont typeface="Arial"/>
              <a:buChar char="•"/>
            </a:pPr>
            <a:r>
              <a:rPr sz="1600" b="0" dirty="0">
                <a:latin typeface="Calibri"/>
                <a:cs typeface="Calibri"/>
              </a:rPr>
              <a:t>Against liberalism and against Marxism: the nation above the individual and above class</a:t>
            </a:r>
            <a:endParaRPr lang="en-US" sz="1600" b="0" dirty="0">
              <a:latin typeface="Calibri"/>
              <a:cs typeface="Calibri"/>
            </a:endParaRPr>
          </a:p>
          <a:p>
            <a:pPr marL="171450" indent="-171450">
              <a:spcAft>
                <a:spcPts val="1000"/>
              </a:spcAft>
              <a:buFont typeface="Arial"/>
              <a:buChar char="•"/>
            </a:pPr>
            <a:r>
              <a:rPr lang="en-US" sz="1600" dirty="0">
                <a:latin typeface="Calibri"/>
                <a:cs typeface="Calibri"/>
              </a:rPr>
              <a:t>Not a synonym for dictatorship: most interwar dictatorships were authoritarian, not fascist. </a:t>
            </a:r>
          </a:p>
          <a:p>
            <a:pPr marL="628650" lvl="1" indent="-171450">
              <a:spcAft>
                <a:spcPts val="1000"/>
              </a:spcAft>
              <a:buFont typeface="Arial"/>
              <a:buChar char="•"/>
            </a:pPr>
            <a:r>
              <a:rPr lang="en-US" sz="1600" dirty="0">
                <a:latin typeface="Calibri"/>
                <a:cs typeface="Calibri"/>
              </a:rPr>
              <a:t>By 1944 Orwell was already complaining the word had become an all-purpose insult.</a:t>
            </a:r>
          </a:p>
          <a:p>
            <a:pPr marL="171450" indent="-171450" algn="l">
              <a:spcAft>
                <a:spcPts val="1000"/>
              </a:spcAft>
              <a:buFont typeface="Arial"/>
              <a:buChar char="•"/>
            </a:pPr>
            <a:endParaRPr sz="16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Italy Went First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October 1922: the “March on Rome,” remembered as fascism seizing power</a:t>
            </a:r>
          </a:p>
          <a:p>
            <a:r>
              <a:rPr dirty="0"/>
              <a:t>In fact</a:t>
            </a:r>
            <a:r>
              <a:rPr lang="en-US" dirty="0"/>
              <a:t>,</a:t>
            </a:r>
            <a:r>
              <a:rPr dirty="0"/>
              <a:t> King Victor Emmanuel III invited Mussolini to head the government</a:t>
            </a:r>
          </a:p>
          <a:p>
            <a:r>
              <a:rPr dirty="0"/>
              <a:t>The Fascists held 35 of 535 seats</a:t>
            </a:r>
          </a:p>
          <a:p>
            <a:r>
              <a:rPr dirty="0"/>
              <a:t>The establishment thought it could tame and use fascism; Mussolini governed until 1943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marL="0" indent="0" algn="r">
              <a:buNone/>
            </a:pPr>
            <a:r>
              <a:rPr sz="1200" b="0" i="1">
                <a:solidFill>
                  <a:srgbClr val="FFFFFF"/>
                </a:solidFill>
                <a:latin typeface="Calibri"/>
                <a:cs typeface="Calibri"/>
              </a:rPr>
              <a:t>From today’s reading: Levitsky &amp; Ziblatt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Crisis Story Is Not Enough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usual explanation: Versailles, hyperinflation, the Depression, street violence</a:t>
            </a:r>
          </a:p>
          <a:p>
            <a:r>
              <a:rPr dirty="0"/>
              <a:t>The Depression also hit Britain, France, the Netherlands, and Sweden</a:t>
            </a:r>
          </a:p>
          <a:p>
            <a:pPr lvl="1"/>
            <a:r>
              <a:rPr dirty="0"/>
              <a:t>None of them became a dictatorship</a:t>
            </a:r>
          </a:p>
          <a:p>
            <a:r>
              <a:rPr dirty="0"/>
              <a:t>Italy fell in 1922, before the Depression</a:t>
            </a:r>
          </a:p>
          <a:p>
            <a:r>
              <a:rPr dirty="0"/>
              <a:t>Crisis may be necessary, but it is not sufficient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Broke, and Who Did Not</a:t>
            </a:r>
          </a:p>
        </p:txBody>
      </p:sp>
      <p:sp>
        <p:nvSpPr>
          <p:cNvPr id="501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2" name="Heading"/>
          <p:cNvSpPr/>
          <p:nvPr/>
        </p:nvSpPr>
        <p:spPr>
          <a:xfrm>
            <a:off x="685800" y="335280"/>
            <a:ext cx="108204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Who broke, and who did not</a:t>
            </a:r>
          </a:p>
        </p:txBody>
      </p:sp>
      <p:sp>
        <p:nvSpPr>
          <p:cNvPr id="503" name="Card 1"/>
          <p:cNvSpPr/>
          <p:nvPr/>
        </p:nvSpPr>
        <p:spPr>
          <a:xfrm>
            <a:off x="685800" y="1440000"/>
            <a:ext cx="5210175" cy="372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4" name="Card 1 header"/>
          <p:cNvSpPr/>
          <p:nvPr/>
        </p:nvSpPr>
        <p:spPr>
          <a:xfrm>
            <a:off x="685800" y="1440000"/>
            <a:ext cx="5210175" cy="760000"/>
          </a:xfrm>
          <a:prstGeom prst="roundRect">
            <a:avLst>
              <a:gd name="adj" fmla="val 22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DEMOCRATIC BEFORE 1918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Most survived</a:t>
            </a:r>
          </a:p>
        </p:txBody>
      </p:sp>
      <p:sp>
        <p:nvSpPr>
          <p:cNvPr id="505" name="Card 1 text"/>
          <p:cNvSpPr/>
          <p:nvPr/>
        </p:nvSpPr>
        <p:spPr>
          <a:xfrm>
            <a:off x="876300" y="2390000"/>
            <a:ext cx="4829175" cy="263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171450" indent="-1714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Belgium, 1830</a:t>
            </a:r>
          </a:p>
          <a:p>
            <a:pPr marL="171450" indent="-1714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United Kingdom, 1832</a:t>
            </a:r>
          </a:p>
          <a:p>
            <a:pPr marL="171450" indent="-1714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Netherlands, 1848</a:t>
            </a:r>
          </a:p>
          <a:p>
            <a:pPr marL="171450" indent="-1714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Switzerland, 1848</a:t>
            </a:r>
          </a:p>
          <a:p>
            <a:pPr marL="171450" indent="-1714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France, 1870</a:t>
            </a:r>
          </a:p>
          <a:p>
            <a:pPr marL="171450" indent="-1714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Norway, 1884</a:t>
            </a:r>
          </a:p>
          <a:p>
            <a:pPr marL="171450" indent="-1714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Denmark, 1901</a:t>
            </a:r>
          </a:p>
          <a:p>
            <a:pPr marL="171450" indent="-1714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Sweden, 1917</a:t>
            </a:r>
          </a:p>
        </p:txBody>
      </p:sp>
      <p:sp>
        <p:nvSpPr>
          <p:cNvPr id="506" name="Card 2"/>
          <p:cNvSpPr/>
          <p:nvPr/>
        </p:nvSpPr>
        <p:spPr>
          <a:xfrm>
            <a:off x="6296025" y="1440000"/>
            <a:ext cx="5210175" cy="372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7" name="Card 2 header"/>
          <p:cNvSpPr/>
          <p:nvPr/>
        </p:nvSpPr>
        <p:spPr>
          <a:xfrm>
            <a:off x="6296025" y="1440000"/>
            <a:ext cx="5210175" cy="760000"/>
          </a:xfrm>
          <a:prstGeom prst="roundRect">
            <a:avLst>
              <a:gd name="adj" fmla="val 22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DEMOCRATIC ONLY AFTER 1918</a:t>
            </a:r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/>
                <a:cs typeface="Calibri"/>
              </a:rPr>
              <a:t>almost none survived</a:t>
            </a:r>
          </a:p>
        </p:txBody>
      </p:sp>
      <p:sp>
        <p:nvSpPr>
          <p:cNvPr id="508" name="Card 2 text"/>
          <p:cNvSpPr/>
          <p:nvPr/>
        </p:nvSpPr>
        <p:spPr>
          <a:xfrm>
            <a:off x="6486525" y="2390000"/>
            <a:ext cx="4829175" cy="263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ctr">
            <a:normAutofit/>
          </a:bodyPr>
          <a:lstStyle/>
          <a:p>
            <a:pPr marL="0" indent="0" algn="l">
              <a:spcAft>
                <a:spcPts val="1400"/>
              </a:spcAft>
              <a:buNone/>
            </a:pPr>
            <a:r>
              <a:rPr lang="en-US" sz="1600" i="1" dirty="0">
                <a:solidFill>
                  <a:srgbClr val="321744"/>
                </a:solidFill>
                <a:latin typeface="Calibri"/>
                <a:cs typeface="Calibri"/>
              </a:rPr>
              <a:t>“In a broad arc from Lisbon to Tallinn, all democracies save that of Czechoslovakia broke down, some in the 1920s, others in the 1930s.”</a:t>
            </a:r>
          </a:p>
          <a:p>
            <a:pPr marL="0" indent="0" algn="l">
              <a:buNone/>
            </a:pPr>
            <a:r>
              <a:rPr lang="en-US" sz="1400" dirty="0">
                <a:solidFill>
                  <a:srgbClr val="5C5C5C"/>
                </a:solidFill>
                <a:latin typeface="Calibri"/>
                <a:cs typeface="Calibri"/>
              </a:rPr>
              <a:t>Jørgen Møller, 2018</a:t>
            </a:r>
          </a:p>
        </p:txBody>
      </p:sp>
      <p:sp>
        <p:nvSpPr>
          <p:cNvPr id="509" name="Footnote"/>
          <p:cNvSpPr/>
          <p:nvPr/>
        </p:nvSpPr>
        <p:spPr>
          <a:xfrm>
            <a:off x="685800" y="5360000"/>
            <a:ext cx="10820400" cy="64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5C5C"/>
                </a:solidFill>
                <a:latin typeface="Calibri"/>
                <a:cs typeface="Calibri"/>
              </a:rPr>
              <a:t>Dates are continuous democracy, excepting wartime occupations. Italy and Spain held elections before 1918; most authors code them as lacking genuine competition for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" grpId="0" build="p"/>
      <p:bldP spid="507" grpId="0" build="p"/>
      <p:bldP spid="50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Parliament Stopped Governing First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Parliament stopped governing before Hitler took office</a:t>
            </a:r>
          </a:p>
        </p:txBody>
      </p:sp>
      <p:sp>
        <p:nvSpPr>
          <p:cNvPr id="5" name="Legend laws"/>
          <p:cNvSpPr/>
          <p:nvPr/>
        </p:nvSpPr>
        <p:spPr>
          <a:xfrm>
            <a:off x="914400" y="1207008"/>
            <a:ext cx="237744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43584" y="1170432"/>
            <a:ext cx="28346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Laws passed by the Reichstag</a:t>
            </a:r>
          </a:p>
        </p:txBody>
      </p:sp>
      <p:sp>
        <p:nvSpPr>
          <p:cNvPr id="7" name="Legend decrees"/>
          <p:cNvSpPr/>
          <p:nvPr/>
        </p:nvSpPr>
        <p:spPr>
          <a:xfrm>
            <a:off x="4160520" y="1207008"/>
            <a:ext cx="237744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89704" y="1170432"/>
            <a:ext cx="310896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Emergency decrees under Article 48</a:t>
            </a:r>
          </a:p>
        </p:txBody>
      </p:sp>
      <p:sp>
        <p:nvSpPr>
          <p:cNvPr id="9" name="1930 laws"/>
          <p:cNvSpPr/>
          <p:nvPr/>
        </p:nvSpPr>
        <p:spPr>
          <a:xfrm>
            <a:off x="1005840" y="1874519"/>
            <a:ext cx="658368" cy="301752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94944" y="1490471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98</a:t>
            </a:r>
          </a:p>
        </p:txBody>
      </p:sp>
      <p:sp>
        <p:nvSpPr>
          <p:cNvPr id="11" name="1930 decrees"/>
          <p:cNvSpPr/>
          <p:nvPr/>
        </p:nvSpPr>
        <p:spPr>
          <a:xfrm>
            <a:off x="1755648" y="4738084"/>
            <a:ext cx="658368" cy="153955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44751" y="4354036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983479"/>
            <a:ext cx="1591056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1930</a:t>
            </a:r>
          </a:p>
        </p:txBody>
      </p:sp>
      <p:sp>
        <p:nvSpPr>
          <p:cNvPr id="14" name="1931 laws"/>
          <p:cNvSpPr/>
          <p:nvPr/>
        </p:nvSpPr>
        <p:spPr>
          <a:xfrm>
            <a:off x="3145536" y="3845145"/>
            <a:ext cx="658368" cy="104689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834640" y="3461097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34</a:t>
            </a:r>
          </a:p>
        </p:txBody>
      </p:sp>
      <p:sp>
        <p:nvSpPr>
          <p:cNvPr id="16" name="1931 decrees"/>
          <p:cNvSpPr/>
          <p:nvPr/>
        </p:nvSpPr>
        <p:spPr>
          <a:xfrm>
            <a:off x="3895344" y="3537235"/>
            <a:ext cx="658368" cy="135480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584448" y="3153187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54096" y="4983479"/>
            <a:ext cx="1591056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1931</a:t>
            </a:r>
          </a:p>
        </p:txBody>
      </p:sp>
      <p:sp>
        <p:nvSpPr>
          <p:cNvPr id="19" name="1932 laws"/>
          <p:cNvSpPr/>
          <p:nvPr/>
        </p:nvSpPr>
        <p:spPr>
          <a:xfrm>
            <a:off x="5285231" y="4738084"/>
            <a:ext cx="658368" cy="153955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974336" y="4354036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21" name="1932 decrees"/>
          <p:cNvSpPr/>
          <p:nvPr/>
        </p:nvSpPr>
        <p:spPr>
          <a:xfrm>
            <a:off x="6035040" y="2859832"/>
            <a:ext cx="658368" cy="2032207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724144" y="2475784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66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93792" y="4983479"/>
            <a:ext cx="1591056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1932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68680" y="4892040"/>
            <a:ext cx="6080760" cy="0"/>
          </a:xfrm>
          <a:prstGeom prst="line">
            <a:avLst/>
          </a:prstGeom>
          <a:ln w="19050">
            <a:solidFill>
              <a:srgbClr val="5C5C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26679" y="1133856"/>
            <a:ext cx="35661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l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Days the Reichstag sat</a:t>
            </a:r>
          </a:p>
        </p:txBody>
      </p:sp>
      <p:sp>
        <p:nvSpPr>
          <p:cNvPr id="26" name="Sitting 1930"/>
          <p:cNvSpPr/>
          <p:nvPr/>
        </p:nvSpPr>
        <p:spPr>
          <a:xfrm>
            <a:off x="7818120" y="1997684"/>
            <a:ext cx="713232" cy="2894355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534656" y="1613636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94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4656" y="4983479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1930</a:t>
            </a:r>
          </a:p>
        </p:txBody>
      </p:sp>
      <p:sp>
        <p:nvSpPr>
          <p:cNvPr id="29" name="Sitting 1931"/>
          <p:cNvSpPr/>
          <p:nvPr/>
        </p:nvSpPr>
        <p:spPr>
          <a:xfrm>
            <a:off x="9006840" y="3629608"/>
            <a:ext cx="713232" cy="1262431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723376" y="3245560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41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23376" y="4983479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1931</a:t>
            </a:r>
          </a:p>
        </p:txBody>
      </p:sp>
      <p:sp>
        <p:nvSpPr>
          <p:cNvPr id="32" name="Sitting 1932"/>
          <p:cNvSpPr/>
          <p:nvPr/>
        </p:nvSpPr>
        <p:spPr>
          <a:xfrm>
            <a:off x="10195560" y="4491756"/>
            <a:ext cx="713232" cy="400283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912096" y="4107708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13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12096" y="4983479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1932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680960" y="4892040"/>
            <a:ext cx="3657600" cy="0"/>
          </a:xfrm>
          <a:prstGeom prst="line">
            <a:avLst/>
          </a:prstGeom>
          <a:ln w="19050">
            <a:solidFill>
              <a:srgbClr val="5C5C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ootnote"/>
          <p:cNvSpPr txBox="1"/>
          <p:nvPr/>
        </p:nvSpPr>
        <p:spPr>
          <a:xfrm>
            <a:off x="457200" y="5936015"/>
            <a:ext cx="11274552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lang="en-US" sz="1400" b="0" i="1" dirty="0">
                <a:solidFill>
                  <a:srgbClr val="5C5C5C"/>
                </a:solidFill>
                <a:latin typeface="Calibri"/>
                <a:cs typeface="Calibri"/>
              </a:rPr>
              <a:t>Data from</a:t>
            </a:r>
            <a:r>
              <a:rPr sz="1400" b="0" i="1" dirty="0">
                <a:solidFill>
                  <a:srgbClr val="5C5C5C"/>
                </a:solidFill>
                <a:latin typeface="Calibri"/>
                <a:cs typeface="Calibri"/>
              </a:rPr>
              <a:t> Bracher</a:t>
            </a:r>
            <a:r>
              <a:rPr lang="en-US" sz="1400" i="1" dirty="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sz="1400" b="0" i="1" dirty="0">
                <a:solidFill>
                  <a:srgbClr val="5C5C5C"/>
                </a:solidFill>
                <a:latin typeface="Calibri"/>
                <a:cs typeface="Calibri"/>
              </a:rPr>
              <a:t>(1980)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Government by Decree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From March 1930, no government held a Reichstag majority</a:t>
            </a:r>
          </a:p>
          <a:p>
            <a:r>
              <a:rPr dirty="0"/>
              <a:t>Brüning, then Papen, then Schleicher</a:t>
            </a:r>
            <a:r>
              <a:rPr lang="en-US" dirty="0"/>
              <a:t>, a series of </a:t>
            </a:r>
            <a:r>
              <a:rPr dirty="0"/>
              <a:t>chancellors chosen by Hindenburg, not by parliament</a:t>
            </a:r>
          </a:p>
          <a:p>
            <a:r>
              <a:rPr dirty="0"/>
              <a:t>Article 48, written for emergencies, became the normal way to govern</a:t>
            </a:r>
          </a:p>
          <a:p>
            <a:r>
              <a:rPr dirty="0"/>
              <a:t>Hindenburg, not the electorate, decided who governed Germany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Nazi Vote, 1928–1933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The Nazi vote never reached a majority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188720" y="1508760"/>
            <a:ext cx="9692640" cy="0"/>
          </a:xfrm>
          <a:prstGeom prst="line">
            <a:avLst/>
          </a:prstGeom>
          <a:ln w="15875">
            <a:solidFill>
              <a:srgbClr val="B9B4BE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88720" y="1197863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5C5C5C"/>
                </a:solidFill>
                <a:latin typeface="Calibri"/>
                <a:cs typeface="Calibri"/>
              </a:rPr>
              <a:t>50% — a majority</a:t>
            </a:r>
          </a:p>
        </p:txBody>
      </p:sp>
      <p:sp>
        <p:nvSpPr>
          <p:cNvPr id="7" name="NSDAP May 1928"/>
          <p:cNvSpPr/>
          <p:nvPr/>
        </p:nvSpPr>
        <p:spPr>
          <a:xfrm>
            <a:off x="1600200" y="4889479"/>
            <a:ext cx="1051560" cy="18544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98448" y="4487143"/>
            <a:ext cx="16459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800" b="1" i="0">
                <a:solidFill>
                  <a:srgbClr val="321744"/>
                </a:solidFill>
                <a:latin typeface="Calibri"/>
                <a:cs typeface="Calibri"/>
              </a:rPr>
              <a:t>2.6%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5184648"/>
            <a:ext cx="164592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May 1928</a:t>
            </a:r>
          </a:p>
        </p:txBody>
      </p:sp>
      <p:sp>
        <p:nvSpPr>
          <p:cNvPr id="10" name="NSDAP Sep 1930"/>
          <p:cNvSpPr/>
          <p:nvPr/>
        </p:nvSpPr>
        <p:spPr>
          <a:xfrm>
            <a:off x="3566160" y="3769705"/>
            <a:ext cx="1051560" cy="130521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64408" y="3367369"/>
            <a:ext cx="16459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800" b="1" i="0">
                <a:solidFill>
                  <a:srgbClr val="321744"/>
                </a:solidFill>
                <a:latin typeface="Calibri"/>
                <a:cs typeface="Calibri"/>
              </a:rPr>
              <a:t>18.3%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64408" y="5184648"/>
            <a:ext cx="164592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Sep 1930</a:t>
            </a:r>
          </a:p>
        </p:txBody>
      </p:sp>
      <p:sp>
        <p:nvSpPr>
          <p:cNvPr id="13" name="NSDAP Jul 1932"/>
          <p:cNvSpPr/>
          <p:nvPr/>
        </p:nvSpPr>
        <p:spPr>
          <a:xfrm>
            <a:off x="5532120" y="2414564"/>
            <a:ext cx="1051560" cy="2660355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230368" y="2012228"/>
            <a:ext cx="16459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800" b="1" i="0">
                <a:solidFill>
                  <a:srgbClr val="321744"/>
                </a:solidFill>
                <a:latin typeface="Calibri"/>
                <a:cs typeface="Calibri"/>
              </a:rPr>
              <a:t>37.3%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0368" y="5184648"/>
            <a:ext cx="164592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Jul 1932</a:t>
            </a:r>
          </a:p>
        </p:txBody>
      </p:sp>
      <p:sp>
        <p:nvSpPr>
          <p:cNvPr id="16" name="NSDAP Nov 1932"/>
          <p:cNvSpPr/>
          <p:nvPr/>
        </p:nvSpPr>
        <p:spPr>
          <a:xfrm>
            <a:off x="7498079" y="2714122"/>
            <a:ext cx="1051560" cy="2360797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196327" y="2311786"/>
            <a:ext cx="16459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800" b="1" i="0">
                <a:solidFill>
                  <a:srgbClr val="321744"/>
                </a:solidFill>
                <a:latin typeface="Calibri"/>
                <a:cs typeface="Calibri"/>
              </a:rPr>
              <a:t>33.1%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6327" y="5184648"/>
            <a:ext cx="164592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Nov 1932</a:t>
            </a:r>
          </a:p>
        </p:txBody>
      </p:sp>
      <p:sp>
        <p:nvSpPr>
          <p:cNvPr id="19" name="NSDAP Mar 1933"/>
          <p:cNvSpPr/>
          <p:nvPr/>
        </p:nvSpPr>
        <p:spPr>
          <a:xfrm>
            <a:off x="9464040" y="1943831"/>
            <a:ext cx="1051560" cy="313108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62288" y="1541495"/>
            <a:ext cx="16459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800" b="1" i="0">
                <a:solidFill>
                  <a:srgbClr val="321744"/>
                </a:solidFill>
                <a:latin typeface="Calibri"/>
                <a:cs typeface="Calibri"/>
              </a:rPr>
              <a:t>43.9%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62288" y="5184648"/>
            <a:ext cx="164592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Mar 1933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188720" y="5074920"/>
            <a:ext cx="9692640" cy="0"/>
          </a:xfrm>
          <a:prstGeom prst="line">
            <a:avLst/>
          </a:prstGeom>
          <a:ln w="19050">
            <a:solidFill>
              <a:srgbClr val="5C5C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8988552" y="1444752"/>
            <a:ext cx="0" cy="3575304"/>
          </a:xfrm>
          <a:prstGeom prst="line">
            <a:avLst/>
          </a:prstGeom>
          <a:ln w="15875">
            <a:solidFill>
              <a:srgbClr val="5C5C5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434072" y="804672"/>
            <a:ext cx="310896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5C5C5C"/>
                </a:solidFill>
                <a:latin typeface="Calibri"/>
                <a:cs typeface="Calibri"/>
              </a:rPr>
              <a:t>Hitler appointed Chancellor</a:t>
            </a:r>
          </a:p>
          <a:p>
            <a:pPr marL="0" indent="0" algn="ctr">
              <a:buNone/>
            </a:pPr>
            <a:r>
              <a:rPr sz="1250" b="0" i="0">
                <a:solidFill>
                  <a:srgbClr val="5C5C5C"/>
                </a:solidFill>
                <a:latin typeface="Calibri"/>
                <a:cs typeface="Calibri"/>
              </a:rPr>
              <a:t>30 January 1933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Fateful Alliance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The fateful alliance, January 1933</a:t>
            </a:r>
          </a:p>
        </p:txBody>
      </p:sp>
      <p:sp>
        <p:nvSpPr>
          <p:cNvPr id="5" name="Quote card"/>
          <p:cNvSpPr/>
          <p:nvPr/>
        </p:nvSpPr>
        <p:spPr>
          <a:xfrm>
            <a:off x="685800" y="1234440"/>
            <a:ext cx="10817352" cy="16459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Quote text"/>
          <p:cNvSpPr txBox="1"/>
          <p:nvPr/>
        </p:nvSpPr>
        <p:spPr>
          <a:xfrm>
            <a:off x="960120" y="1371600"/>
            <a:ext cx="10268712" cy="1417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l">
              <a:spcAft>
                <a:spcPts val="600"/>
              </a:spcAft>
              <a:buNone/>
            </a:pPr>
            <a:r>
              <a:rPr sz="2000" b="0" i="1">
                <a:solidFill>
                  <a:srgbClr val="321744"/>
                </a:solidFill>
                <a:latin typeface="Calibri"/>
                <a:cs typeface="Calibri"/>
              </a:rPr>
              <a:t>“We’ve engaged him for ourselves…. Within two months, we will have pushed [him] so far into a corner that he’ll squeal.”</a:t>
            </a:r>
          </a:p>
          <a:p>
            <a:pPr marL="0" indent="0" algn="r">
              <a:buNone/>
            </a:pPr>
            <a:r>
              <a:rPr sz="1400" b="0" i="0">
                <a:solidFill>
                  <a:srgbClr val="5C5C5C"/>
                </a:solidFill>
                <a:latin typeface="Calibri"/>
                <a:cs typeface="Calibri"/>
              </a:rPr>
              <a:t>— Franz von Papen, architect of the deal, 30 January 1933</a:t>
            </a:r>
          </a:p>
        </p:txBody>
      </p:sp>
      <p:sp>
        <p:nvSpPr>
          <p:cNvPr id="7" name="Context"/>
          <p:cNvSpPr txBox="1"/>
          <p:nvPr/>
        </p:nvSpPr>
        <p:spPr>
          <a:xfrm>
            <a:off x="868680" y="3246120"/>
            <a:ext cx="10424160" cy="108747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171450" indent="-171450" algn="l">
              <a:spcAft>
                <a:spcPts val="1000"/>
              </a:spcAft>
              <a:buFont typeface="Arial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The Nazi vote had just fallen; the conservatives had no majority for anything</a:t>
            </a:r>
          </a:p>
          <a:p>
            <a:pPr marL="171450" indent="-171450" algn="l">
              <a:spcAft>
                <a:spcPts val="1000"/>
              </a:spcAft>
              <a:buFont typeface="Arial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Hitler was appointed Chancellor with only two other Nazis in the cabinet</a:t>
            </a:r>
          </a:p>
          <a:p>
            <a:pPr marL="171450" indent="-171450" algn="l">
              <a:buFont typeface="Arial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Papen and his circle expected office to </a:t>
            </a:r>
            <a:r>
              <a:rPr lang="en-US" sz="1600" b="0" i="0" dirty="0">
                <a:solidFill>
                  <a:srgbClr val="321744"/>
                </a:solidFill>
                <a:latin typeface="Calibri"/>
                <a:cs typeface="Calibri"/>
              </a:rPr>
              <a:t>be able to manage</a:t>
            </a: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 him</a:t>
            </a:r>
          </a:p>
        </p:txBody>
      </p:sp>
      <p:sp>
        <p:nvSpPr>
          <p:cNvPr id="8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marL="0" indent="0" algn="r">
              <a:buNone/>
            </a:pPr>
            <a:r>
              <a:rPr sz="1200" b="0" i="1">
                <a:solidFill>
                  <a:srgbClr val="5C5C5C"/>
                </a:solidFill>
                <a:latin typeface="Calibri"/>
                <a:cs typeface="Calibri"/>
              </a:rPr>
              <a:t>From today’s reading: Levitsky &amp; Ziblatt</a:t>
            </a:r>
          </a:p>
        </p:txBody>
      </p:sp>
      <p:sp>
        <p:nvSpPr>
          <p:cNvPr id="9" name="Footnote"/>
          <p:cNvSpPr txBox="1"/>
          <p:nvPr/>
        </p:nvSpPr>
        <p:spPr>
          <a:xfrm>
            <a:off x="457200" y="5760830"/>
            <a:ext cx="11274552" cy="292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lang="en-US" sz="1300" b="0" i="1" dirty="0">
                <a:solidFill>
                  <a:srgbClr val="5C5C5C"/>
                </a:solidFill>
                <a:latin typeface="Calibri"/>
                <a:cs typeface="Calibri"/>
              </a:rPr>
              <a:t>Later</a:t>
            </a:r>
            <a:r>
              <a:rPr sz="1300" b="0" i="1" dirty="0">
                <a:solidFill>
                  <a:srgbClr val="5C5C5C"/>
                </a:solidFill>
                <a:latin typeface="Calibri"/>
                <a:cs typeface="Calibri"/>
              </a:rPr>
              <a:t>: “I have just committed the greatest stupidity of my life; I have allied myself with the greatest demagogue in world history.”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Fifty-Three Days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428762"/>
            <a:ext cx="10817352" cy="523220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A constitutional republic dismantled by constitutional means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cxnSp>
        <p:nvCxnSpPr>
          <p:cNvPr id="6" name="Connector 5"/>
          <p:cNvCxnSpPr/>
          <p:nvPr/>
        </p:nvCxnSpPr>
        <p:spPr>
          <a:xfrm>
            <a:off x="822960" y="3611880"/>
            <a:ext cx="10469880" cy="0"/>
          </a:xfrm>
          <a:prstGeom prst="line">
            <a:avLst/>
          </a:prstGeom>
          <a:ln w="27940">
            <a:solidFill>
              <a:srgbClr val="321744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1554480" y="3108960"/>
            <a:ext cx="0" cy="502920"/>
          </a:xfrm>
          <a:prstGeom prst="line">
            <a:avLst/>
          </a:prstGeom>
          <a:ln w="25400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453895" y="3511296"/>
            <a:ext cx="201168" cy="201168"/>
          </a:xfrm>
          <a:prstGeom prst="ellipse">
            <a:avLst/>
          </a:prstGeom>
          <a:solidFill>
            <a:srgbClr val="301A41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2670048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30 January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920240"/>
            <a:ext cx="1828800" cy="713232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Hitler appointed</a:t>
            </a:r>
          </a:p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Chancellor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739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100" b="0" i="0">
                <a:solidFill>
                  <a:srgbClr val="5C5C5C"/>
                </a:solidFill>
                <a:latin typeface="Calibri"/>
                <a:cs typeface="Calibri"/>
              </a:rPr>
              <a:t>day 0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11880" y="3611880"/>
            <a:ext cx="0" cy="502920"/>
          </a:xfrm>
          <a:prstGeom prst="line">
            <a:avLst/>
          </a:prstGeom>
          <a:ln w="25400">
            <a:solidFill>
              <a:srgbClr val="F367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511296" y="3511296"/>
            <a:ext cx="201168" cy="201168"/>
          </a:xfrm>
          <a:prstGeom prst="ellipse">
            <a:avLst/>
          </a:prstGeom>
          <a:solidFill>
            <a:srgbClr val="F3672A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697480" y="4133087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27 February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7480" y="4498848"/>
            <a:ext cx="182880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The Reichstag</a:t>
            </a:r>
          </a:p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burns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5669280" y="3108960"/>
            <a:ext cx="0" cy="502920"/>
          </a:xfrm>
          <a:prstGeom prst="line">
            <a:avLst/>
          </a:prstGeom>
          <a:ln w="25400">
            <a:solidFill>
              <a:srgbClr val="F367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568696" y="3511296"/>
            <a:ext cx="201168" cy="201168"/>
          </a:xfrm>
          <a:prstGeom prst="ellipse">
            <a:avLst/>
          </a:prstGeom>
          <a:solidFill>
            <a:srgbClr val="F3672A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754880" y="2670048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28 February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0" y="1920240"/>
            <a:ext cx="1828800" cy="713232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Fire Decree suspends</a:t>
            </a:r>
          </a:p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civil liberties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4880" y="3739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100" b="0" i="0">
                <a:solidFill>
                  <a:srgbClr val="5C5C5C"/>
                </a:solidFill>
                <a:latin typeface="Calibri"/>
                <a:cs typeface="Calibri"/>
              </a:rPr>
              <a:t>day 29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726679" y="3611880"/>
            <a:ext cx="0" cy="502920"/>
          </a:xfrm>
          <a:prstGeom prst="line">
            <a:avLst/>
          </a:prstGeom>
          <a:ln w="25400">
            <a:solidFill>
              <a:srgbClr val="301A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7626096" y="3511296"/>
            <a:ext cx="201168" cy="201168"/>
          </a:xfrm>
          <a:prstGeom prst="ellipse">
            <a:avLst/>
          </a:prstGeom>
          <a:solidFill>
            <a:srgbClr val="301A41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12279" y="4133087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5 March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12279" y="4498848"/>
            <a:ext cx="182880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Election:</a:t>
            </a:r>
          </a:p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NSDAP 43.9%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9784080" y="3108960"/>
            <a:ext cx="0" cy="502920"/>
          </a:xfrm>
          <a:prstGeom prst="line">
            <a:avLst/>
          </a:prstGeom>
          <a:ln w="25400">
            <a:solidFill>
              <a:srgbClr val="F367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9683496" y="3511296"/>
            <a:ext cx="201168" cy="201168"/>
          </a:xfrm>
          <a:prstGeom prst="ellipse">
            <a:avLst/>
          </a:prstGeom>
          <a:solidFill>
            <a:srgbClr val="F3672A"/>
          </a:solidFill>
          <a:ln w="203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869680" y="2670048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23 March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69680" y="1920240"/>
            <a:ext cx="1828800" cy="713232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Enabling Act passes,</a:t>
            </a:r>
          </a:p>
          <a:p>
            <a:pPr marL="0" indent="0" algn="ctr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444 to 94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69680" y="3739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buNone/>
            </a:pPr>
            <a:r>
              <a:rPr sz="1100" b="0" i="0">
                <a:solidFill>
                  <a:srgbClr val="5C5C5C"/>
                </a:solidFill>
                <a:latin typeface="Calibri"/>
                <a:cs typeface="Calibri"/>
              </a:rPr>
              <a:t>day 52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Made It Legal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Nothing required a coup</a:t>
            </a:r>
          </a:p>
          <a:p>
            <a:r>
              <a:rPr dirty="0"/>
              <a:t>Article 48 supplied the decrees</a:t>
            </a:r>
            <a:endParaRPr lang="en-US" dirty="0"/>
          </a:p>
          <a:p>
            <a:r>
              <a:rPr dirty="0"/>
              <a:t>The Enabling Act let the cabinet legislate alone</a:t>
            </a:r>
          </a:p>
          <a:p>
            <a:r>
              <a:rPr dirty="0"/>
              <a:t>It passed 444 to 94 </a:t>
            </a:r>
            <a:endParaRPr lang="en-US" dirty="0"/>
          </a:p>
          <a:p>
            <a:pPr lvl="1"/>
            <a:r>
              <a:rPr dirty="0"/>
              <a:t>KPD deputies arrested, 26 SPD deputies in custody, hiding, or dead</a:t>
            </a:r>
          </a:p>
          <a:p>
            <a:r>
              <a:rPr dirty="0"/>
              <a:t>The vote was taken in the Kroll Opera House, with SA men inside the chamber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Four Warning Signs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The warning signs were public the whole time</a:t>
            </a:r>
          </a:p>
        </p:txBody>
      </p:sp>
      <p:sp>
        <p:nvSpPr>
          <p:cNvPr id="5" name="Sign 1"/>
          <p:cNvSpPr/>
          <p:nvPr/>
        </p:nvSpPr>
        <p:spPr>
          <a:xfrm>
            <a:off x="457200" y="1325880"/>
            <a:ext cx="2697480" cy="3291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ign 1 header"/>
          <p:cNvSpPr/>
          <p:nvPr/>
        </p:nvSpPr>
        <p:spPr>
          <a:xfrm>
            <a:off x="457200" y="1325880"/>
            <a:ext cx="2697480" cy="566928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cs typeface="Calibri"/>
              </a:rPr>
              <a:t>REJECTS THE RULES</a:t>
            </a:r>
          </a:p>
        </p:txBody>
      </p:sp>
      <p:sp>
        <p:nvSpPr>
          <p:cNvPr id="7" name="Sign 1 text"/>
          <p:cNvSpPr txBox="1"/>
          <p:nvPr/>
        </p:nvSpPr>
        <p:spPr>
          <a:xfrm>
            <a:off x="603504" y="2029968"/>
            <a:ext cx="2404872" cy="2468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A weak commitment to the democratic rules of the game</a:t>
            </a:r>
          </a:p>
          <a:p>
            <a:pPr marL="171450" indent="-171450" algn="l">
              <a:spcAft>
                <a:spcPts val="800"/>
              </a:spcAft>
              <a:buFont typeface="Arial"/>
              <a:buChar char="•"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1923: an armed putsch in Munich</a:t>
            </a:r>
          </a:p>
          <a:p>
            <a:pPr marL="171450" indent="-171450" algn="l">
              <a:spcAft>
                <a:spcPts val="800"/>
              </a:spcAft>
              <a:buFont typeface="Arial"/>
              <a:buChar char="•"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Nine months in prison; then the “path of legality”</a:t>
            </a:r>
          </a:p>
        </p:txBody>
      </p:sp>
      <p:sp>
        <p:nvSpPr>
          <p:cNvPr id="8" name="Sign 2"/>
          <p:cNvSpPr/>
          <p:nvPr/>
        </p:nvSpPr>
        <p:spPr>
          <a:xfrm>
            <a:off x="3319272" y="1325880"/>
            <a:ext cx="2697480" cy="3291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Sign 2 header"/>
          <p:cNvSpPr/>
          <p:nvPr/>
        </p:nvSpPr>
        <p:spPr>
          <a:xfrm>
            <a:off x="3319272" y="1325880"/>
            <a:ext cx="2697480" cy="566928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cs typeface="Calibri"/>
              </a:rPr>
              <a:t>DENIES LEGITIMACY</a:t>
            </a:r>
          </a:p>
        </p:txBody>
      </p:sp>
      <p:sp>
        <p:nvSpPr>
          <p:cNvPr id="10" name="Sign 2 text"/>
          <p:cNvSpPr txBox="1"/>
          <p:nvPr/>
        </p:nvSpPr>
        <p:spPr>
          <a:xfrm>
            <a:off x="3465576" y="2029968"/>
            <a:ext cx="2404872" cy="2468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Rivals cast as criminals and traitors, not opponents</a:t>
            </a:r>
          </a:p>
          <a:p>
            <a:pPr marL="171450" indent="-171450" algn="l">
              <a:spcAft>
                <a:spcPts val="800"/>
              </a:spcAft>
              <a:buFont typeface="Arial"/>
              <a:buChar char="•"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The republic’s founders: “November criminals”</a:t>
            </a:r>
          </a:p>
        </p:txBody>
      </p:sp>
      <p:sp>
        <p:nvSpPr>
          <p:cNvPr id="11" name="Sign 3"/>
          <p:cNvSpPr/>
          <p:nvPr/>
        </p:nvSpPr>
        <p:spPr>
          <a:xfrm>
            <a:off x="6181344" y="1325880"/>
            <a:ext cx="2697480" cy="3291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ign 3 header"/>
          <p:cNvSpPr/>
          <p:nvPr/>
        </p:nvSpPr>
        <p:spPr>
          <a:xfrm>
            <a:off x="6181344" y="1325880"/>
            <a:ext cx="2697480" cy="566928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cs typeface="Calibri"/>
              </a:rPr>
              <a:t>TOLERATES VIOLENCE</a:t>
            </a:r>
          </a:p>
        </p:txBody>
      </p:sp>
      <p:sp>
        <p:nvSpPr>
          <p:cNvPr id="13" name="Sign 3 text"/>
          <p:cNvSpPr txBox="1"/>
          <p:nvPr/>
        </p:nvSpPr>
        <p:spPr>
          <a:xfrm>
            <a:off x="6327648" y="2029968"/>
            <a:ext cx="2404872" cy="2468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Political violence excused, encouraged, organized</a:t>
            </a:r>
          </a:p>
          <a:p>
            <a:pPr marL="171450" indent="-171450" algn="l">
              <a:spcAft>
                <a:spcPts val="800"/>
              </a:spcAft>
              <a:buFont typeface="Arial"/>
              <a:buChar char="•"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The SA — a uniformed party army in the streets</a:t>
            </a:r>
          </a:p>
        </p:txBody>
      </p:sp>
      <p:sp>
        <p:nvSpPr>
          <p:cNvPr id="14" name="Sign 4"/>
          <p:cNvSpPr/>
          <p:nvPr/>
        </p:nvSpPr>
        <p:spPr>
          <a:xfrm>
            <a:off x="9043416" y="1325880"/>
            <a:ext cx="2697480" cy="3291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ign 4 header"/>
          <p:cNvSpPr/>
          <p:nvPr/>
        </p:nvSpPr>
        <p:spPr>
          <a:xfrm>
            <a:off x="9043416" y="1325880"/>
            <a:ext cx="2697480" cy="566928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250" b="1" i="0">
                <a:solidFill>
                  <a:srgbClr val="FFFFFF"/>
                </a:solidFill>
                <a:latin typeface="Calibri"/>
                <a:cs typeface="Calibri"/>
              </a:rPr>
              <a:t>CURTAILS LIBERTIES</a:t>
            </a:r>
          </a:p>
        </p:txBody>
      </p:sp>
      <p:sp>
        <p:nvSpPr>
          <p:cNvPr id="16" name="Sign 4 text"/>
          <p:cNvSpPr txBox="1"/>
          <p:nvPr/>
        </p:nvSpPr>
        <p:spPr>
          <a:xfrm>
            <a:off x="9189720" y="2029968"/>
            <a:ext cx="2404872" cy="2468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Openly ready to strip opponents’ rights</a:t>
            </a:r>
          </a:p>
          <a:p>
            <a:pPr marL="171450" indent="-171450" algn="l">
              <a:spcAft>
                <a:spcPts val="800"/>
              </a:spcAft>
              <a:buFont typeface="Arial"/>
              <a:buChar char="•"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The program had been in print since 1925</a:t>
            </a:r>
          </a:p>
        </p:txBody>
      </p:sp>
      <p:sp>
        <p:nvSpPr>
          <p:cNvPr id="17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marL="0" indent="0" algn="r">
              <a:buNone/>
            </a:pPr>
            <a:r>
              <a:rPr sz="1200" b="0" i="1">
                <a:solidFill>
                  <a:srgbClr val="5C5C5C"/>
                </a:solidFill>
                <a:latin typeface="Calibri"/>
                <a:cs typeface="Calibri"/>
              </a:rPr>
              <a:t>From today’s reading: Levitsky &amp; Ziblatt</a:t>
            </a:r>
          </a:p>
        </p:txBody>
      </p:sp>
      <p:sp>
        <p:nvSpPr>
          <p:cNvPr id="18" name="Footnote"/>
          <p:cNvSpPr txBox="1"/>
          <p:nvPr/>
        </p:nvSpPr>
        <p:spPr>
          <a:xfrm>
            <a:off x="457200" y="5204495"/>
            <a:ext cx="11274552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lang="en-US" sz="1400" b="0" i="1" dirty="0">
                <a:solidFill>
                  <a:srgbClr val="5C5C5C"/>
                </a:solidFill>
                <a:latin typeface="Calibri"/>
                <a:cs typeface="Calibri"/>
              </a:rPr>
              <a:t>Inspired by </a:t>
            </a:r>
            <a:r>
              <a:rPr sz="1400" b="0" i="1" dirty="0">
                <a:solidFill>
                  <a:srgbClr val="5C5C5C"/>
                </a:solidFill>
                <a:latin typeface="Calibri"/>
                <a:cs typeface="Calibri"/>
              </a:rPr>
              <a:t>Levitsky and Ziblatt’s test, building on Juan Linz.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Civil Society Cuts Both 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textbook view since Putnam: choirs, clubs and associations make democracy work</a:t>
            </a:r>
          </a:p>
          <a:p>
            <a:r>
              <a:t>Weimar Germany had one of the densest associational landscapes in Europe</a:t>
            </a:r>
          </a:p>
          <a:p>
            <a:r>
              <a:t>Those same networks handed the NSDAP trained organizers and ready-made audiences</a:t>
            </a:r>
          </a:p>
          <a:p>
            <a:r>
              <a:t>Berman: the weakness was in political institutions, not in civic life</a:t>
            </a:r>
          </a:p>
          <a:p>
            <a:r>
              <a:t>Where parties and institutions are weak, associational life organizes against the system, not for it</a:t>
            </a:r>
          </a:p>
        </p:txBody>
      </p:sp>
      <p:sp>
        <p:nvSpPr>
          <p:cNvPr id="19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marL="0" indent="0" algn="r">
              <a:buNone/>
            </a:pPr>
            <a:r>
              <a:rPr sz="1200" b="0" i="1">
                <a:solidFill>
                  <a:srgbClr val="FFFFFF"/>
                </a:solidFill>
                <a:latin typeface="Calibri"/>
                <a:cs typeface="Calibri"/>
              </a:rPr>
              <a:t>From today’s reading: Berman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Militant 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Karl Loewenstein, watching from exile, coined the term in 1937</a:t>
            </a:r>
          </a:p>
          <a:p>
            <a:r>
              <a:rPr dirty="0"/>
              <a:t>Militant democracy: legal limits on expression and participation, imposed to protect democracy itself</a:t>
            </a:r>
          </a:p>
          <a:p>
            <a:r>
              <a:rPr dirty="0"/>
              <a:t>Party bans, speech restrictions, loyalty tests, emergency powers</a:t>
            </a:r>
          </a:p>
          <a:p>
            <a:r>
              <a:rPr dirty="0"/>
              <a:t>Can a democracy defend itself by restricting democratic rights?</a:t>
            </a:r>
          </a:p>
          <a:p>
            <a:r>
              <a:rPr lang="en-US" dirty="0"/>
              <a:t>Some </a:t>
            </a:r>
            <a:r>
              <a:rPr dirty="0"/>
              <a:t>interwar democracies used these tools, fought back, and survived</a:t>
            </a:r>
          </a:p>
        </p:txBody>
      </p:sp>
      <p:sp>
        <p:nvSpPr>
          <p:cNvPr id="19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marL="0" indent="0" algn="r">
              <a:buNone/>
            </a:pPr>
            <a:r>
              <a:rPr sz="1200" b="0" i="1">
                <a:solidFill>
                  <a:srgbClr val="FFFFFF"/>
                </a:solidFill>
                <a:latin typeface="Calibri"/>
                <a:cs typeface="Calibri"/>
              </a:rPr>
              <a:t>From today’s reading: Capoccia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Ones That Fought Back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ading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lIns="137160" rIns="137160" anchor="ctr">
            <a:sp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Where the gatekeepers held</a:t>
            </a:r>
          </a:p>
        </p:txBody>
      </p:sp>
      <p:sp>
        <p:nvSpPr>
          <p:cNvPr id="5" name="Finland"/>
          <p:cNvSpPr/>
          <p:nvPr/>
        </p:nvSpPr>
        <p:spPr>
          <a:xfrm>
            <a:off x="685800" y="1325880"/>
            <a:ext cx="5212080" cy="37033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Finland header"/>
          <p:cNvSpPr/>
          <p:nvPr/>
        </p:nvSpPr>
        <p:spPr>
          <a:xfrm>
            <a:off x="685800" y="1325880"/>
            <a:ext cx="5212080" cy="640080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FINLAND</a:t>
            </a:r>
          </a:p>
        </p:txBody>
      </p:sp>
      <p:sp>
        <p:nvSpPr>
          <p:cNvPr id="7" name="Finland text"/>
          <p:cNvSpPr txBox="1"/>
          <p:nvPr/>
        </p:nvSpPr>
        <p:spPr>
          <a:xfrm>
            <a:off x="877824" y="2121408"/>
            <a:ext cx="4828032" cy="161582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171450" indent="-171450" algn="l">
              <a:spcAft>
                <a:spcPts val="900"/>
              </a:spcAft>
              <a:buFont typeface="Arial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Lapua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Movement: over a thousand Social Democrats abducted, a march on Helsinki, a failed 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coup</a:t>
            </a:r>
            <a:endParaRPr sz="14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900"/>
              </a:spcAft>
              <a:buFont typeface="Arial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Conservatives broke with their former ally and joined the left in a “Lawfulness Front”</a:t>
            </a:r>
          </a:p>
          <a:p>
            <a:pPr marL="171450" indent="-171450" algn="l">
              <a:buFont typeface="Arial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President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Svinhufvud</a:t>
            </a: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,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once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Lapua’s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favorite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,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banned the movement</a:t>
            </a:r>
          </a:p>
        </p:txBody>
      </p:sp>
      <p:sp>
        <p:nvSpPr>
          <p:cNvPr id="8" name="Belgium"/>
          <p:cNvSpPr/>
          <p:nvPr/>
        </p:nvSpPr>
        <p:spPr>
          <a:xfrm>
            <a:off x="6300216" y="1325880"/>
            <a:ext cx="5212080" cy="37033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Belgium header"/>
          <p:cNvSpPr/>
          <p:nvPr/>
        </p:nvSpPr>
        <p:spPr>
          <a:xfrm>
            <a:off x="6300216" y="1325880"/>
            <a:ext cx="5212080" cy="640080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BELGIUM</a:t>
            </a:r>
          </a:p>
        </p:txBody>
      </p:sp>
      <p:sp>
        <p:nvSpPr>
          <p:cNvPr id="10" name="Belgium text"/>
          <p:cNvSpPr txBox="1"/>
          <p:nvPr/>
        </p:nvSpPr>
        <p:spPr>
          <a:xfrm>
            <a:off x="6483096" y="2121408"/>
            <a:ext cx="4828032" cy="183127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171450" indent="-171450" algn="l">
              <a:spcAft>
                <a:spcPts val="900"/>
              </a:spcAft>
              <a:buFont typeface="Arial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1936: Rex and the Flemish-nationalist VNV take nearly a fifth of the vote between them</a:t>
            </a:r>
          </a:p>
          <a:p>
            <a:pPr marL="171450" indent="-171450" algn="l">
              <a:spcAft>
                <a:spcPts val="900"/>
              </a:spcAft>
              <a:buFont typeface="Arial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Degrelle’s Rex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,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financed by Hitler and Mussolini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, 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pushed for a “March on Brussels”</a:t>
            </a:r>
          </a:p>
          <a:p>
            <a:pPr marL="171450" indent="-171450" algn="l">
              <a:buFont typeface="Arial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Catholic Party expelled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Rexist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sympathizers, allied with Liberals and Socialists, and crushed Degrelle in a 1937 by-election</a:t>
            </a:r>
          </a:p>
        </p:txBody>
      </p:sp>
      <p:sp>
        <p:nvSpPr>
          <p:cNvPr id="11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marL="0" indent="0" algn="r">
              <a:buNone/>
            </a:pPr>
            <a:r>
              <a:rPr sz="1200" b="0" i="1">
                <a:solidFill>
                  <a:srgbClr val="5C5C5C"/>
                </a:solidFill>
                <a:latin typeface="Calibri"/>
                <a:cs typeface="Calibri"/>
              </a:rPr>
              <a:t>From today’s readings: Levitsky &amp; Ziblatt; Capoccia</a:t>
            </a:r>
          </a:p>
        </p:txBody>
      </p:sp>
      <p:sp>
        <p:nvSpPr>
          <p:cNvPr id="12" name="Footnote"/>
          <p:cNvSpPr txBox="1"/>
          <p:nvPr/>
        </p:nvSpPr>
        <p:spPr>
          <a:xfrm>
            <a:off x="457200" y="5478815"/>
            <a:ext cx="11274552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1400" b="0" i="1" dirty="0">
                <a:solidFill>
                  <a:srgbClr val="5C5C5C"/>
                </a:solidFill>
                <a:latin typeface="Calibri"/>
                <a:cs typeface="Calibri"/>
              </a:rPr>
              <a:t>Both cases appear in Levitsky &amp; Ziblatt </a:t>
            </a:r>
            <a:r>
              <a:rPr lang="en-US" sz="1400" i="1" dirty="0">
                <a:solidFill>
                  <a:srgbClr val="5C5C5C"/>
                </a:solidFill>
                <a:latin typeface="Calibri"/>
                <a:cs typeface="Calibri"/>
              </a:rPr>
              <a:t>+ </a:t>
            </a:r>
            <a:r>
              <a:rPr sz="1400" b="0" i="1" dirty="0">
                <a:solidFill>
                  <a:srgbClr val="5C5C5C"/>
                </a:solidFill>
                <a:latin typeface="Calibri"/>
                <a:cs typeface="Calibri"/>
              </a:rPr>
              <a:t>Capoccia.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Defending Democracy Costs</a:t>
            </a:r>
          </a:p>
        </p:txBody>
      </p:sp>
      <p:sp>
        <p:nvSpPr>
          <p:cNvPr id="510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1" name="Heading"/>
          <p:cNvSpPr/>
          <p:nvPr/>
        </p:nvSpPr>
        <p:spPr>
          <a:xfrm>
            <a:off x="685800" y="335280"/>
            <a:ext cx="108204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Strategies to Protect Democracy</a:t>
            </a:r>
          </a:p>
        </p:txBody>
      </p:sp>
      <p:sp>
        <p:nvSpPr>
          <p:cNvPr id="512" name="Card 1"/>
          <p:cNvSpPr/>
          <p:nvPr/>
        </p:nvSpPr>
        <p:spPr>
          <a:xfrm>
            <a:off x="457200" y="1500000"/>
            <a:ext cx="3568700" cy="356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3" name="Card 1 header"/>
          <p:cNvSpPr/>
          <p:nvPr/>
        </p:nvSpPr>
        <p:spPr>
          <a:xfrm>
            <a:off x="457200" y="1500000"/>
            <a:ext cx="3568700" cy="700000"/>
          </a:xfrm>
          <a:prstGeom prst="roundRect">
            <a:avLst>
              <a:gd name="adj" fmla="val 2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PARTY BANS</a:t>
            </a:r>
          </a:p>
        </p:txBody>
      </p:sp>
      <p:sp>
        <p:nvSpPr>
          <p:cNvPr id="514" name="Card 1 text"/>
          <p:cNvSpPr/>
          <p:nvPr/>
        </p:nvSpPr>
        <p:spPr>
          <a:xfrm>
            <a:off x="628650" y="2400000"/>
            <a:ext cx="3225800" cy="252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Outlaw the anti-system party</a:t>
            </a:r>
          </a:p>
          <a:p>
            <a:pPr marL="0" indent="0" algn="ctr">
              <a:spcAft>
                <a:spcPts val="900"/>
              </a:spcAft>
              <a:buNone/>
            </a:pPr>
            <a:r>
              <a:rPr lang="en-US" sz="1100" b="1" dirty="0">
                <a:solidFill>
                  <a:srgbClr val="5C5C5C"/>
                </a:solidFill>
                <a:latin typeface="Calibri"/>
                <a:cs typeface="Calibri"/>
              </a:rPr>
              <a:t>THE RISK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A ban needs a court, and courts can be captured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The banned party’s voters do not disappear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Whoever holds power draws the line</a:t>
            </a:r>
          </a:p>
        </p:txBody>
      </p:sp>
      <p:sp>
        <p:nvSpPr>
          <p:cNvPr id="515" name="Card 2"/>
          <p:cNvSpPr/>
          <p:nvPr/>
        </p:nvSpPr>
        <p:spPr>
          <a:xfrm>
            <a:off x="4311650" y="1500000"/>
            <a:ext cx="3568700" cy="356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6" name="Card 2 header"/>
          <p:cNvSpPr/>
          <p:nvPr/>
        </p:nvSpPr>
        <p:spPr>
          <a:xfrm>
            <a:off x="4311650" y="1500000"/>
            <a:ext cx="3568700" cy="700000"/>
          </a:xfrm>
          <a:prstGeom prst="roundRect">
            <a:avLst>
              <a:gd name="adj" fmla="val 24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SPEECH AND ASSEMBLY</a:t>
            </a:r>
          </a:p>
        </p:txBody>
      </p:sp>
      <p:sp>
        <p:nvSpPr>
          <p:cNvPr id="517" name="Card 2 text"/>
          <p:cNvSpPr/>
          <p:nvPr/>
        </p:nvSpPr>
        <p:spPr>
          <a:xfrm>
            <a:off x="4483100" y="2400000"/>
            <a:ext cx="3225800" cy="252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Limit what extremists may say</a:t>
            </a:r>
          </a:p>
          <a:p>
            <a:pPr marL="0" indent="0" algn="ctr">
              <a:spcAft>
                <a:spcPts val="900"/>
              </a:spcAft>
              <a:buNone/>
            </a:pPr>
            <a:r>
              <a:rPr lang="en-US" sz="1100" b="1" dirty="0">
                <a:solidFill>
                  <a:srgbClr val="5C5C5C"/>
                </a:solidFill>
                <a:latin typeface="Calibri"/>
                <a:cs typeface="Calibri"/>
              </a:rPr>
              <a:t>THE RISK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“Extremist” is defined by the government of the day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Restriction supplies the grievance it means to contain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Enforcement is uneven, and visibly so</a:t>
            </a:r>
          </a:p>
        </p:txBody>
      </p:sp>
      <p:sp>
        <p:nvSpPr>
          <p:cNvPr id="518" name="Card 3"/>
          <p:cNvSpPr/>
          <p:nvPr/>
        </p:nvSpPr>
        <p:spPr>
          <a:xfrm>
            <a:off x="8166100" y="1500000"/>
            <a:ext cx="3568700" cy="356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9" name="Card 3 header"/>
          <p:cNvSpPr/>
          <p:nvPr/>
        </p:nvSpPr>
        <p:spPr>
          <a:xfrm>
            <a:off x="8166100" y="1500000"/>
            <a:ext cx="3568700" cy="700000"/>
          </a:xfrm>
          <a:prstGeom prst="roundRect">
            <a:avLst>
              <a:gd name="adj" fmla="val 24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EMERGENCY POWERS</a:t>
            </a:r>
          </a:p>
        </p:txBody>
      </p:sp>
      <p:sp>
        <p:nvSpPr>
          <p:cNvPr id="520" name="Card 3 text"/>
          <p:cNvSpPr/>
          <p:nvPr/>
        </p:nvSpPr>
        <p:spPr>
          <a:xfrm>
            <a:off x="8337550" y="2400000"/>
            <a:ext cx="3225800" cy="252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Arm the executive for a crisis</a:t>
            </a:r>
          </a:p>
          <a:p>
            <a:pPr marL="0" indent="0" algn="ctr">
              <a:spcAft>
                <a:spcPts val="900"/>
              </a:spcAft>
              <a:buNone/>
            </a:pPr>
            <a:r>
              <a:rPr lang="en-US" sz="1100" b="1" dirty="0">
                <a:solidFill>
                  <a:srgbClr val="5C5C5C"/>
                </a:solidFill>
                <a:latin typeface="Calibri"/>
                <a:cs typeface="Calibri"/>
              </a:rPr>
              <a:t>THE RISK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Article 48 was written as a defensive clause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It became the instrument of the takeover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Powers granted for an emergency outlive it</a:t>
            </a:r>
          </a:p>
        </p:txBody>
      </p:sp>
      <p:sp>
        <p:nvSpPr>
          <p:cNvPr id="521" name="Footnote"/>
          <p:cNvSpPr/>
          <p:nvPr/>
        </p:nvSpPr>
        <p:spPr>
          <a:xfrm>
            <a:off x="457200" y="5320000"/>
            <a:ext cx="11277600" cy="62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C5C5C"/>
                </a:solidFill>
                <a:latin typeface="Calibri"/>
                <a:cs typeface="Calibri"/>
              </a:rPr>
              <a:t>All three are in use in Europe today. Germany has banned parties; several states restrict extremist speech; nearly every constitution here has an emergency clause.</a:t>
            </a:r>
          </a:p>
        </p:txBody>
      </p:sp>
      <p:sp>
        <p:nvSpPr>
          <p:cNvPr id="522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lIns="0" rIns="0" anchor="ctr">
            <a:spAutoFit/>
          </a:bodyPr>
          <a:lstStyle/>
          <a:p>
            <a:pPr marL="0" indent="0" algn="r">
              <a:buNone/>
            </a:pPr>
            <a:r>
              <a:rPr sz="1200" b="0" i="1">
                <a:solidFill>
                  <a:srgbClr val="5C5C5C"/>
                </a:solidFill>
                <a:latin typeface="Calibri"/>
                <a:cs typeface="Calibri"/>
              </a:rPr>
              <a:t>From today’s reading: Capoccia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" grpId="0" build="p"/>
      <p:bldP spid="517" grpId="0" build="p"/>
      <p:bldP spid="520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Could any of the strategies to protect democracy have worked in the 1930s?</a:t>
            </a:r>
          </a:p>
          <a:p>
            <a:r>
              <a:rPr lang="en-US" dirty="0"/>
              <a:t>Are </a:t>
            </a:r>
            <a:r>
              <a:rPr lang="en-US"/>
              <a:t>they compatible </a:t>
            </a:r>
            <a:r>
              <a:rPr lang="en-US" dirty="0"/>
              <a:t>with liberal democracy?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F3A67B4-7677-6D48-8A23-307ED2182D5F}" vid="{2DDAFCB2-C0F4-134B-95C2-A0AF19CD5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B7E29D531854B94AF162BA5E34C01" ma:contentTypeVersion="7" ma:contentTypeDescription="Create a new document." ma:contentTypeScope="" ma:versionID="a2d9ab3b17afba22fc6238f31afd41c4">
  <xsd:schema xmlns:xsd="http://www.w3.org/2001/XMLSchema" xmlns:xs="http://www.w3.org/2001/XMLSchema" xmlns:p="http://schemas.microsoft.com/office/2006/metadata/properties" xmlns:ns2="a715ae59-2f24-4114-8440-5cd12e181661" targetNamespace="http://schemas.microsoft.com/office/2006/metadata/properties" ma:root="true" ma:fieldsID="5637070ca8fd4ee77d34cf4d1beb725d" ns2:_="">
    <xsd:import namespace="a715ae59-2f24-4114-8440-5cd12e181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5ae59-2f24-4114-8440-5cd12e181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780447-5855-4BB0-83B6-5A98EE7B0F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A2C7DAE-7229-4980-9A9B-F34468D09F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0DAE83-54CE-43D5-92CC-2BDDDDCC1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15ae59-2f24-4114-8440-5cd12e181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1427</TotalTime>
  <Words>1836</Words>
  <Application>Microsoft Macintosh PowerPoint</Application>
  <PresentationFormat>Widescreen</PresentationFormat>
  <Paragraphs>278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Calibri</vt:lpstr>
      <vt:lpstr>Franklin Gothic Book</vt:lpstr>
      <vt:lpstr>Franklin Gothic Medium Cond</vt:lpstr>
      <vt:lpstr>Sabon Next LT</vt:lpstr>
      <vt:lpstr>Office Theme</vt:lpstr>
      <vt:lpstr>POSC 3710: European Politics </vt:lpstr>
      <vt:lpstr>Where We Left Off</vt:lpstr>
      <vt:lpstr>Opening Discussion</vt:lpstr>
      <vt:lpstr>The Weimar Republic, 1918–1933</vt:lpstr>
      <vt:lpstr>How the Constitution Worked</vt:lpstr>
      <vt:lpstr>The Parties</vt:lpstr>
      <vt:lpstr>Were the National Socialists Socialists?</vt:lpstr>
      <vt:lpstr>What Is Fascism?</vt:lpstr>
      <vt:lpstr>Italy Went First</vt:lpstr>
      <vt:lpstr>The Crisis Story Is Not Enough</vt:lpstr>
      <vt:lpstr>Who Broke, and Who Did Not</vt:lpstr>
      <vt:lpstr>Parliament Stopped Governing First</vt:lpstr>
      <vt:lpstr>Government by Decree</vt:lpstr>
      <vt:lpstr>The Nazi Vote, 1928–1933</vt:lpstr>
      <vt:lpstr>The Fateful Alliance</vt:lpstr>
      <vt:lpstr>Fifty-Three Days</vt:lpstr>
      <vt:lpstr>What Made It Legal</vt:lpstr>
      <vt:lpstr>Four Warning Signs</vt:lpstr>
      <vt:lpstr>Civil Society Cuts Both Ways</vt:lpstr>
      <vt:lpstr>Militant Democracy</vt:lpstr>
      <vt:lpstr>The Ones That Fought Back</vt:lpstr>
      <vt:lpstr>What Defending Democracy Costs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William Horne</dc:creator>
  <cp:lastModifiedBy>Will Horne</cp:lastModifiedBy>
  <cp:revision>14</cp:revision>
  <dcterms:created xsi:type="dcterms:W3CDTF">2025-01-14T20:27:56Z</dcterms:created>
  <dcterms:modified xsi:type="dcterms:W3CDTF">2026-08-31T15:43:36Z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0x010100555B7E29D531854B94AF162BA5E34C01</vt:lpwstr>
  </property>
</Properties>
</file>