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57" r:id="rId6"/>
    <p:sldId id="258" r:id="rId7"/>
    <p:sldId id="278" r:id="rId8"/>
    <p:sldId id="259" r:id="rId9"/>
    <p:sldId id="260" r:id="rId10"/>
    <p:sldId id="279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80" r:id="rId19"/>
    <p:sldId id="269" r:id="rId20"/>
    <p:sldId id="270" r:id="rId21"/>
    <p:sldId id="271" r:id="rId22"/>
    <p:sldId id="273" r:id="rId23"/>
    <p:sldId id="274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16"/>
    <p:restoredTop sz="81479"/>
  </p:normalViewPr>
  <p:slideViewPr>
    <p:cSldViewPr snapToGrid="0">
      <p:cViewPr varScale="1">
        <p:scale>
          <a:sx n="83" d="100"/>
          <a:sy n="83" d="100"/>
        </p:scale>
        <p:origin x="232" y="4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8/26/26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8/26/26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8/26/26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8/26/26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embed/qz2-X1LrOPg?start=193&amp;end=507&amp;autoplay=1&amp;rel=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8/26/2026: How Did Europe Democratize?</a:t>
            </a:r>
          </a:p>
          <a:p>
            <a:r>
              <a:t>Dr. Will Horne</a:t>
            </a:r>
          </a:p>
          <a:p>
            <a:r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Left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Monday was </a:t>
            </a:r>
            <a:r>
              <a:rPr lang="en-US" dirty="0"/>
              <a:t>about how to manage markets</a:t>
            </a:r>
            <a:r>
              <a:rPr dirty="0"/>
              <a:t>: abolish </a:t>
            </a:r>
            <a:r>
              <a:rPr lang="en-US" dirty="0"/>
              <a:t>them</a:t>
            </a:r>
            <a:r>
              <a:rPr dirty="0"/>
              <a:t>, protect </a:t>
            </a:r>
            <a:r>
              <a:rPr lang="en-US" dirty="0"/>
              <a:t>them</a:t>
            </a:r>
            <a:r>
              <a:rPr dirty="0"/>
              <a:t>, or tame </a:t>
            </a:r>
            <a:r>
              <a:rPr lang="en-US" dirty="0"/>
              <a:t>them</a:t>
            </a:r>
            <a:endParaRPr dirty="0"/>
          </a:p>
          <a:p>
            <a:r>
              <a:rPr dirty="0"/>
              <a:t>A</a:t>
            </a:r>
            <a:r>
              <a:rPr lang="en-US" dirty="0"/>
              <a:t>ny answer </a:t>
            </a:r>
            <a:r>
              <a:rPr dirty="0"/>
              <a:t>assume</a:t>
            </a:r>
            <a:r>
              <a:rPr lang="en-US" dirty="0"/>
              <a:t>s</a:t>
            </a:r>
            <a:r>
              <a:rPr dirty="0"/>
              <a:t> somebody gets to decide</a:t>
            </a:r>
            <a:r>
              <a:rPr lang="en-US" dirty="0"/>
              <a:t>: </a:t>
            </a:r>
            <a:r>
              <a:rPr dirty="0"/>
              <a:t>an electorate, a parliament, a </a:t>
            </a:r>
            <a:r>
              <a:rPr lang="en-US" dirty="0"/>
              <a:t>president</a:t>
            </a:r>
          </a:p>
          <a:p>
            <a:r>
              <a:rPr dirty="0"/>
              <a:t>But when Marx wrote in 1848, almost nobody in Europe could vote</a:t>
            </a:r>
            <a:endParaRPr lang="en-US" dirty="0"/>
          </a:p>
          <a:p>
            <a:pPr lvl="1"/>
            <a:r>
              <a:rPr lang="en-US" dirty="0"/>
              <a:t>When Hayek wrote, Europe was emerging from WWII</a:t>
            </a:r>
            <a:endParaRPr dirty="0"/>
          </a:p>
          <a:p>
            <a:r>
              <a:rPr dirty="0"/>
              <a:t>Today: </a:t>
            </a:r>
            <a:r>
              <a:rPr lang="en-US" dirty="0"/>
              <a:t>How did Europe become a continent of democracies?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Opening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What has to be true before you would call a country a democracy?</a:t>
            </a:r>
          </a:p>
          <a:p>
            <a:r>
              <a:rPr dirty="0"/>
              <a:t>Suppose everyone can vote, but the government does not answer to the people they elect. </a:t>
            </a:r>
            <a:r>
              <a:rPr lang="en-US" dirty="0"/>
              <a:t>Is that a democracy?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Counts as a Democracy?</a:t>
            </a:r>
          </a:p>
        </p:txBody>
      </p:sp>
      <p:sp>
        <p:nvSpPr>
          <p:cNvPr id="3" name="Rounded Rectangle 2">
            <a:hlinkClick r:id="rId2"/>
          </p:cNvPr>
          <p:cNvSpPr/>
          <p:nvPr/>
        </p:nvSpPr>
        <p:spPr>
          <a:xfrm>
            <a:off x="2670048" y="1600200"/>
            <a:ext cx="6858000" cy="3749039"/>
          </a:xfrm>
          <a:prstGeom prst="roundRect">
            <a:avLst>
              <a:gd name="adj" fmla="val 6000"/>
            </a:avLst>
          </a:prstGeom>
          <a:solidFill>
            <a:srgbClr val="2E1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>
            <a:hlinkClick r:id="rId2"/>
          </p:cNvPr>
          <p:cNvSpPr/>
          <p:nvPr/>
        </p:nvSpPr>
        <p:spPr>
          <a:xfrm>
            <a:off x="5573268" y="2103120"/>
            <a:ext cx="1051560" cy="1051560"/>
          </a:xfrm>
          <a:prstGeom prst="ellipse">
            <a:avLst/>
          </a:prstGeom>
          <a:solidFill>
            <a:srgbClr val="F5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Isosceles Triangle 4">
            <a:hlinkClick r:id="rId2"/>
          </p:cNvPr>
          <p:cNvSpPr/>
          <p:nvPr/>
        </p:nvSpPr>
        <p:spPr>
          <a:xfrm rot="5400000">
            <a:off x="5943600" y="2400300"/>
            <a:ext cx="384048" cy="457200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hlinkClick r:id="rId2"/>
          </p:cNvPr>
          <p:cNvSpPr txBox="1"/>
          <p:nvPr/>
        </p:nvSpPr>
        <p:spPr>
          <a:xfrm>
            <a:off x="3127248" y="3383280"/>
            <a:ext cx="59436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Sabon Next LT"/>
              </a:rPr>
              <a:t>Where Did Democracy Come From, and Does It Still Work?</a:t>
            </a:r>
          </a:p>
          <a:p>
            <a:pPr algn="ctr">
              <a:spcBef>
                <a:spcPts val="1000"/>
              </a:spcBef>
            </a:pPr>
            <a:r>
              <a:rPr sz="1500">
                <a:solidFill>
                  <a:srgbClr val="D9CEE8"/>
                </a:solidFill>
                <a:latin typeface="Franklin Gothic Book"/>
              </a:rPr>
              <a:t>CrashCourse Political Theory</a:t>
            </a:r>
          </a:p>
          <a:p>
            <a:pPr algn="ctr">
              <a:spcBef>
                <a:spcPts val="600"/>
              </a:spcBef>
            </a:pPr>
            <a:r>
              <a:rPr sz="1500" b="1">
                <a:solidFill>
                  <a:srgbClr val="F56600"/>
                </a:solidFill>
                <a:latin typeface="Franklin Gothic Book"/>
              </a:rPr>
              <a:t>▶  Plays 3:13 – 8:27  ·  about 5 minutes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0048" y="5458967"/>
            <a:ext cx="6858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2E1946"/>
                </a:solidFill>
                <a:latin typeface="Franklin Gothic Book"/>
              </a:rPr>
              <a:t>Click the card to play · fallback: youtube.com/watch?v=qz2-X1LrOPg (start at 3:13, stop at 8:27)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47472"/>
            <a:ext cx="11155680" cy="566928"/>
          </a:xfrm>
        </p:spPr>
        <p:txBody>
          <a:bodyPr wrap="square"/>
          <a:lstStyle/>
          <a:p>
            <a:r>
              <a:rPr sz="2400" b="1">
                <a:solidFill>
                  <a:srgbClr val="321744"/>
                </a:solidFill>
                <a:latin typeface="Franklin Gothic Book"/>
              </a:rPr>
              <a:t>Who could vote in 1912?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96012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6B6B6B"/>
                </a:solidFill>
                <a:latin typeface="Franklin Gothic Book"/>
              </a:rPr>
              <a:t>Universal male suffrage at 25 for the Reichstag, against about 60% of adult men in Britain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2468880" y="1600200"/>
            <a:ext cx="0" cy="3566160"/>
          </a:xfrm>
          <a:prstGeom prst="line">
            <a:avLst/>
          </a:prstGeom>
          <a:ln w="12700">
            <a:solidFill>
              <a:srgbClr val="6B6B6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194560" y="5239512"/>
            <a:ext cx="5486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321744"/>
                </a:solidFill>
                <a:latin typeface="Franklin Gothic Book"/>
              </a:rPr>
              <a:t>0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70248" y="1600200"/>
            <a:ext cx="0" cy="356616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95928" y="5239512"/>
            <a:ext cx="5486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321744"/>
                </a:solidFill>
                <a:latin typeface="Franklin Gothic Book"/>
              </a:rPr>
              <a:t>10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071616" y="1600200"/>
            <a:ext cx="0" cy="356616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97296" y="5239512"/>
            <a:ext cx="5486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321744"/>
                </a:solidFill>
                <a:latin typeface="Franklin Gothic Book"/>
              </a:rPr>
              <a:t>20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2984" y="1600200"/>
            <a:ext cx="0" cy="356616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98664" y="5239512"/>
            <a:ext cx="5486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321744"/>
                </a:solidFill>
                <a:latin typeface="Franklin Gothic Book"/>
              </a:rPr>
              <a:t>30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674352" y="1600200"/>
            <a:ext cx="0" cy="356616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400032" y="5239512"/>
            <a:ext cx="5486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321744"/>
                </a:solidFill>
                <a:latin typeface="Franklin Gothic Book"/>
              </a:rPr>
              <a:t>40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1475720" y="1600200"/>
            <a:ext cx="0" cy="356616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201400" y="5239512"/>
            <a:ext cx="54864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rgbClr val="321744"/>
                </a:solidFill>
                <a:latin typeface="Franklin Gothic Book"/>
              </a:rPr>
              <a:t>50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68880" y="1965960"/>
            <a:ext cx="7565745" cy="77724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65760" y="2130552"/>
            <a:ext cx="193852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600" b="0">
                <a:solidFill>
                  <a:srgbClr val="321744"/>
                </a:solidFill>
                <a:latin typeface="Franklin Gothic Book"/>
              </a:rPr>
              <a:t>German Empire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71785" y="2093976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321744"/>
                </a:solidFill>
                <a:latin typeface="Franklin Gothic Book"/>
              </a:rPr>
              <a:t>~42%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3749039"/>
            <a:ext cx="5223967" cy="77724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65760" y="3913631"/>
            <a:ext cx="193852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600" b="0">
                <a:solidFill>
                  <a:srgbClr val="321744"/>
                </a:solidFill>
                <a:latin typeface="Franklin Gothic Book"/>
              </a:rPr>
              <a:t>Great Britain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30007" y="3877055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321744"/>
                </a:solidFill>
                <a:latin typeface="Franklin Gothic Book"/>
              </a:rPr>
              <a:t>~29%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8880" y="5687568"/>
            <a:ext cx="90068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321744"/>
                </a:solidFill>
                <a:latin typeface="Franklin Gothic Book"/>
              </a:rPr>
              <a:t>Share of the adult population entitled to vote (%)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207" y="6291072"/>
            <a:ext cx="11155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B6B6B"/>
                </a:solidFill>
                <a:latin typeface="Franklin Gothic Book"/>
              </a:rPr>
              <a:t>Adults = population aged 21 and over, estimated from the 1910–11 censuses. Voting ages differ: 25 in Germany, 21 in Britain; women could not vote in either country.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Questions, Not One</a:t>
            </a:r>
          </a:p>
        </p:txBody>
      </p:sp>
      <p:sp>
        <p:nvSpPr>
          <p:cNvPr id="501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2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Two ways to think about democracy?</a:t>
            </a:r>
          </a:p>
        </p:txBody>
      </p:sp>
      <p:sp>
        <p:nvSpPr>
          <p:cNvPr id="503" name="Card 1"/>
          <p:cNvSpPr/>
          <p:nvPr/>
        </p:nvSpPr>
        <p:spPr>
          <a:xfrm>
            <a:off x="685800" y="1500000"/>
            <a:ext cx="5210175" cy="375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4" name="Card 1 header"/>
          <p:cNvSpPr/>
          <p:nvPr/>
        </p:nvSpPr>
        <p:spPr>
          <a:xfrm>
            <a:off x="685800" y="1500000"/>
            <a:ext cx="5210175" cy="620000"/>
          </a:xfrm>
          <a:prstGeom prst="roundRect">
            <a:avLst>
              <a:gd name="adj" fmla="val 26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Calibri"/>
              </a:rPr>
              <a:t>SUFFRAGE</a:t>
            </a:r>
          </a:p>
        </p:txBody>
      </p:sp>
      <p:sp>
        <p:nvSpPr>
          <p:cNvPr id="505" name="Card 1 text"/>
          <p:cNvSpPr/>
          <p:nvPr/>
        </p:nvSpPr>
        <p:spPr>
          <a:xfrm>
            <a:off x="876300" y="2280000"/>
            <a:ext cx="4829175" cy="281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ctr">
            <a:normAutofit/>
          </a:bodyPr>
          <a:lstStyle/>
          <a:p>
            <a:pPr marL="0" indent="0" algn="ctr">
              <a:spcAft>
                <a:spcPts val="1600"/>
              </a:spcAft>
              <a:buNone/>
            </a:pPr>
            <a:r>
              <a:rPr lang="en-US" sz="2200" b="1" dirty="0">
                <a:solidFill>
                  <a:srgbClr val="301A41"/>
                </a:solidFill>
                <a:latin typeface="Calibri"/>
                <a:cs typeface="Calibri"/>
              </a:rPr>
              <a:t>Who is allowed to vote?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Property, income or tax thresholds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Age, sex, residence, military service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Gender or racial equality?</a:t>
            </a:r>
          </a:p>
        </p:txBody>
      </p:sp>
      <p:sp>
        <p:nvSpPr>
          <p:cNvPr id="506" name="Card 2"/>
          <p:cNvSpPr/>
          <p:nvPr/>
        </p:nvSpPr>
        <p:spPr>
          <a:xfrm>
            <a:off x="6296025" y="1500000"/>
            <a:ext cx="5210175" cy="375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7" name="Card 2 header"/>
          <p:cNvSpPr/>
          <p:nvPr/>
        </p:nvSpPr>
        <p:spPr>
          <a:xfrm>
            <a:off x="6296025" y="1500000"/>
            <a:ext cx="5210175" cy="620000"/>
          </a:xfrm>
          <a:prstGeom prst="roundRect">
            <a:avLst>
              <a:gd name="adj" fmla="val 26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Calibri"/>
              </a:rPr>
              <a:t>RESPONSIBLE GOVERNMENT</a:t>
            </a:r>
          </a:p>
        </p:txBody>
      </p:sp>
      <p:sp>
        <p:nvSpPr>
          <p:cNvPr id="508" name="Card 2 text"/>
          <p:cNvSpPr/>
          <p:nvPr/>
        </p:nvSpPr>
        <p:spPr>
          <a:xfrm>
            <a:off x="6486525" y="2280000"/>
            <a:ext cx="4829175" cy="281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ctr">
            <a:normAutofit/>
          </a:bodyPr>
          <a:lstStyle/>
          <a:p>
            <a:pPr marL="0" indent="0" algn="ctr">
              <a:spcAft>
                <a:spcPts val="1600"/>
              </a:spcAft>
              <a:buNone/>
            </a:pPr>
            <a:r>
              <a:rPr lang="en-US" sz="2200" b="1" dirty="0">
                <a:solidFill>
                  <a:srgbClr val="F3672A"/>
                </a:solidFill>
                <a:latin typeface="Calibri"/>
                <a:cs typeface="Calibri"/>
              </a:rPr>
              <a:t>Who does the government answer to?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Can the elected chamber remove the executive?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Who controls the budget, the army, the ministers?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Free Press? Free assembly? Fair treatment of opposition?</a:t>
            </a:r>
          </a:p>
        </p:txBody>
      </p:sp>
      <p:sp>
        <p:nvSpPr>
          <p:cNvPr id="509" name="Footnote"/>
          <p:cNvSpPr/>
          <p:nvPr/>
        </p:nvSpPr>
        <p:spPr>
          <a:xfrm>
            <a:off x="685800" y="5470000"/>
            <a:ext cx="10820400" cy="52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endParaRPr lang="en-US" sz="150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" grpId="0" build="p"/>
      <p:bldP spid="50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C480B5-5C6E-ED35-3DE4-89085BA4F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we get here?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41684-F1EF-4348-406C-189B357F1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a bit crazy that we have democracy at all!</a:t>
            </a:r>
          </a:p>
          <a:p>
            <a:pPr lvl="1"/>
            <a:r>
              <a:rPr lang="en-US" dirty="0"/>
              <a:t>Why would the elite ever cede power</a:t>
            </a:r>
          </a:p>
          <a:p>
            <a:r>
              <a:rPr lang="en-US" dirty="0"/>
              <a:t>American Story: Democracy via revolution</a:t>
            </a:r>
          </a:p>
          <a:p>
            <a:pPr lvl="1"/>
            <a:r>
              <a:rPr lang="en-US" dirty="0"/>
              <a:t>Kind of…</a:t>
            </a:r>
          </a:p>
          <a:p>
            <a:r>
              <a:rPr lang="en-US" dirty="0"/>
              <a:t>Europe is much more complicated</a:t>
            </a:r>
          </a:p>
          <a:p>
            <a:pPr lvl="1"/>
            <a:r>
              <a:rPr lang="en-US" dirty="0"/>
              <a:t>Mostly slow and steady expansion of the franchise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84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Europe Democratize (1)? 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classic story is that the lower classes rose up to overthrow the wealthy elites and establish democracy with equal rights for all</a:t>
            </a:r>
          </a:p>
          <a:p>
            <a:r>
              <a:rPr lang="en-US" dirty="0"/>
              <a:t>This happened essentially nowhere…</a:t>
            </a:r>
          </a:p>
          <a:p>
            <a:r>
              <a:rPr lang="en-US" dirty="0"/>
              <a:t>America is closest or in Europe the French Revolution</a:t>
            </a:r>
          </a:p>
          <a:p>
            <a:pPr lvl="1"/>
            <a:r>
              <a:rPr lang="en-US" dirty="0"/>
              <a:t>But America was more anti-colonial revolution, extending the franchise was slow</a:t>
            </a:r>
          </a:p>
          <a:p>
            <a:pPr lvl="1"/>
            <a:r>
              <a:rPr lang="en-US" dirty="0"/>
              <a:t>France backslid quickly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Europe Democratize (2)?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Boix (2003) and Acemoglu, Johnson and Robinson (2006) argue it’s about the relationship between different classes</a:t>
            </a:r>
          </a:p>
          <a:p>
            <a:r>
              <a:rPr dirty="0"/>
              <a:t>Elites facing revolution cannot credibly promise redistribution</a:t>
            </a:r>
          </a:p>
          <a:p>
            <a:pPr lvl="1"/>
            <a:r>
              <a:rPr dirty="0"/>
              <a:t>A promise made under threat dies once the threat </a:t>
            </a:r>
            <a:r>
              <a:rPr lang="en-US" dirty="0"/>
              <a:t>is no longer credible</a:t>
            </a:r>
            <a:endParaRPr dirty="0"/>
          </a:p>
          <a:p>
            <a:r>
              <a:rPr dirty="0"/>
              <a:t>Handing over the vote hands over the </a:t>
            </a:r>
            <a:r>
              <a:rPr lang="en-US" dirty="0"/>
              <a:t>enforcement mechanism</a:t>
            </a:r>
            <a:endParaRPr dirty="0"/>
          </a:p>
          <a:p>
            <a:r>
              <a:rPr lang="en-US" dirty="0"/>
              <a:t>If inequality is high, redistribution is scary for the elite (Boix 2003)</a:t>
            </a:r>
          </a:p>
          <a:p>
            <a:pPr lvl="1"/>
            <a:r>
              <a:rPr lang="en-US" dirty="0"/>
              <a:t>If inequality is low, less scary</a:t>
            </a:r>
          </a:p>
          <a:p>
            <a:r>
              <a:rPr lang="en-US" dirty="0"/>
              <a:t>Maybe the elite have exit options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Europe Democratize (3)?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Others argue it’s about the strength and organization of lower classes</a:t>
            </a:r>
          </a:p>
          <a:p>
            <a:r>
              <a:rPr lang="en-US" dirty="0"/>
              <a:t>Capitalism </a:t>
            </a:r>
            <a:r>
              <a:rPr dirty="0"/>
              <a:t>changes the class structure</a:t>
            </a:r>
          </a:p>
          <a:p>
            <a:pPr lvl="1"/>
            <a:r>
              <a:rPr dirty="0"/>
              <a:t>It builds an organized working class and weakens landed elites</a:t>
            </a:r>
          </a:p>
          <a:p>
            <a:r>
              <a:rPr dirty="0"/>
              <a:t>The bourgeoisie wants protection from arbitrary rule, not inclusion</a:t>
            </a:r>
          </a:p>
          <a:p>
            <a:r>
              <a:rPr dirty="0"/>
              <a:t>Przeworski: “the poorer classes fought their way in”</a:t>
            </a:r>
          </a:p>
          <a:p>
            <a:pPr lvl="1"/>
            <a:r>
              <a:rPr dirty="0"/>
              <a:t>But, he </a:t>
            </a:r>
            <a:r>
              <a:rPr lang="en-US" dirty="0"/>
              <a:t>argues women’s suffrage</a:t>
            </a:r>
            <a:r>
              <a:rPr dirty="0"/>
              <a:t> was granted for partisan advantage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Europe Democratize (4)?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Ziblatt asks about the losers, not the winners</a:t>
            </a:r>
          </a:p>
          <a:p>
            <a:r>
              <a:rPr dirty="0"/>
              <a:t>Where the old right built a strong party, it could lose and survive</a:t>
            </a:r>
            <a:endParaRPr lang="en-US" dirty="0"/>
          </a:p>
          <a:p>
            <a:pPr lvl="1"/>
            <a:r>
              <a:rPr lang="en-US" dirty="0"/>
              <a:t>Key point: Losers have to be willing to concede</a:t>
            </a:r>
            <a:endParaRPr dirty="0"/>
          </a:p>
          <a:p>
            <a:r>
              <a:rPr dirty="0"/>
              <a:t>Where it could not, it reached for the crown, the army, the street</a:t>
            </a:r>
          </a:p>
          <a:p>
            <a:r>
              <a:rPr dirty="0"/>
              <a:t>Britain’s Tories </a:t>
            </a:r>
            <a:r>
              <a:rPr lang="en-US" dirty="0"/>
              <a:t>a strong political organization</a:t>
            </a:r>
            <a:endParaRPr dirty="0"/>
          </a:p>
          <a:p>
            <a:r>
              <a:rPr dirty="0"/>
              <a:t>The German Conservatives were captured by the Agrarian League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Britain: Eighty-Six Years, Four Acts</a:t>
            </a:r>
          </a:p>
        </p:txBody>
      </p:sp>
      <p:pic>
        <p:nvPicPr>
          <p:cNvPr id="3" name="Picture 2" descr="uk_franchi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Why Britain’s Right Could Live With </a:t>
            </a:r>
            <a:r>
              <a:rPr lang="en-US" dirty="0"/>
              <a:t>Democracy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Each step was small enough for the Conservatives to absorb</a:t>
            </a:r>
          </a:p>
          <a:p>
            <a:r>
              <a:rPr dirty="0"/>
              <a:t>1867 was carried by the Tories, under Disraeli</a:t>
            </a:r>
          </a:p>
          <a:p>
            <a:r>
              <a:rPr dirty="0"/>
              <a:t>The party built professional organization</a:t>
            </a:r>
          </a:p>
          <a:p>
            <a:r>
              <a:rPr dirty="0"/>
              <a:t>Losing an election was survivable, so elections were acceptable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Germany: The Vote Without the Power</a:t>
            </a:r>
          </a:p>
        </p:txBody>
      </p:sp>
      <p:pic>
        <p:nvPicPr>
          <p:cNvPr id="3" name="Picture 2" descr="two_track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47472"/>
            <a:ext cx="11155680" cy="566928"/>
          </a:xfrm>
        </p:spPr>
        <p:txBody>
          <a:bodyPr/>
          <a:lstStyle/>
          <a:p>
            <a:r>
              <a:rPr sz="2400" b="1">
                <a:solidFill>
                  <a:srgbClr val="321744"/>
                </a:solidFill>
                <a:latin typeface="Franklin Gothic Book"/>
              </a:rPr>
              <a:t>A Right That Could Not Win Fair Elections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932688"/>
            <a:ext cx="111556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dirty="0">
                <a:solidFill>
                  <a:srgbClr val="6B6B6B"/>
                </a:solidFill>
                <a:latin typeface="Franklin Gothic Book"/>
              </a:rPr>
              <a:t>Hollow bars: share of votes — solid bars: share of seats.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48920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>
                <a:solidFill>
                  <a:srgbClr val="321744"/>
                </a:solidFill>
                <a:latin typeface="Franklin Gothic Book"/>
              </a:rPr>
              <a:t>Reichstag, 1912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01368"/>
            <a:ext cx="48920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0">
                <a:solidFill>
                  <a:srgbClr val="6B6B6B"/>
                </a:solidFill>
                <a:latin typeface="Franklin Gothic Book"/>
              </a:rPr>
              <a:t>universal male suffrage  ·  secret ballot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" y="4423409"/>
            <a:ext cx="4892040" cy="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14400" y="3726179"/>
            <a:ext cx="4892040" cy="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914400" y="3028949"/>
            <a:ext cx="4892040" cy="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14400" y="2331720"/>
            <a:ext cx="4892040" cy="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14400" y="5120640"/>
            <a:ext cx="4892040" cy="0"/>
          </a:xfrm>
          <a:prstGeom prst="line">
            <a:avLst/>
          </a:prstGeom>
          <a:ln w="15875">
            <a:solidFill>
              <a:srgbClr val="6B6B6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449324" y="4541939"/>
            <a:ext cx="658368" cy="578700"/>
          </a:xfrm>
          <a:prstGeom prst="rect">
            <a:avLst/>
          </a:prstGeom>
          <a:solidFill>
            <a:srgbClr val="FFFFFF"/>
          </a:solidFill>
          <a:ln w="19050">
            <a:solidFill>
              <a:srgbClr val="6B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39595" y="4212755"/>
            <a:ext cx="87782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6B6B6B"/>
                </a:solidFill>
                <a:latin typeface="Franklin Gothic Book"/>
              </a:rPr>
              <a:t>8.3%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9132" y="4402493"/>
            <a:ext cx="658368" cy="71814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089403" y="4073309"/>
            <a:ext cx="87782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321744"/>
                </a:solidFill>
                <a:latin typeface="Franklin Gothic Book"/>
              </a:rPr>
              <a:t>10.3%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4732" y="5212079"/>
            <a:ext cx="17373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>
                <a:solidFill>
                  <a:srgbClr val="321744"/>
                </a:solidFill>
                <a:latin typeface="Franklin Gothic Book"/>
              </a:rPr>
              <a:t>Conservatives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63339" y="2694279"/>
            <a:ext cx="658368" cy="2426360"/>
          </a:xfrm>
          <a:prstGeom prst="rect">
            <a:avLst/>
          </a:prstGeom>
          <a:solidFill>
            <a:srgbClr val="FFFFFF"/>
          </a:solidFill>
          <a:ln w="19050">
            <a:solidFill>
              <a:srgbClr val="6B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753612" y="2365095"/>
            <a:ext cx="87782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6B6B6B"/>
                </a:solidFill>
                <a:latin typeface="Franklin Gothic Book"/>
              </a:rPr>
              <a:t>34.8%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13147" y="3189312"/>
            <a:ext cx="658368" cy="1931327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03419" y="2860128"/>
            <a:ext cx="87782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321744"/>
                </a:solidFill>
                <a:latin typeface="Franklin Gothic Book"/>
              </a:rPr>
              <a:t>27.7%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98747" y="5212079"/>
            <a:ext cx="17373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>
                <a:solidFill>
                  <a:srgbClr val="321744"/>
                </a:solidFill>
                <a:latin typeface="Franklin Gothic Book"/>
              </a:rPr>
              <a:t>SPD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1463040"/>
            <a:ext cx="48920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>
                <a:solidFill>
                  <a:srgbClr val="321744"/>
                </a:solidFill>
                <a:latin typeface="Franklin Gothic Book"/>
              </a:rPr>
              <a:t>Prussian Landtag, 1913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1801368"/>
            <a:ext cx="48920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0">
                <a:solidFill>
                  <a:srgbClr val="6B6B6B"/>
                </a:solidFill>
                <a:latin typeface="Franklin Gothic Book"/>
              </a:rPr>
              <a:t>three-class franchise  ·  public voting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537960" y="4423409"/>
            <a:ext cx="4892040" cy="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537960" y="3726179"/>
            <a:ext cx="4892040" cy="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537960" y="3028949"/>
            <a:ext cx="4892040" cy="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6537960" y="2331720"/>
            <a:ext cx="4892040" cy="0"/>
          </a:xfrm>
          <a:prstGeom prst="line">
            <a:avLst/>
          </a:prstGeom>
          <a:ln w="12700">
            <a:solidFill>
              <a:srgbClr val="E8E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537960" y="5120640"/>
            <a:ext cx="4892040" cy="0"/>
          </a:xfrm>
          <a:prstGeom prst="line">
            <a:avLst/>
          </a:prstGeom>
          <a:ln w="15875">
            <a:solidFill>
              <a:srgbClr val="6B6B6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072884" y="4088739"/>
            <a:ext cx="658368" cy="1031900"/>
          </a:xfrm>
          <a:prstGeom prst="rect">
            <a:avLst/>
          </a:prstGeom>
          <a:solidFill>
            <a:srgbClr val="FFFFFF"/>
          </a:solidFill>
          <a:ln w="19050">
            <a:solidFill>
              <a:srgbClr val="6B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963156" y="3759555"/>
            <a:ext cx="87782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6B6B6B"/>
                </a:solidFill>
                <a:latin typeface="Franklin Gothic Book"/>
              </a:rPr>
              <a:t>14.8%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22692" y="2777947"/>
            <a:ext cx="658368" cy="234269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12963" y="2448763"/>
            <a:ext cx="87782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321744"/>
                </a:solidFill>
                <a:latin typeface="Franklin Gothic Book"/>
              </a:rPr>
              <a:t>33.6%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8292" y="5212079"/>
            <a:ext cx="17373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>
                <a:solidFill>
                  <a:srgbClr val="321744"/>
                </a:solidFill>
                <a:latin typeface="Franklin Gothic Book"/>
              </a:rPr>
              <a:t>Conservatives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86900" y="3140506"/>
            <a:ext cx="658368" cy="1980133"/>
          </a:xfrm>
          <a:prstGeom prst="rect">
            <a:avLst/>
          </a:prstGeom>
          <a:solidFill>
            <a:srgbClr val="FFFFFF"/>
          </a:solidFill>
          <a:ln w="19050">
            <a:solidFill>
              <a:srgbClr val="6B6B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377172" y="2811322"/>
            <a:ext cx="87782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6B6B6B"/>
                </a:solidFill>
                <a:latin typeface="Franklin Gothic Book"/>
              </a:rPr>
              <a:t>28.4%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236708" y="4960277"/>
            <a:ext cx="658368" cy="160362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126980" y="4631093"/>
            <a:ext cx="87782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321744"/>
                </a:solidFill>
                <a:latin typeface="Franklin Gothic Book"/>
              </a:rPr>
              <a:t>2.3%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22308" y="5212079"/>
            <a:ext cx="17373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>
                <a:solidFill>
                  <a:srgbClr val="321744"/>
                </a:solidFill>
                <a:latin typeface="Franklin Gothic Book"/>
              </a:rPr>
              <a:t>SPD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1207" y="6309360"/>
            <a:ext cx="11155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6B6B6B"/>
                </a:solidFill>
                <a:latin typeface="Franklin Gothic Book"/>
              </a:rPr>
              <a:t>Seats: 41 and 110 of 397 (Reichstag); 149 and 10 of 443 (Prussia). Prussian shares are primary-elector votes; a first-class vote weighed about ten times a third-class vote.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The Insurance Policy: Prussia’s Three-Class Franchise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Reichstag had universal male suffrage. </a:t>
            </a:r>
            <a:endParaRPr lang="en-US" dirty="0"/>
          </a:p>
          <a:p>
            <a:pPr lvl="1"/>
            <a:r>
              <a:rPr lang="en-US" dirty="0"/>
              <a:t>Prussia’s </a:t>
            </a:r>
            <a:r>
              <a:rPr lang="en-US" dirty="0" err="1"/>
              <a:t>Landstag</a:t>
            </a:r>
            <a:r>
              <a:rPr lang="en-US" dirty="0"/>
              <a:t> did not</a:t>
            </a:r>
          </a:p>
          <a:p>
            <a:r>
              <a:rPr dirty="0"/>
              <a:t>Voters were sorted into three classes by direct tax paid</a:t>
            </a:r>
          </a:p>
          <a:p>
            <a:r>
              <a:rPr dirty="0"/>
              <a:t>Each class chose a third of the electors, whatever its size</a:t>
            </a:r>
          </a:p>
          <a:p>
            <a:r>
              <a:rPr dirty="0"/>
              <a:t>Voting was indirect, and public</a:t>
            </a:r>
            <a:r>
              <a:rPr lang="en-US" dirty="0"/>
              <a:t>:</a:t>
            </a:r>
            <a:r>
              <a:rPr dirty="0"/>
              <a:t> you said your vote out loud</a:t>
            </a:r>
          </a:p>
          <a:p>
            <a:r>
              <a:rPr dirty="0"/>
              <a:t>In force 1849–1918, in three fifths of the Empire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it mattered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 first-class vote weighed about ten times a third-class vote</a:t>
            </a:r>
          </a:p>
          <a:p>
            <a:r>
              <a:rPr dirty="0"/>
              <a:t>In 1908, in 2,214 of Prussia’s 29,028 primary districts, the entire first class was one voter</a:t>
            </a:r>
          </a:p>
          <a:p>
            <a:r>
              <a:rPr dirty="0"/>
              <a:t>Prussia was three-fifths of the Empire; its king was the Kaiser, its minister-president usually the Chancellor</a:t>
            </a:r>
          </a:p>
          <a:p>
            <a:r>
              <a:rPr dirty="0"/>
              <a:t>In the Bundesrat, Prussia held 17 of 58 votes</a:t>
            </a:r>
            <a:r>
              <a:rPr lang="en-US" dirty="0"/>
              <a:t>, </a:t>
            </a:r>
            <a:r>
              <a:rPr dirty="0"/>
              <a:t>and 14 votes blocked any constitutional amendment</a:t>
            </a:r>
          </a:p>
          <a:p>
            <a:r>
              <a:rPr dirty="0"/>
              <a:t>A permanent, unilateral veto on reform, held by the people reform would dispossess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And why it harmed democratic development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Sheltered by Prussia and the Bundesrat, the Conservatives never built a mass party of their own</a:t>
            </a:r>
          </a:p>
          <a:p>
            <a:r>
              <a:rPr dirty="0"/>
              <a:t>The Agrarian League</a:t>
            </a:r>
            <a:r>
              <a:rPr lang="en-US" dirty="0"/>
              <a:t> eventually</a:t>
            </a:r>
            <a:r>
              <a:rPr dirty="0"/>
              <a:t> supplied the mass base</a:t>
            </a:r>
            <a:r>
              <a:rPr lang="en-US" dirty="0"/>
              <a:t>: </a:t>
            </a:r>
            <a:r>
              <a:rPr dirty="0"/>
              <a:t>then captured the party</a:t>
            </a:r>
          </a:p>
          <a:p>
            <a:r>
              <a:rPr dirty="0"/>
              <a:t>It pushed them toward protectionism, militarism, and antisemitism</a:t>
            </a:r>
          </a:p>
          <a:p>
            <a:r>
              <a:rPr dirty="0"/>
              <a:t>Britain’s Tories built a machine and could afford to lose; Germany’s right bought insurance and could not</a:t>
            </a:r>
          </a:p>
          <a:p>
            <a:r>
              <a:rPr lang="en-US" b="1" dirty="0"/>
              <a:t>Conservative forces than cannot be electorally competitive will not support democracy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the Review Essay Argues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Ziblatt, World Politics 58:2 (2006): 311–338, on four books</a:t>
            </a:r>
          </a:p>
          <a:p>
            <a:r>
              <a:t>His complaint: “the rich,” “the poor” are too abstract to be actors</a:t>
            </a:r>
          </a:p>
          <a:p>
            <a:r>
              <a:t>Real history has landlords, industrialists, officers, organisers</a:t>
            </a:r>
          </a:p>
          <a:p>
            <a:r>
              <a:t>The models explain arrival far better than survival</a:t>
            </a:r>
          </a:p>
          <a:p>
            <a:r>
              <a:t>Democracy’s first wave was “neither exceptional nor inevitable”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1918–19: </a:t>
            </a:r>
            <a:r>
              <a:rPr lang="en-US" dirty="0"/>
              <a:t>Two democracies</a:t>
            </a:r>
            <a:r>
              <a:rPr dirty="0"/>
              <a:t> Arrive, One Survives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Britain 1918: virtually all men at 21, women at 30 — 78% of adults</a:t>
            </a:r>
          </a:p>
          <a:p>
            <a:r>
              <a:rPr dirty="0"/>
              <a:t>Britain 1928: women at 21, on the same terms as men</a:t>
            </a:r>
          </a:p>
          <a:p>
            <a:r>
              <a:rPr dirty="0"/>
              <a:t>Germany, October 1918: the Chancellor answers to the Reichstag</a:t>
            </a:r>
          </a:p>
          <a:p>
            <a:r>
              <a:rPr dirty="0"/>
              <a:t>Germany 1919: men and women at 20, PR, an elected president</a:t>
            </a:r>
          </a:p>
          <a:p>
            <a:r>
              <a:rPr dirty="0"/>
              <a:t>On paper, Weimar was the more democratic of the two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Germany had the wider franchise and the stronger </a:t>
            </a:r>
            <a:r>
              <a:rPr lang="en-US" dirty="0"/>
              <a:t>L</a:t>
            </a:r>
            <a:r>
              <a:rPr dirty="0"/>
              <a:t>abour movement. Why was that not enough?</a:t>
            </a:r>
          </a:p>
          <a:p>
            <a:r>
              <a:rPr dirty="0"/>
              <a:t>Ziblatt says look at the right. Does that argument travel to the present?</a:t>
            </a:r>
            <a:endParaRPr lang="en-US" dirty="0"/>
          </a:p>
          <a:p>
            <a:pPr lvl="1"/>
            <a:r>
              <a:rPr lang="en-US" dirty="0"/>
              <a:t>Is the European populist radical right committed to democracy?</a:t>
            </a:r>
          </a:p>
          <a:p>
            <a:pPr lvl="2"/>
            <a:r>
              <a:rPr lang="en-US" dirty="0"/>
              <a:t>Hopefully! It’s an open question</a:t>
            </a:r>
            <a:endParaRPr dirty="0"/>
          </a:p>
          <a:p>
            <a:r>
              <a:rPr dirty="0"/>
              <a:t>What do you call a country that holds real elections but whose government </a:t>
            </a:r>
            <a:r>
              <a:rPr lang="en-US" dirty="0"/>
              <a:t>is not responsive</a:t>
            </a:r>
            <a:r>
              <a:rPr dirty="0"/>
              <a:t>?</a:t>
            </a:r>
            <a:endParaRPr lang="en-US" dirty="0"/>
          </a:p>
          <a:p>
            <a:pPr lvl="1"/>
            <a:r>
              <a:rPr lang="en-US" dirty="0"/>
              <a:t>Who do ‘democratic’ countries answer to today? Why?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Go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Weimar </a:t>
            </a:r>
            <a:r>
              <a:rPr lang="en-US" dirty="0"/>
              <a:t>Republic only </a:t>
            </a:r>
            <a:r>
              <a:rPr dirty="0"/>
              <a:t>lasted fourteen years</a:t>
            </a:r>
            <a:r>
              <a:rPr lang="en-US" dirty="0"/>
              <a:t>; early European democracy was fragile! </a:t>
            </a:r>
            <a:endParaRPr dirty="0"/>
          </a:p>
          <a:p>
            <a:r>
              <a:rPr dirty="0"/>
              <a:t>Monday 8/31: interwar breakdown, and defending democracy costs</a:t>
            </a:r>
          </a:p>
          <a:p>
            <a:r>
              <a:rPr dirty="0"/>
              <a:t>11/23: </a:t>
            </a:r>
            <a:r>
              <a:rPr lang="en-US" dirty="0"/>
              <a:t>We return to the challenges of maintaining a democracy, now</a:t>
            </a:r>
            <a:r>
              <a:rPr dirty="0"/>
              <a:t> </a:t>
            </a:r>
            <a:r>
              <a:rPr lang="en-US" dirty="0"/>
              <a:t>in</a:t>
            </a:r>
            <a:r>
              <a:rPr dirty="0"/>
              <a:t> present, under the name democratic backsliding</a:t>
            </a:r>
          </a:p>
          <a:p>
            <a:r>
              <a:rPr dirty="0"/>
              <a:t>Keep Ziblatt’s question in </a:t>
            </a:r>
            <a:r>
              <a:rPr lang="en-US" dirty="0"/>
              <a:t>mind</a:t>
            </a:r>
            <a:r>
              <a:rPr dirty="0"/>
              <a:t> all semester: what does the losing side do when it loses?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Federal Republic of Clemson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Role preference survey is due Friday 8/28</a:t>
            </a:r>
          </a:p>
          <a:p>
            <a:r>
              <a:rPr lang="en-US" dirty="0"/>
              <a:t>Rank </a:t>
            </a:r>
            <a:r>
              <a:rPr dirty="0"/>
              <a:t>your preferences</a:t>
            </a:r>
            <a:r>
              <a:rPr lang="en-US" dirty="0"/>
              <a:t>, I will aim to give everyone a top-2 if possible</a:t>
            </a:r>
          </a:p>
          <a:p>
            <a:r>
              <a:rPr lang="en-US" dirty="0"/>
              <a:t>I messed up the initial survey link</a:t>
            </a:r>
          </a:p>
          <a:p>
            <a:pPr lvl="1"/>
            <a:r>
              <a:rPr lang="en-US" dirty="0"/>
              <a:t>I trusted </a:t>
            </a:r>
            <a:r>
              <a:rPr lang="en-US" dirty="0" err="1"/>
              <a:t>Cladue</a:t>
            </a:r>
            <a:r>
              <a:rPr lang="en-US" dirty="0"/>
              <a:t> Code to make a fancy interface – it failed…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1532</TotalTime>
  <Words>1369</Words>
  <Application>Microsoft Macintosh PowerPoint</Application>
  <PresentationFormat>Widescreen</PresentationFormat>
  <Paragraphs>153</Paragraphs>
  <Slides>23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 </vt:lpstr>
      <vt:lpstr>Where We Left Off</vt:lpstr>
      <vt:lpstr>Opening Discussion</vt:lpstr>
      <vt:lpstr>What Counts as a Democracy?</vt:lpstr>
      <vt:lpstr>Who could vote in 1912?</vt:lpstr>
      <vt:lpstr>Two Questions, Not One</vt:lpstr>
      <vt:lpstr>How did we get here?</vt:lpstr>
      <vt:lpstr>How Did Europe Democratize (1)? </vt:lpstr>
      <vt:lpstr>How did Europe Democratize (2)?</vt:lpstr>
      <vt:lpstr>How did Europe Democratize (3)?</vt:lpstr>
      <vt:lpstr>How did Europe Democratize (4)?</vt:lpstr>
      <vt:lpstr>Britain: Eighty-Six Years, Four Acts</vt:lpstr>
      <vt:lpstr>Why Britain’s Right Could Live With Democracy</vt:lpstr>
      <vt:lpstr>Germany: The Vote Without the Power</vt:lpstr>
      <vt:lpstr>A Right That Could Not Win Fair Elections</vt:lpstr>
      <vt:lpstr>The Insurance Policy: Prussia’s Three-Class Franchise</vt:lpstr>
      <vt:lpstr>Why it mattered</vt:lpstr>
      <vt:lpstr>And why it harmed democratic development</vt:lpstr>
      <vt:lpstr>What the Review Essay Argues</vt:lpstr>
      <vt:lpstr>1918–19: Two democracies Arrive, One Survives</vt:lpstr>
      <vt:lpstr>Discussion</vt:lpstr>
      <vt:lpstr>Where We Go Next</vt:lpstr>
      <vt:lpstr>The Federal Republic of Clemson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17</cp:revision>
  <dcterms:created xsi:type="dcterms:W3CDTF">2025-01-14T20:27:56Z</dcterms:created>
  <dcterms:modified xsi:type="dcterms:W3CDTF">2026-08-26T17:37:16Z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