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7"/>
  </p:notesMasterIdLst>
  <p:handoutMasterIdLst>
    <p:handoutMasterId r:id="rId28"/>
  </p:handout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71" r:id="rId17"/>
    <p:sldId id="268" r:id="rId18"/>
    <p:sldId id="269" r:id="rId19"/>
    <p:sldId id="272" r:id="rId20"/>
    <p:sldId id="273" r:id="rId21"/>
    <p:sldId id="274" r:id="rId22"/>
    <p:sldId id="275" r:id="rId23"/>
    <p:sldId id="276" r:id="rId24"/>
    <p:sldId id="277" r:id="rId25"/>
    <p:sldId id="27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6600"/>
    <a:srgbClr val="2E1946"/>
    <a:srgbClr val="0041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897"/>
    <p:restoredTop sz="81406"/>
  </p:normalViewPr>
  <p:slideViewPr>
    <p:cSldViewPr snapToGrid="0">
      <p:cViewPr varScale="1">
        <p:scale>
          <a:sx n="95" d="100"/>
          <a:sy n="95" d="100"/>
        </p:scale>
        <p:origin x="264" y="18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141" d="100"/>
          <a:sy n="141" d="100"/>
        </p:scale>
        <p:origin x="6248"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629C96F-1000-C65C-C46A-DA14851133A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3B95355-E84A-6573-5549-851D4ADC6E4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FBFA5A5-83E0-C843-A833-1581F35400C2}" type="datetimeFigureOut">
              <a:rPr lang="en-US" smtClean="0"/>
              <a:t>8/23/26</a:t>
            </a:fld>
            <a:endParaRPr lang="en-US"/>
          </a:p>
        </p:txBody>
      </p:sp>
      <p:sp>
        <p:nvSpPr>
          <p:cNvPr id="4" name="Footer Placeholder 3">
            <a:extLst>
              <a:ext uri="{FF2B5EF4-FFF2-40B4-BE49-F238E27FC236}">
                <a16:creationId xmlns:a16="http://schemas.microsoft.com/office/drawing/2014/main" id="{3B227B71-4299-2D9E-4AB0-081BE29BB1B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63D7D83-DAF8-7574-6FD2-27143710F8A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D8934A6-1BE6-7D49-B4FB-2D04BF75834E}" type="slidenum">
              <a:rPr lang="en-US" smtClean="0"/>
              <a:t>‹#›</a:t>
            </a:fld>
            <a:endParaRPr lang="en-US"/>
          </a:p>
        </p:txBody>
      </p:sp>
    </p:spTree>
    <p:extLst>
      <p:ext uri="{BB962C8B-B14F-4D97-AF65-F5344CB8AC3E}">
        <p14:creationId xmlns:p14="http://schemas.microsoft.com/office/powerpoint/2010/main" val="40131333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12DEE5-9574-204D-9FB1-AE984D3E7C31}" type="datetimeFigureOut">
              <a:rPr lang="en-US" smtClean="0"/>
              <a:t>8/23/26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D36EDD-184B-404C-BDB7-A0B1EB463AAB}" type="slidenum">
              <a:rPr lang="en-US" smtClean="0"/>
              <a:t>‹#›</a:t>
            </a:fld>
            <a:endParaRPr lang="en-US"/>
          </a:p>
        </p:txBody>
      </p:sp>
    </p:spTree>
    <p:extLst>
      <p:ext uri="{BB962C8B-B14F-4D97-AF65-F5344CB8AC3E}">
        <p14:creationId xmlns:p14="http://schemas.microsoft.com/office/powerpoint/2010/main" val="515602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point is to surface the priors students walk in with. Write two or three answers on the board (class room design allowing) and leave them up.</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Everyone in this unit is answering the same question: industrial capitalism made societies rich and made a lot of people miserable, so what do you do about it? Marx says abolish, Hayek says protect, and the third tradition says tame. Today is the first two, then the middle paths (SD and CD) later.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Saint-Simon, Owen, Fourier, Proudhon. The point is that Marx did not invent the critique of industrial capitalism, he inherited a crowded field and claimed to put it on a scientific footing. Owen is the most concrete: New Lanark was a real mill with real reforms, so students can see utopian socialism as a practical project rather than a daydream.</a:t>
            </a:r>
          </a:p>
        </p:txBody>
      </p:sp>
      <p:sp>
        <p:nvSpPr>
          <p:cNvPr id="4" name="Slide Number Placeholder 3"/>
          <p:cNvSpPr>
            <a:spLocks noGrp="1"/>
          </p:cNvSpPr>
          <p:nvPr>
            <p:ph type="sldNum" sz="quarter" idx="5"/>
          </p:nvPr>
        </p:nvSpPr>
        <p:spPr/>
        <p:txBody>
          <a:bodyPr/>
          <a:lstStyle/>
          <a:p>
            <a:fld id="{C1D36EDD-184B-404C-BDB7-A0B1EB463AAB}" type="slidenum">
              <a:rPr lang="en-US" smtClean="0"/>
              <a:t>4</a:t>
            </a:fld>
            <a:endParaRPr lang="en-US"/>
          </a:p>
        </p:txBody>
      </p:sp>
    </p:spTree>
    <p:extLst>
      <p:ext uri="{BB962C8B-B14F-4D97-AF65-F5344CB8AC3E}">
        <p14:creationId xmlns:p14="http://schemas.microsoft.com/office/powerpoint/2010/main" val="2739550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Marx's intellectual journey from philosophy to political economy reflects the dramatic changes happening in European society. Born into a middle-class Jewish family in Trier, he began his career in academia, completing his doctorate in philosophy in 1841 with a dissertation on ancient Greek philosophy. His early work focused on abstract philosophical questions about human nature and freedom.</a:t>
            </a:r>
          </a:p>
          <a:p>
            <a:r>
              <a:rPr lang="en-US" dirty="0"/>
              <a:t>Everything changed when he moved to Paris in 1843. There, he encountered working-class political movements and began studying political economy. It was in Paris that he met Friedrich Engels, who would become his lifelong collaborator and friend. Engels, the son of a factory owner, helped Marx understand the practical workings of industrial capitalism.</a:t>
            </a:r>
          </a:p>
          <a:p>
            <a:r>
              <a:rPr lang="en-US" dirty="0"/>
              <a:t>The move to Manchester in 1845 proved transformative. Manchester was the world's first industrial city, and Engels, who managed his family's textile factory there, showed Marx firsthand the conditions of industrial capitalism. This wasn't just abstract theory anymore – Marx could see the fourteen-hour workdays, child labor, and dangerous working conditions with his own eyes.</a:t>
            </a:r>
          </a:p>
          <a:p>
            <a:r>
              <a:rPr lang="en-US" dirty="0"/>
              <a:t>After publishing the Communist Manifesto, Marx settled in London in 1849, where he would spend the rest of his life. In London, he had access to the British Library, where he spent years researching factory reports, economic statistics, and historical documents for his masterwork, Capital. While the Manifesto was a political call to action, Capital was a scholarly work that tried to understand the deep structures of capitalist economy.</a:t>
            </a:r>
          </a:p>
          <a:p>
            <a:endParaRPr lang="en-US" dirty="0"/>
          </a:p>
        </p:txBody>
      </p:sp>
      <p:sp>
        <p:nvSpPr>
          <p:cNvPr id="4" name="Slide Number Placeholder 3"/>
          <p:cNvSpPr>
            <a:spLocks noGrp="1"/>
          </p:cNvSpPr>
          <p:nvPr>
            <p:ph type="sldNum" sz="quarter" idx="5"/>
          </p:nvPr>
        </p:nvSpPr>
        <p:spPr/>
        <p:txBody>
          <a:bodyPr/>
          <a:lstStyle/>
          <a:p>
            <a:fld id="{C1D36EDD-184B-404C-BDB7-A0B1EB463AAB}" type="slidenum">
              <a:rPr lang="en-US" smtClean="0"/>
              <a:t>5</a:t>
            </a:fld>
            <a:endParaRPr lang="en-US"/>
          </a:p>
        </p:txBody>
      </p:sp>
    </p:spTree>
    <p:extLst>
      <p:ext uri="{BB962C8B-B14F-4D97-AF65-F5344CB8AC3E}">
        <p14:creationId xmlns:p14="http://schemas.microsoft.com/office/powerpoint/2010/main" val="6698780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statistics, documented in John Rule's "The </a:t>
            </a:r>
            <a:r>
              <a:rPr lang="en-US" dirty="0" err="1"/>
              <a:t>Labouring</a:t>
            </a:r>
            <a:r>
              <a:rPr lang="en-US" dirty="0"/>
              <a:t> Classes in Early Industrial England," reveal the human cost of unregulated capitalism. The 21-year gap in life spans between working-class and middle-class districts shows how industrial capitalism was literally shortening workers' lives. The working hours and child labor practices come from Parliamentary investigations and Factory Inspector reports, particularly the 1833 Factory Commission Report. While the Factory Acts attempted to regulate these conditions, enforcement was limited and many workshops remained unregulated.</a:t>
            </a:r>
          </a:p>
        </p:txBody>
      </p:sp>
      <p:sp>
        <p:nvSpPr>
          <p:cNvPr id="4" name="Slide Number Placeholder 3"/>
          <p:cNvSpPr>
            <a:spLocks noGrp="1"/>
          </p:cNvSpPr>
          <p:nvPr>
            <p:ph type="sldNum" sz="quarter" idx="5"/>
          </p:nvPr>
        </p:nvSpPr>
        <p:spPr/>
        <p:txBody>
          <a:bodyPr/>
          <a:lstStyle/>
          <a:p>
            <a:fld id="{C1D36EDD-184B-404C-BDB7-A0B1EB463AAB}" type="slidenum">
              <a:rPr lang="en-US" smtClean="0"/>
              <a:t>6</a:t>
            </a:fld>
            <a:endParaRPr lang="en-US"/>
          </a:p>
        </p:txBody>
      </p:sp>
    </p:spTree>
    <p:extLst>
      <p:ext uri="{BB962C8B-B14F-4D97-AF65-F5344CB8AC3E}">
        <p14:creationId xmlns:p14="http://schemas.microsoft.com/office/powerpoint/2010/main" val="1961346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questions worth asking: </a:t>
            </a:r>
          </a:p>
          <a:p>
            <a:endParaRPr lang="en-US" dirty="0"/>
          </a:p>
          <a:p>
            <a:r>
              <a:rPr lang="en-US" dirty="0"/>
              <a:t>Would you draw the same conclusions Marx drew from this? </a:t>
            </a:r>
          </a:p>
          <a:p>
            <a:endParaRPr lang="en-US" dirty="0"/>
          </a:p>
          <a:p>
            <a:r>
              <a:rPr lang="en-US" dirty="0"/>
              <a:t>And, given that life expectancy in these cities rose sharply over the following century without a revolution, what does that tell us about his prediction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Marx was writing at a unique historical moment. The speed of industrialization was unprecedented, creating social upheaval on a massive scale. Workers were beginning to organize but facing fierce resistance. The revolutions of 1848 showed both the possibility and limitations of political change. And new scientific ideas about evolution and natural laws were transforming how people thought about society. Marx attempted to weave all of these threads into a comprehensive theory of historical change.</a:t>
            </a:r>
          </a:p>
        </p:txBody>
      </p:sp>
      <p:sp>
        <p:nvSpPr>
          <p:cNvPr id="4" name="Slide Number Placeholder 3"/>
          <p:cNvSpPr>
            <a:spLocks noGrp="1"/>
          </p:cNvSpPr>
          <p:nvPr>
            <p:ph type="sldNum" sz="quarter" idx="5"/>
          </p:nvPr>
        </p:nvSpPr>
        <p:spPr/>
        <p:txBody>
          <a:bodyPr/>
          <a:lstStyle/>
          <a:p>
            <a:fld id="{C1D36EDD-184B-404C-BDB7-A0B1EB463AAB}" type="slidenum">
              <a:rPr lang="en-US" smtClean="0"/>
              <a:t>8</a:t>
            </a:fld>
            <a:endParaRPr lang="en-US"/>
          </a:p>
        </p:txBody>
      </p:sp>
    </p:spTree>
    <p:extLst>
      <p:ext uri="{BB962C8B-B14F-4D97-AF65-F5344CB8AC3E}">
        <p14:creationId xmlns:p14="http://schemas.microsoft.com/office/powerpoint/2010/main" val="40209591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latin typeface="Times New Roman" panose="02020603050405020304" pitchFamily="18" charset="0"/>
              </a:rPr>
              <a:t>Constant </a:t>
            </a:r>
            <a:r>
              <a:rPr lang="en-US" dirty="0" err="1">
                <a:effectLst/>
                <a:latin typeface="Times New Roman" panose="02020603050405020304" pitchFamily="18" charset="0"/>
              </a:rPr>
              <a:t>revolutionising</a:t>
            </a:r>
            <a:r>
              <a:rPr lang="en-US" dirty="0">
                <a:effectLst/>
                <a:latin typeface="Times New Roman" panose="02020603050405020304" pitchFamily="18" charset="0"/>
              </a:rPr>
              <a:t> of production, uninterrupted disturbance of all social conditions, everlasting uncertainty and agitation distinguish the bourgeois epoch from all earlier ones. All fixed, fast-frozen relations, with their train of ancient and venerable prejudices and opinions, are swept away, all new-formed ones become antiquated before they can ossify.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latin typeface="Times New Roman" panose="02020603050405020304" pitchFamily="18" charset="0"/>
              </a:rPr>
              <a:t>The need of a constantly expanding market for its products chases the bourgeoisie over the entire surface of the globe. It must nestle everywhere, settle everywhere, establish </a:t>
            </a:r>
            <a:r>
              <a:rPr lang="en-US" dirty="0" err="1">
                <a:effectLst/>
                <a:latin typeface="Times New Roman" panose="02020603050405020304" pitchFamily="18" charset="0"/>
              </a:rPr>
              <a:t>connexions</a:t>
            </a:r>
            <a:r>
              <a:rPr lang="en-US" dirty="0">
                <a:effectLst/>
                <a:latin typeface="Times New Roman" panose="02020603050405020304" pitchFamily="18" charset="0"/>
              </a:rPr>
              <a:t> everywhere.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latin typeface="Times New Roman" panose="02020603050405020304" pitchFamily="18" charset="0"/>
              </a:rPr>
              <a:t>Globalization </a:t>
            </a:r>
            <a:r>
              <a:rPr lang="en-US" dirty="0" err="1">
                <a:effectLst/>
                <a:latin typeface="Times New Roman" panose="02020603050405020304" pitchFamily="18" charset="0"/>
              </a:rPr>
              <a:t>etc</a:t>
            </a:r>
            <a:endParaRPr lang="en-US" dirty="0">
              <a:effectLst/>
              <a:latin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latin typeface="Times New Roman" panose="02020603050405020304" pitchFamily="18" charset="0"/>
              </a:rPr>
              <a:t>The bourgeoisie has subjected the country to the rule of the towns. It has created enormous cities, has greatly increased the urban population as compared with the rural, and has thus rescued a considerable part of the population from the idiocy of rural life.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latin typeface="Times New Roman" panose="02020603050405020304" pitchFamily="18" charset="0"/>
              </a:rPr>
              <a:t>A similar movement is going on before our own eyes. Modern bourgeois society, with its relations of production, of exchange and of property, a society that has conjured up such gigantic means of production and of exchange, is like the sorcerer who is no longer able to control the powers of the nether world whom he has called up by his spells.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latin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latin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1D36EDD-184B-404C-BDB7-A0B1EB463AAB}" type="slidenum">
              <a:rPr lang="en-US" smtClean="0"/>
              <a:t>9</a:t>
            </a:fld>
            <a:endParaRPr lang="en-US"/>
          </a:p>
        </p:txBody>
      </p:sp>
    </p:spTree>
    <p:extLst>
      <p:ext uri="{BB962C8B-B14F-4D97-AF65-F5344CB8AC3E}">
        <p14:creationId xmlns:p14="http://schemas.microsoft.com/office/powerpoint/2010/main" val="35593566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what Marx was and was not doing. He was primarily analysing capitalism, not designing communism — he wrote very little about how a post-capitalist society would actually be run, which is part of why twentieth-century regimes claiming his authority looked so different from each other. Students routinely conflate Marx with the USSR; separate them explicitly here.</a:t>
            </a:r>
          </a:p>
        </p:txBody>
      </p:sp>
      <p:sp>
        <p:nvSpPr>
          <p:cNvPr id="4" name="Slide Number Placeholder 3"/>
          <p:cNvSpPr>
            <a:spLocks noGrp="1"/>
          </p:cNvSpPr>
          <p:nvPr>
            <p:ph type="sldNum" sz="quarter" idx="5"/>
          </p:nvPr>
        </p:nvSpPr>
        <p:spPr/>
        <p:txBody>
          <a:bodyPr/>
          <a:lstStyle/>
          <a:p>
            <a:fld id="{C1D36EDD-184B-404C-BDB7-A0B1EB463AAB}" type="slidenum">
              <a:rPr lang="en-US" smtClean="0"/>
              <a:t>10</a:t>
            </a:fld>
            <a:endParaRPr lang="en-US"/>
          </a:p>
        </p:txBody>
      </p:sp>
    </p:spTree>
    <p:extLst>
      <p:ext uri="{BB962C8B-B14F-4D97-AF65-F5344CB8AC3E}">
        <p14:creationId xmlns:p14="http://schemas.microsoft.com/office/powerpoint/2010/main" val="4568122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Perhaps also worth mentioning LVT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this probably applies well to most 18</a:t>
            </a:r>
            <a:r>
              <a:rPr lang="en-US" baseline="30000" dirty="0"/>
              <a:t>th</a:t>
            </a:r>
            <a:r>
              <a:rPr lang="en-US" dirty="0"/>
              <a:t> and 19</a:t>
            </a:r>
            <a:r>
              <a:rPr lang="en-US" baseline="30000" dirty="0"/>
              <a:t>th</a:t>
            </a:r>
            <a:r>
              <a:rPr lang="en-US" dirty="0"/>
              <a:t> (and even early 20</a:t>
            </a:r>
            <a:r>
              <a:rPr lang="en-US" baseline="30000" dirty="0"/>
              <a:t>th</a:t>
            </a:r>
            <a:r>
              <a:rPr lang="en-US" dirty="0"/>
              <a:t> century figures). The Marx worship is weird, but so is the expectation that the wisdom of the American Founders would apply well today (or French Revolutionaries or…)</a:t>
            </a:r>
          </a:p>
        </p:txBody>
      </p:sp>
      <p:sp>
        <p:nvSpPr>
          <p:cNvPr id="4" name="Slide Number Placeholder 3"/>
          <p:cNvSpPr>
            <a:spLocks noGrp="1"/>
          </p:cNvSpPr>
          <p:nvPr>
            <p:ph type="sldNum" sz="quarter" idx="5"/>
          </p:nvPr>
        </p:nvSpPr>
        <p:spPr/>
        <p:txBody>
          <a:bodyPr/>
          <a:lstStyle/>
          <a:p>
            <a:fld id="{C1D36EDD-184B-404C-BDB7-A0B1EB463AAB}" type="slidenum">
              <a:rPr lang="en-US" smtClean="0"/>
              <a:t>12</a:t>
            </a:fld>
            <a:endParaRPr lang="en-US"/>
          </a:p>
        </p:txBody>
      </p:sp>
    </p:spTree>
    <p:extLst>
      <p:ext uri="{BB962C8B-B14F-4D97-AF65-F5344CB8AC3E}">
        <p14:creationId xmlns:p14="http://schemas.microsoft.com/office/powerpoint/2010/main" val="26857047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We're shifting now from Marx's critique of unrestrained capitalism to Hayek's defense of market economies. But Hayek wasn't simply advocating for a return to 19th-century Manchester-style capitalism. Instead, he was responding to specific developments in the 1930s and 40s that he saw as threatening both economic and political freedom. Understanding his historical context helps us see why his arguments took the form they did.</a:t>
            </a:r>
          </a:p>
        </p:txBody>
      </p:sp>
      <p:sp>
        <p:nvSpPr>
          <p:cNvPr id="4" name="Slide Number Placeholder 3"/>
          <p:cNvSpPr>
            <a:spLocks noGrp="1"/>
          </p:cNvSpPr>
          <p:nvPr>
            <p:ph type="sldNum" sz="quarter" idx="5"/>
          </p:nvPr>
        </p:nvSpPr>
        <p:spPr/>
        <p:txBody>
          <a:bodyPr/>
          <a:lstStyle/>
          <a:p>
            <a:fld id="{C1D36EDD-184B-404C-BDB7-A0B1EB463AAB}" type="slidenum">
              <a:rPr lang="en-US" smtClean="0"/>
              <a:t>13</a:t>
            </a:fld>
            <a:endParaRPr lang="en-US"/>
          </a:p>
        </p:txBody>
      </p:sp>
    </p:spTree>
    <p:extLst>
      <p:ext uri="{BB962C8B-B14F-4D97-AF65-F5344CB8AC3E}">
        <p14:creationId xmlns:p14="http://schemas.microsoft.com/office/powerpoint/2010/main" val="11133620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Europe these are two distinct traditions with different origins, not two positions on a single left-right line.</a:t>
            </a:r>
          </a:p>
          <a:p>
            <a:r>
              <a:rPr lang="en-US" dirty="0"/>
              <a:t>Liberalism grows out of the fight against absolute monarchy and inherited privilege - it is about limiting power and protecting the individual. Conservatism grows out of the reaction to 1789 - it is about the value of institutions that already exist and scepticism that reason can redesign a society.</a:t>
            </a:r>
          </a:p>
          <a:p>
            <a:r>
              <a:rPr lang="en-US" dirty="0"/>
              <a:t>The Hayek connection: he is a liberal in the European sense, and the postscript to The Constitution of Liberty (1960) is called 'Why I Am Not a Conservative.'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vocabulary trips students up all semester, and it will trip them up in the simulation when they are handed a Liberal party brief.</a:t>
            </a:r>
          </a:p>
          <a:p>
            <a:r>
              <a:rPr lang="en-US" dirty="0"/>
              <a:t>Ask first: what does 'liberal' mean to you? Then show the European usage. The FDP and the VVD are the cleanest examples — pro-business, socially permissive, and coalition partners to the centre-right.</a:t>
            </a:r>
          </a:p>
          <a:p>
            <a:r>
              <a:rPr lang="en-US" dirty="0"/>
              <a:t>Flag for later: the FRC's Liberal party is European-liberal, not American-liberal. Students assigned to it should read this slide again before writing their manifesto.</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Hayek published The Road to Serfdom in 1944, at the end of this sequence. His readers had seen economic planning used by both the Soviet Union and Nazi Germany. Ask what difference that context makes to how the argument reads now, and whether it should.</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World War II, Britain had successfully managed its economy to maximize war production. This seemed to prove that planning could work. The Soviet Union had industrialized rapidly through its Five-Year Plans. The memory of the Great Depression made many people skeptical of free markets. Many intellectuals believed modern scientific methods could make economic planning rational and efficient, and that governments could manage what industry produced and how to distribute resources. Hayek was pushing back against all of these ideas.</a:t>
            </a:r>
          </a:p>
        </p:txBody>
      </p:sp>
      <p:sp>
        <p:nvSpPr>
          <p:cNvPr id="4" name="Slide Number Placeholder 3"/>
          <p:cNvSpPr>
            <a:spLocks noGrp="1"/>
          </p:cNvSpPr>
          <p:nvPr>
            <p:ph type="sldNum" sz="quarter" idx="5"/>
          </p:nvPr>
        </p:nvSpPr>
        <p:spPr/>
        <p:txBody>
          <a:bodyPr/>
          <a:lstStyle/>
          <a:p>
            <a:fld id="{C1D36EDD-184B-404C-BDB7-A0B1EB463AAB}" type="slidenum">
              <a:rPr lang="en-US" smtClean="0"/>
              <a:t>17</a:t>
            </a:fld>
            <a:endParaRPr lang="en-US"/>
          </a:p>
        </p:txBody>
      </p:sp>
    </p:spTree>
    <p:extLst>
      <p:ext uri="{BB962C8B-B14F-4D97-AF65-F5344CB8AC3E}">
        <p14:creationId xmlns:p14="http://schemas.microsoft.com/office/powerpoint/2010/main" val="1555545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economic claim is about information, planners cannot know enough, in principle. The political claim is about liberty, comprehensive planning requires coercion. You can accept the first and reject the second. Note also that Hayek allows a substantial role for the state; the caricature of him as an anti-government absolutist does not survive reading the book.</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Setup for price theory, following the knowledge problem.</a:t>
            </a:r>
          </a:p>
          <a:p>
            <a:r>
              <a:rPr lang="en-US" dirty="0"/>
              <a:t>Lucille Bluth has no idea what a banana costs because she has never had to find out. The joke works because a price is information, and she is insulated from it.</a:t>
            </a:r>
          </a:p>
          <a:p>
            <a:r>
              <a:rPr lang="en-US" dirty="0"/>
              <a:t>Points to draw out: a price summarises what a thing costs to make and how much people want it, without anyone needing to know either figure; nobody in the chain from grower to shelf knows the whole story, and none of them needs to; that is the argument Hayek makes in 'The Use of Knowledge in Society' (1945).</a:t>
            </a:r>
          </a:p>
          <a:p>
            <a:r>
              <a:rPr lang="en-US" dirty="0"/>
              <a:t>Then the question for the room: what does a planner have to know to set the price of a banana, and where would they get it?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machine-learning question is the one that gets students going, and it is a real debate: does computational capacity solve the knowledge problem, or is Hayek's point about tacit and dispersed knowledge immune to it? Push them on whether the relevant knowledge is the kind that exists as data at all.</a:t>
            </a:r>
          </a:p>
        </p:txBody>
      </p:sp>
      <p:sp>
        <p:nvSpPr>
          <p:cNvPr id="4" name="Slide Number Placeholder 3"/>
          <p:cNvSpPr>
            <a:spLocks noGrp="1"/>
          </p:cNvSpPr>
          <p:nvPr>
            <p:ph type="sldNum" sz="quarter" idx="5"/>
          </p:nvPr>
        </p:nvSpPr>
        <p:spPr/>
        <p:txBody>
          <a:bodyPr/>
          <a:lstStyle/>
          <a:p>
            <a:fld id="{C1D36EDD-184B-404C-BDB7-A0B1EB463AAB}" type="slidenum">
              <a:rPr lang="en-US" smtClean="0"/>
              <a:t>20</a:t>
            </a:fld>
            <a:endParaRPr lang="en-US"/>
          </a:p>
        </p:txBody>
      </p:sp>
    </p:spTree>
    <p:extLst>
      <p:ext uri="{BB962C8B-B14F-4D97-AF65-F5344CB8AC3E}">
        <p14:creationId xmlns:p14="http://schemas.microsoft.com/office/powerpoint/2010/main" val="21700708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up next class: the ideological argument we just had was settled less by argument than by who got to vote, which is the democratization story.</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brisk: two minutes at most. The detail is in the Handbook on Canvas. </a:t>
            </a:r>
            <a:r>
              <a:rPr lang="en-US"/>
              <a:t>Survey </a:t>
            </a:r>
            <a:r>
              <a:rPr lang="en-US" dirty="0"/>
              <a:t>genuinely matters: preferences are honoured where possible, and being in a party you find uncongenial is a legitimate experience of parliamentary politics but not one I am trying to inflict deliberately.</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pic>
        <p:nvPicPr>
          <p:cNvPr id="8" name="Picture 7" descr="A picture containing orange, yellow, bright&#10;&#10;Description automatically generated">
            <a:extLst>
              <a:ext uri="{FF2B5EF4-FFF2-40B4-BE49-F238E27FC236}">
                <a16:creationId xmlns:a16="http://schemas.microsoft.com/office/drawing/2014/main" id="{E9FCEB86-C289-BAE5-F910-E0FA7B1DD4A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8968ABF-4D01-3D46-DD50-05AAEA7E7CDB}"/>
              </a:ext>
            </a:extLst>
          </p:cNvPr>
          <p:cNvSpPr>
            <a:spLocks noGrp="1"/>
          </p:cNvSpPr>
          <p:nvPr>
            <p:ph type="ctrTitle" hasCustomPrompt="1"/>
          </p:nvPr>
        </p:nvSpPr>
        <p:spPr>
          <a:xfrm>
            <a:off x="1524000" y="1122363"/>
            <a:ext cx="9144000" cy="2387600"/>
          </a:xfrm>
        </p:spPr>
        <p:txBody>
          <a:bodyPr anchor="b"/>
          <a:lstStyle>
            <a:lvl1pPr algn="l">
              <a:defRPr sz="6000" b="1" i="0">
                <a:solidFill>
                  <a:srgbClr val="2E1946"/>
                </a:solidFill>
                <a:latin typeface="Sabon Next LT" panose="02000500000000000000" pitchFamily="2" charset="0"/>
                <a:cs typeface="Sabon Next LT" panose="02000500000000000000" pitchFamily="2" charset="0"/>
              </a:defRPr>
            </a:lvl1pPr>
          </a:lstStyle>
          <a:p>
            <a:r>
              <a:rPr lang="en-US" dirty="0"/>
              <a:t>Click to add </a:t>
            </a:r>
            <a:br>
              <a:rPr lang="en-US" dirty="0"/>
            </a:br>
            <a:r>
              <a:rPr lang="en-US" dirty="0"/>
              <a:t>Presentation Title</a:t>
            </a:r>
          </a:p>
        </p:txBody>
      </p:sp>
      <p:sp>
        <p:nvSpPr>
          <p:cNvPr id="3" name="Subtitle 2">
            <a:extLst>
              <a:ext uri="{FF2B5EF4-FFF2-40B4-BE49-F238E27FC236}">
                <a16:creationId xmlns:a16="http://schemas.microsoft.com/office/drawing/2014/main" id="{896B38C7-61C8-6264-1ABC-076BA3522294}"/>
              </a:ext>
            </a:extLst>
          </p:cNvPr>
          <p:cNvSpPr>
            <a:spLocks noGrp="1"/>
          </p:cNvSpPr>
          <p:nvPr>
            <p:ph type="subTitle" idx="1" hasCustomPrompt="1"/>
          </p:nvPr>
        </p:nvSpPr>
        <p:spPr>
          <a:xfrm>
            <a:off x="1524000" y="3602038"/>
            <a:ext cx="9144000" cy="1655762"/>
          </a:xfrm>
        </p:spPr>
        <p:txBody>
          <a:bodyPr>
            <a:normAutofit/>
          </a:bodyPr>
          <a:lstStyle>
            <a:lvl1pPr marL="0" indent="0" algn="l">
              <a:buNone/>
              <a:defRPr sz="1600" b="0" i="0" cap="all" spc="300" baseline="0">
                <a:solidFill>
                  <a:srgbClr val="2E1946"/>
                </a:solidFill>
                <a:latin typeface="Franklin Gothic Medium Cond" panose="020B06060304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Unit/Division and/or presenter’s name/title</a:t>
            </a:r>
          </a:p>
        </p:txBody>
      </p:sp>
      <p:pic>
        <p:nvPicPr>
          <p:cNvPr id="9" name="Picture 8" descr="Clemson logo">
            <a:extLst>
              <a:ext uri="{FF2B5EF4-FFF2-40B4-BE49-F238E27FC236}">
                <a16:creationId xmlns:a16="http://schemas.microsoft.com/office/drawing/2014/main" id="{8492A997-2520-187B-104E-CDFE0EF01BD1}"/>
              </a:ext>
            </a:extLst>
          </p:cNvPr>
          <p:cNvPicPr>
            <a:picLocks noChangeAspect="1"/>
          </p:cNvPicPr>
          <p:nvPr userDrawn="1"/>
        </p:nvPicPr>
        <p:blipFill>
          <a:blip r:embed="rId3"/>
          <a:stretch>
            <a:fillRect/>
          </a:stretch>
        </p:blipFill>
        <p:spPr>
          <a:xfrm>
            <a:off x="9218743" y="5626210"/>
            <a:ext cx="2829340" cy="1414670"/>
          </a:xfrm>
          <a:prstGeom prst="rect">
            <a:avLst/>
          </a:prstGeom>
        </p:spPr>
      </p:pic>
    </p:spTree>
    <p:extLst>
      <p:ext uri="{BB962C8B-B14F-4D97-AF65-F5344CB8AC3E}">
        <p14:creationId xmlns:p14="http://schemas.microsoft.com/office/powerpoint/2010/main" val="40023891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pic>
        <p:nvPicPr>
          <p:cNvPr id="7" name="Picture 6" descr="A picture containing text, orange&#10;&#10;Description automatically generated">
            <a:extLst>
              <a:ext uri="{FF2B5EF4-FFF2-40B4-BE49-F238E27FC236}">
                <a16:creationId xmlns:a16="http://schemas.microsoft.com/office/drawing/2014/main" id="{3218C5B7-1B48-9220-02FD-18EAA908CD9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6B5D491-FFDD-12DC-F8B9-D44A9110D405}"/>
              </a:ext>
            </a:extLst>
          </p:cNvPr>
          <p:cNvSpPr>
            <a:spLocks noGrp="1"/>
          </p:cNvSpPr>
          <p:nvPr>
            <p:ph type="title" hasCustomPrompt="1"/>
          </p:nvPr>
        </p:nvSpPr>
        <p:spPr>
          <a:xfrm>
            <a:off x="838200" y="365126"/>
            <a:ext cx="10515600" cy="845608"/>
          </a:xfrm>
        </p:spPr>
        <p:txBody>
          <a:bodyPr/>
          <a:lstStyle>
            <a:lvl1pPr>
              <a:defRPr b="1" i="0">
                <a:solidFill>
                  <a:srgbClr val="2E1946"/>
                </a:solidFill>
                <a:latin typeface="Sabon Next LT" panose="02000500000000000000" pitchFamily="2" charset="0"/>
                <a:cs typeface="Sabon Next LT" panose="02000500000000000000" pitchFamily="2" charset="0"/>
              </a:defRPr>
            </a:lvl1pPr>
          </a:lstStyle>
          <a:p>
            <a:r>
              <a:rPr lang="en-US" dirty="0"/>
              <a:t>Click to Edit Slide Title</a:t>
            </a:r>
          </a:p>
        </p:txBody>
      </p:sp>
      <p:sp>
        <p:nvSpPr>
          <p:cNvPr id="3" name="Content Placeholder 2">
            <a:extLst>
              <a:ext uri="{FF2B5EF4-FFF2-40B4-BE49-F238E27FC236}">
                <a16:creationId xmlns:a16="http://schemas.microsoft.com/office/drawing/2014/main" id="{3983C60D-E7A2-1FAA-6A9A-18C3F0788B1A}"/>
              </a:ext>
            </a:extLst>
          </p:cNvPr>
          <p:cNvSpPr>
            <a:spLocks noGrp="1"/>
          </p:cNvSpPr>
          <p:nvPr>
            <p:ph idx="1" hasCustomPrompt="1"/>
          </p:nvPr>
        </p:nvSpPr>
        <p:spPr>
          <a:xfrm>
            <a:off x="838200" y="1413933"/>
            <a:ext cx="10515600" cy="4309792"/>
          </a:xfrm>
        </p:spPr>
        <p:txBody>
          <a:bodyPr/>
          <a:lstStyle>
            <a:lvl1pPr>
              <a:defRPr b="0" i="0">
                <a:solidFill>
                  <a:srgbClr val="2E1946"/>
                </a:solidFill>
                <a:latin typeface="Franklin Gothic Book" panose="020B0503020102020204" pitchFamily="34" charset="0"/>
              </a:defRPr>
            </a:lvl1pPr>
            <a:lvl2pPr>
              <a:defRPr b="0" i="0">
                <a:solidFill>
                  <a:srgbClr val="2E1946"/>
                </a:solidFill>
                <a:latin typeface="Franklin Gothic Book" panose="020B0503020102020204" pitchFamily="34" charset="0"/>
              </a:defRPr>
            </a:lvl2pPr>
            <a:lvl3pPr>
              <a:defRPr b="0" i="0">
                <a:solidFill>
                  <a:srgbClr val="2E1946"/>
                </a:solidFill>
                <a:latin typeface="Franklin Gothic Book" panose="020B0503020102020204" pitchFamily="34" charset="0"/>
              </a:defRPr>
            </a:lvl3pPr>
            <a:lvl4pPr>
              <a:defRPr b="0" i="0">
                <a:solidFill>
                  <a:srgbClr val="2E1946"/>
                </a:solidFill>
                <a:latin typeface="Franklin Gothic Book" panose="020B0503020102020204" pitchFamily="34" charset="0"/>
              </a:defRPr>
            </a:lvl4pPr>
            <a:lvl5pPr>
              <a:defRPr b="0" i="0">
                <a:solidFill>
                  <a:srgbClr val="2E1946"/>
                </a:solidFill>
                <a:latin typeface="Franklin Gothic Book" panose="020B0503020102020204" pitchFamily="34" charset="0"/>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38970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Left">
    <p:spTree>
      <p:nvGrpSpPr>
        <p:cNvPr id="1" name=""/>
        <p:cNvGrpSpPr/>
        <p:nvPr/>
      </p:nvGrpSpPr>
      <p:grpSpPr>
        <a:xfrm>
          <a:off x="0" y="0"/>
          <a:ext cx="0" cy="0"/>
          <a:chOff x="0" y="0"/>
          <a:chExt cx="0" cy="0"/>
        </a:xfrm>
      </p:grpSpPr>
      <p:pic>
        <p:nvPicPr>
          <p:cNvPr id="8" name="Picture 7" descr="Background pattern&#10;&#10;Description automatically generated">
            <a:extLst>
              <a:ext uri="{FF2B5EF4-FFF2-40B4-BE49-F238E27FC236}">
                <a16:creationId xmlns:a16="http://schemas.microsoft.com/office/drawing/2014/main" id="{B6E6D0E5-30B8-F707-1A18-C16C1DC5F4A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4B611FD-8E3E-EDB6-39F7-5065D6B8B0CD}"/>
              </a:ext>
            </a:extLst>
          </p:cNvPr>
          <p:cNvSpPr>
            <a:spLocks noGrp="1"/>
          </p:cNvSpPr>
          <p:nvPr>
            <p:ph type="title" hasCustomPrompt="1"/>
          </p:nvPr>
        </p:nvSpPr>
        <p:spPr>
          <a:xfrm>
            <a:off x="838200" y="1831242"/>
            <a:ext cx="4736123" cy="2368306"/>
          </a:xfrm>
        </p:spPr>
        <p:txBody>
          <a:bodyPr anchor="t"/>
          <a:lstStyle>
            <a:lvl1pPr>
              <a:defRPr b="1" i="0">
                <a:solidFill>
                  <a:schemeClr val="bg1"/>
                </a:solidFill>
                <a:latin typeface="Sabon Next LT" panose="02000500000000000000" pitchFamily="2" charset="0"/>
                <a:cs typeface="Sabon Next LT" panose="02000500000000000000" pitchFamily="2" charset="0"/>
              </a:defRPr>
            </a:lvl1pPr>
          </a:lstStyle>
          <a:p>
            <a:r>
              <a:rPr lang="en-US" dirty="0"/>
              <a:t>Click to Edit Slide Title</a:t>
            </a:r>
          </a:p>
        </p:txBody>
      </p:sp>
      <p:sp>
        <p:nvSpPr>
          <p:cNvPr id="4" name="Content Placeholder 3">
            <a:extLst>
              <a:ext uri="{FF2B5EF4-FFF2-40B4-BE49-F238E27FC236}">
                <a16:creationId xmlns:a16="http://schemas.microsoft.com/office/drawing/2014/main" id="{C02514B4-B8D9-B783-92CA-1398173D2E17}"/>
              </a:ext>
            </a:extLst>
          </p:cNvPr>
          <p:cNvSpPr>
            <a:spLocks noGrp="1"/>
          </p:cNvSpPr>
          <p:nvPr>
            <p:ph sz="half" idx="2" hasCustomPrompt="1"/>
          </p:nvPr>
        </p:nvSpPr>
        <p:spPr>
          <a:xfrm>
            <a:off x="6172200" y="1825625"/>
            <a:ext cx="5181600" cy="4351338"/>
          </a:xfrm>
        </p:spPr>
        <p:txBody>
          <a:bodyPr/>
          <a:lstStyle>
            <a:lvl1pPr>
              <a:defRPr b="0" i="0">
                <a:solidFill>
                  <a:schemeClr val="bg1"/>
                </a:solidFill>
                <a:latin typeface="Franklin Gothic Book" panose="020B0503020102020204" pitchFamily="34" charset="0"/>
              </a:defRPr>
            </a:lvl1pPr>
            <a:lvl2pPr>
              <a:defRPr b="0" i="0">
                <a:solidFill>
                  <a:schemeClr val="bg1"/>
                </a:solidFill>
                <a:latin typeface="Franklin Gothic Book" panose="020B0503020102020204" pitchFamily="34" charset="0"/>
              </a:defRPr>
            </a:lvl2pPr>
            <a:lvl3pPr>
              <a:defRPr b="0" i="0">
                <a:solidFill>
                  <a:schemeClr val="bg1"/>
                </a:solidFill>
                <a:latin typeface="Franklin Gothic Book" panose="020B0503020102020204" pitchFamily="34" charset="0"/>
              </a:defRPr>
            </a:lvl3pPr>
            <a:lvl4pPr>
              <a:defRPr b="0" i="0">
                <a:solidFill>
                  <a:schemeClr val="bg1"/>
                </a:solidFill>
                <a:latin typeface="Franklin Gothic Book" panose="020B0503020102020204" pitchFamily="34" charset="0"/>
              </a:defRPr>
            </a:lvl4pPr>
            <a:lvl5pPr>
              <a:defRPr b="0" i="0">
                <a:solidFill>
                  <a:schemeClr val="bg1"/>
                </a:solidFill>
                <a:latin typeface="Franklin Gothic Book" panose="020B0503020102020204" pitchFamily="34" charset="0"/>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89307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eft Content">
    <p:spTree>
      <p:nvGrpSpPr>
        <p:cNvPr id="1" name=""/>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CE9A7DBE-E94F-11FE-B202-FED354F27875}"/>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0" name="Picture 9" descr="A picture containing sky, outdoor&#10;&#10;Description automatically generated">
            <a:extLst>
              <a:ext uri="{FF2B5EF4-FFF2-40B4-BE49-F238E27FC236}">
                <a16:creationId xmlns:a16="http://schemas.microsoft.com/office/drawing/2014/main" id="{F1B14EBB-2F19-A151-9C9E-3D3147237618}"/>
              </a:ext>
            </a:extLst>
          </p:cNvPr>
          <p:cNvPicPr>
            <a:picLocks noChangeAspect="1"/>
          </p:cNvPicPr>
          <p:nvPr userDrawn="1"/>
        </p:nvPicPr>
        <p:blipFill rotWithShape="1">
          <a:blip r:embed="rId3">
            <a:extLst>
              <a:ext uri="{28A0092B-C50C-407E-A947-70E740481C1C}">
                <a14:useLocalDpi xmlns:a14="http://schemas.microsoft.com/office/drawing/2010/main"/>
              </a:ext>
            </a:extLst>
          </a:blip>
          <a:srcRect/>
          <a:stretch/>
        </p:blipFill>
        <p:spPr>
          <a:xfrm>
            <a:off x="6225988" y="0"/>
            <a:ext cx="5966012" cy="6858000"/>
          </a:xfrm>
          <a:prstGeom prst="rect">
            <a:avLst/>
          </a:prstGeom>
        </p:spPr>
      </p:pic>
      <p:sp>
        <p:nvSpPr>
          <p:cNvPr id="2" name="Title 1">
            <a:extLst>
              <a:ext uri="{FF2B5EF4-FFF2-40B4-BE49-F238E27FC236}">
                <a16:creationId xmlns:a16="http://schemas.microsoft.com/office/drawing/2014/main" id="{44B611FD-8E3E-EDB6-39F7-5065D6B8B0CD}"/>
              </a:ext>
            </a:extLst>
          </p:cNvPr>
          <p:cNvSpPr>
            <a:spLocks noGrp="1"/>
          </p:cNvSpPr>
          <p:nvPr>
            <p:ph type="title" hasCustomPrompt="1"/>
          </p:nvPr>
        </p:nvSpPr>
        <p:spPr>
          <a:xfrm>
            <a:off x="644769" y="373918"/>
            <a:ext cx="5181600" cy="1542806"/>
          </a:xfrm>
        </p:spPr>
        <p:txBody>
          <a:bodyPr/>
          <a:lstStyle>
            <a:lvl1pPr>
              <a:defRPr b="1" i="0">
                <a:solidFill>
                  <a:schemeClr val="bg1"/>
                </a:solidFill>
                <a:latin typeface="Sabon Next LT" panose="02000500000000000000" pitchFamily="2" charset="0"/>
                <a:cs typeface="Sabon Next LT" panose="02000500000000000000" pitchFamily="2" charset="0"/>
              </a:defRPr>
            </a:lvl1pPr>
          </a:lstStyle>
          <a:p>
            <a:r>
              <a:rPr lang="en-US" dirty="0"/>
              <a:t>Click to Edit Slide Title</a:t>
            </a:r>
          </a:p>
        </p:txBody>
      </p:sp>
      <p:sp>
        <p:nvSpPr>
          <p:cNvPr id="3" name="Content Placeholder 2">
            <a:extLst>
              <a:ext uri="{FF2B5EF4-FFF2-40B4-BE49-F238E27FC236}">
                <a16:creationId xmlns:a16="http://schemas.microsoft.com/office/drawing/2014/main" id="{AA6848D1-E40A-0169-72CA-57B7B3A4537D}"/>
              </a:ext>
            </a:extLst>
          </p:cNvPr>
          <p:cNvSpPr>
            <a:spLocks noGrp="1"/>
          </p:cNvSpPr>
          <p:nvPr>
            <p:ph sz="half" idx="1" hasCustomPrompt="1"/>
          </p:nvPr>
        </p:nvSpPr>
        <p:spPr>
          <a:xfrm>
            <a:off x="644769" y="2150330"/>
            <a:ext cx="5181600" cy="4351338"/>
          </a:xfrm>
        </p:spPr>
        <p:txBody>
          <a:bodyPr/>
          <a:lstStyle>
            <a:lvl1pPr>
              <a:defRPr b="0" i="0">
                <a:solidFill>
                  <a:schemeClr val="bg1"/>
                </a:solidFill>
                <a:latin typeface="Franklin Gothic Book" panose="020B0503020102020204" pitchFamily="34" charset="0"/>
              </a:defRPr>
            </a:lvl1pPr>
            <a:lvl2pPr>
              <a:defRPr b="0" i="0">
                <a:solidFill>
                  <a:schemeClr val="bg1"/>
                </a:solidFill>
                <a:latin typeface="Franklin Gothic Book" panose="020B0503020102020204" pitchFamily="34" charset="0"/>
              </a:defRPr>
            </a:lvl2pPr>
            <a:lvl3pPr>
              <a:defRPr b="0" i="0">
                <a:solidFill>
                  <a:schemeClr val="bg1"/>
                </a:solidFill>
                <a:latin typeface="Franklin Gothic Book" panose="020B0503020102020204" pitchFamily="34" charset="0"/>
              </a:defRPr>
            </a:lvl3pPr>
            <a:lvl4pPr>
              <a:defRPr b="0" i="0">
                <a:solidFill>
                  <a:schemeClr val="bg1"/>
                </a:solidFill>
                <a:latin typeface="Franklin Gothic Book" panose="020B0503020102020204" pitchFamily="34" charset="0"/>
              </a:defRPr>
            </a:lvl4pPr>
            <a:lvl5pPr>
              <a:defRPr b="0" i="0">
                <a:solidFill>
                  <a:schemeClr val="bg1"/>
                </a:solidFill>
                <a:latin typeface="Franklin Gothic Book" panose="020B0503020102020204" pitchFamily="34" charset="0"/>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332148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ub-section purple">
    <p:spTree>
      <p:nvGrpSpPr>
        <p:cNvPr id="1" name=""/>
        <p:cNvGrpSpPr/>
        <p:nvPr/>
      </p:nvGrpSpPr>
      <p:grpSpPr>
        <a:xfrm>
          <a:off x="0" y="0"/>
          <a:ext cx="0" cy="0"/>
          <a:chOff x="0" y="0"/>
          <a:chExt cx="0" cy="0"/>
        </a:xfrm>
      </p:grpSpPr>
      <p:pic>
        <p:nvPicPr>
          <p:cNvPr id="7" name="Picture 6" descr="Background pattern&#10;&#10;Description automatically generated">
            <a:extLst>
              <a:ext uri="{FF2B5EF4-FFF2-40B4-BE49-F238E27FC236}">
                <a16:creationId xmlns:a16="http://schemas.microsoft.com/office/drawing/2014/main" id="{F2CC4E72-8006-C0E6-E5E0-5FEC74091086}"/>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92497B5-26FE-AD47-D019-4EC9E788E161}"/>
              </a:ext>
            </a:extLst>
          </p:cNvPr>
          <p:cNvSpPr>
            <a:spLocks noGrp="1"/>
          </p:cNvSpPr>
          <p:nvPr>
            <p:ph type="title" hasCustomPrompt="1"/>
          </p:nvPr>
        </p:nvSpPr>
        <p:spPr>
          <a:xfrm>
            <a:off x="831849" y="1709738"/>
            <a:ext cx="10665057" cy="2852737"/>
          </a:xfrm>
        </p:spPr>
        <p:txBody>
          <a:bodyPr anchor="b">
            <a:normAutofit/>
          </a:bodyPr>
          <a:lstStyle>
            <a:lvl1pPr>
              <a:defRPr sz="6600" b="1" i="0">
                <a:solidFill>
                  <a:schemeClr val="bg1"/>
                </a:solidFill>
                <a:latin typeface="Sabon Next LT" panose="02000500000000000000" pitchFamily="2" charset="0"/>
                <a:cs typeface="Sabon Next LT" panose="02000500000000000000" pitchFamily="2" charset="0"/>
              </a:defRPr>
            </a:lvl1pPr>
          </a:lstStyle>
          <a:p>
            <a:r>
              <a:rPr lang="en-US" dirty="0"/>
              <a:t>Click to Edit Section Title</a:t>
            </a:r>
          </a:p>
        </p:txBody>
      </p:sp>
    </p:spTree>
    <p:extLst>
      <p:ext uri="{BB962C8B-B14F-4D97-AF65-F5344CB8AC3E}">
        <p14:creationId xmlns:p14="http://schemas.microsoft.com/office/powerpoint/2010/main" val="28398018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ub-section ornage">
    <p:spTree>
      <p:nvGrpSpPr>
        <p:cNvPr id="1" name=""/>
        <p:cNvGrpSpPr/>
        <p:nvPr/>
      </p:nvGrpSpPr>
      <p:grpSpPr>
        <a:xfrm>
          <a:off x="0" y="0"/>
          <a:ext cx="0" cy="0"/>
          <a:chOff x="0" y="0"/>
          <a:chExt cx="0" cy="0"/>
        </a:xfrm>
      </p:grpSpPr>
      <p:pic>
        <p:nvPicPr>
          <p:cNvPr id="3" name="Picture 2" descr="A picture containing orange, yellow, bright&#10;&#10;Description automatically generated">
            <a:extLst>
              <a:ext uri="{FF2B5EF4-FFF2-40B4-BE49-F238E27FC236}">
                <a16:creationId xmlns:a16="http://schemas.microsoft.com/office/drawing/2014/main" id="{07D40A01-AAA7-1D91-B3D8-4DE65034923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92497B5-26FE-AD47-D019-4EC9E788E161}"/>
              </a:ext>
            </a:extLst>
          </p:cNvPr>
          <p:cNvSpPr>
            <a:spLocks noGrp="1"/>
          </p:cNvSpPr>
          <p:nvPr>
            <p:ph type="title" hasCustomPrompt="1"/>
          </p:nvPr>
        </p:nvSpPr>
        <p:spPr>
          <a:xfrm>
            <a:off x="831850" y="1709738"/>
            <a:ext cx="10709662" cy="2852737"/>
          </a:xfrm>
        </p:spPr>
        <p:txBody>
          <a:bodyPr anchor="b">
            <a:normAutofit/>
          </a:bodyPr>
          <a:lstStyle>
            <a:lvl1pPr>
              <a:defRPr sz="6600" b="1" i="0">
                <a:solidFill>
                  <a:srgbClr val="2E1946"/>
                </a:solidFill>
                <a:latin typeface="Sabon Next LT" panose="02000500000000000000" pitchFamily="2" charset="0"/>
                <a:cs typeface="Sabon Next LT" panose="02000500000000000000" pitchFamily="2" charset="0"/>
              </a:defRPr>
            </a:lvl1pPr>
          </a:lstStyle>
          <a:p>
            <a:r>
              <a:rPr lang="en-US" dirty="0"/>
              <a:t>Click to Edit Section Title</a:t>
            </a:r>
          </a:p>
        </p:txBody>
      </p:sp>
    </p:spTree>
    <p:extLst>
      <p:ext uri="{BB962C8B-B14F-4D97-AF65-F5344CB8AC3E}">
        <p14:creationId xmlns:p14="http://schemas.microsoft.com/office/powerpoint/2010/main" val="28392864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orang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7CCDDC-A064-45DD-7CCA-04B7253A071A}"/>
              </a:ext>
            </a:extLst>
          </p:cNvPr>
          <p:cNvSpPr>
            <a:spLocks noGrp="1"/>
          </p:cNvSpPr>
          <p:nvPr>
            <p:ph type="dt" sz="half" idx="10"/>
          </p:nvPr>
        </p:nvSpPr>
        <p:spPr>
          <a:xfrm>
            <a:off x="838200" y="6356350"/>
            <a:ext cx="2743200" cy="365125"/>
          </a:xfrm>
          <a:prstGeom prst="rect">
            <a:avLst/>
          </a:prstGeom>
        </p:spPr>
        <p:txBody>
          <a:bodyPr/>
          <a:lstStyle/>
          <a:p>
            <a:fld id="{6CDDB838-EF86-B949-B36C-251AD94A1C8E}" type="datetimeFigureOut">
              <a:rPr lang="en-US" smtClean="0"/>
              <a:t>8/23/26</a:t>
            </a:fld>
            <a:endParaRPr lang="en-US"/>
          </a:p>
        </p:txBody>
      </p:sp>
      <p:sp>
        <p:nvSpPr>
          <p:cNvPr id="3" name="Footer Placeholder 2">
            <a:extLst>
              <a:ext uri="{FF2B5EF4-FFF2-40B4-BE49-F238E27FC236}">
                <a16:creationId xmlns:a16="http://schemas.microsoft.com/office/drawing/2014/main" id="{93BC43AE-8F9F-7A45-8622-0BC972342C5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3BF72D84-1CD8-E501-7962-0A18C3B5CD1C}"/>
              </a:ext>
            </a:extLst>
          </p:cNvPr>
          <p:cNvSpPr>
            <a:spLocks noGrp="1"/>
          </p:cNvSpPr>
          <p:nvPr>
            <p:ph type="sldNum" sz="quarter" idx="12"/>
          </p:nvPr>
        </p:nvSpPr>
        <p:spPr>
          <a:xfrm>
            <a:off x="8610600" y="6356350"/>
            <a:ext cx="2743200" cy="365125"/>
          </a:xfrm>
          <a:prstGeom prst="rect">
            <a:avLst/>
          </a:prstGeom>
        </p:spPr>
        <p:txBody>
          <a:bodyPr/>
          <a:lstStyle/>
          <a:p>
            <a:fld id="{80E3CDEB-8119-314D-8B42-1AC764E01F97}" type="slidenum">
              <a:rPr lang="en-US" smtClean="0"/>
              <a:t>‹#›</a:t>
            </a:fld>
            <a:endParaRPr lang="en-US"/>
          </a:p>
        </p:txBody>
      </p:sp>
      <p:pic>
        <p:nvPicPr>
          <p:cNvPr id="5" name="Picture 4" descr="A picture containing orange, yellow, bright&#10;&#10;Description automatically generated">
            <a:extLst>
              <a:ext uri="{FF2B5EF4-FFF2-40B4-BE49-F238E27FC236}">
                <a16:creationId xmlns:a16="http://schemas.microsoft.com/office/drawing/2014/main" id="{D9B3203B-93E8-5265-CEB3-C3D7347A256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7" name="Title 1">
            <a:extLst>
              <a:ext uri="{FF2B5EF4-FFF2-40B4-BE49-F238E27FC236}">
                <a16:creationId xmlns:a16="http://schemas.microsoft.com/office/drawing/2014/main" id="{7B491ABA-1768-D306-08E1-704F99EE3F94}"/>
              </a:ext>
            </a:extLst>
          </p:cNvPr>
          <p:cNvSpPr>
            <a:spLocks noGrp="1"/>
          </p:cNvSpPr>
          <p:nvPr>
            <p:ph type="title" hasCustomPrompt="1"/>
          </p:nvPr>
        </p:nvSpPr>
        <p:spPr>
          <a:xfrm>
            <a:off x="0" y="-358532"/>
            <a:ext cx="9396046" cy="358532"/>
          </a:xfrm>
        </p:spPr>
        <p:txBody>
          <a:bodyPr>
            <a:normAutofit/>
          </a:bodyPr>
          <a:lstStyle>
            <a:lvl1pPr>
              <a:defRPr sz="1600" b="0">
                <a:latin typeface="Franklin Gothic Book" panose="020B0503020102020204" pitchFamily="34" charset="0"/>
              </a:defRPr>
            </a:lvl1pPr>
          </a:lstStyle>
          <a:p>
            <a:r>
              <a:rPr lang="en-US" dirty="0"/>
              <a:t>Title (required for accessibility – will not be visible)</a:t>
            </a:r>
          </a:p>
        </p:txBody>
      </p:sp>
    </p:spTree>
    <p:extLst>
      <p:ext uri="{BB962C8B-B14F-4D97-AF65-F5344CB8AC3E}">
        <p14:creationId xmlns:p14="http://schemas.microsoft.com/office/powerpoint/2010/main" val="2671816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urple">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A8D12DF9-9FA3-E494-C157-ADFC07CB503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87923E18-677B-DA18-379C-72DE7A6C2382}"/>
              </a:ext>
            </a:extLst>
          </p:cNvPr>
          <p:cNvSpPr>
            <a:spLocks noGrp="1"/>
          </p:cNvSpPr>
          <p:nvPr>
            <p:ph type="title" hasCustomPrompt="1"/>
          </p:nvPr>
        </p:nvSpPr>
        <p:spPr>
          <a:xfrm>
            <a:off x="0" y="-358532"/>
            <a:ext cx="9396046" cy="358532"/>
          </a:xfrm>
        </p:spPr>
        <p:txBody>
          <a:bodyPr>
            <a:normAutofit/>
          </a:bodyPr>
          <a:lstStyle>
            <a:lvl1pPr>
              <a:defRPr sz="1600" b="0">
                <a:latin typeface="Franklin Gothic Book" panose="020B0503020102020204" pitchFamily="34" charset="0"/>
              </a:defRPr>
            </a:lvl1pPr>
          </a:lstStyle>
          <a:p>
            <a:r>
              <a:rPr lang="en-US" dirty="0"/>
              <a:t>Title (required for accessibility – will not be visible)</a:t>
            </a:r>
          </a:p>
        </p:txBody>
      </p:sp>
    </p:spTree>
    <p:extLst>
      <p:ext uri="{BB962C8B-B14F-4D97-AF65-F5344CB8AC3E}">
        <p14:creationId xmlns:p14="http://schemas.microsoft.com/office/powerpoint/2010/main" val="3116068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Orange - paw">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7CCDDC-A064-45DD-7CCA-04B7253A071A}"/>
              </a:ext>
            </a:extLst>
          </p:cNvPr>
          <p:cNvSpPr>
            <a:spLocks noGrp="1"/>
          </p:cNvSpPr>
          <p:nvPr>
            <p:ph type="dt" sz="half" idx="10"/>
          </p:nvPr>
        </p:nvSpPr>
        <p:spPr>
          <a:xfrm>
            <a:off x="838200" y="6356350"/>
            <a:ext cx="2743200" cy="365125"/>
          </a:xfrm>
          <a:prstGeom prst="rect">
            <a:avLst/>
          </a:prstGeom>
        </p:spPr>
        <p:txBody>
          <a:bodyPr/>
          <a:lstStyle/>
          <a:p>
            <a:fld id="{6CDDB838-EF86-B949-B36C-251AD94A1C8E}" type="datetimeFigureOut">
              <a:rPr lang="en-US" smtClean="0"/>
              <a:t>8/23/26</a:t>
            </a:fld>
            <a:endParaRPr lang="en-US"/>
          </a:p>
        </p:txBody>
      </p:sp>
      <p:sp>
        <p:nvSpPr>
          <p:cNvPr id="3" name="Footer Placeholder 2">
            <a:extLst>
              <a:ext uri="{FF2B5EF4-FFF2-40B4-BE49-F238E27FC236}">
                <a16:creationId xmlns:a16="http://schemas.microsoft.com/office/drawing/2014/main" id="{93BC43AE-8F9F-7A45-8622-0BC972342C5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3BF72D84-1CD8-E501-7962-0A18C3B5CD1C}"/>
              </a:ext>
            </a:extLst>
          </p:cNvPr>
          <p:cNvSpPr>
            <a:spLocks noGrp="1"/>
          </p:cNvSpPr>
          <p:nvPr>
            <p:ph type="sldNum" sz="quarter" idx="12"/>
          </p:nvPr>
        </p:nvSpPr>
        <p:spPr>
          <a:xfrm>
            <a:off x="8610600" y="6356350"/>
            <a:ext cx="2743200" cy="365125"/>
          </a:xfrm>
          <a:prstGeom prst="rect">
            <a:avLst/>
          </a:prstGeom>
        </p:spPr>
        <p:txBody>
          <a:bodyPr/>
          <a:lstStyle/>
          <a:p>
            <a:fld id="{80E3CDEB-8119-314D-8B42-1AC764E01F97}" type="slidenum">
              <a:rPr lang="en-US" smtClean="0"/>
              <a:t>‹#›</a:t>
            </a:fld>
            <a:endParaRPr lang="en-US"/>
          </a:p>
        </p:txBody>
      </p:sp>
      <p:pic>
        <p:nvPicPr>
          <p:cNvPr id="5" name="Picture 4" descr="A picture containing orange, yellow, bright&#10;&#10;Description automatically generated">
            <a:extLst>
              <a:ext uri="{FF2B5EF4-FFF2-40B4-BE49-F238E27FC236}">
                <a16:creationId xmlns:a16="http://schemas.microsoft.com/office/drawing/2014/main" id="{D9B3203B-93E8-5265-CEB3-C3D7347A256A}"/>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6" name="Picture 5" descr="clemson tiger paw">
            <a:extLst>
              <a:ext uri="{FF2B5EF4-FFF2-40B4-BE49-F238E27FC236}">
                <a16:creationId xmlns:a16="http://schemas.microsoft.com/office/drawing/2014/main" id="{BABE5E18-0A7D-6738-AA9B-DF1C834AE101}"/>
              </a:ext>
            </a:extLst>
          </p:cNvPr>
          <p:cNvPicPr>
            <a:picLocks noChangeAspect="1"/>
          </p:cNvPicPr>
          <p:nvPr userDrawn="1"/>
        </p:nvPicPr>
        <p:blipFill>
          <a:blip r:embed="rId3"/>
          <a:stretch>
            <a:fillRect/>
          </a:stretch>
        </p:blipFill>
        <p:spPr>
          <a:xfrm>
            <a:off x="3352800" y="685800"/>
            <a:ext cx="5486400" cy="5486400"/>
          </a:xfrm>
          <a:prstGeom prst="rect">
            <a:avLst/>
          </a:prstGeom>
        </p:spPr>
      </p:pic>
      <p:sp>
        <p:nvSpPr>
          <p:cNvPr id="7" name="Title 1">
            <a:extLst>
              <a:ext uri="{FF2B5EF4-FFF2-40B4-BE49-F238E27FC236}">
                <a16:creationId xmlns:a16="http://schemas.microsoft.com/office/drawing/2014/main" id="{BFA5162E-6C6D-4D42-4654-84BA23B0D46C}"/>
              </a:ext>
            </a:extLst>
          </p:cNvPr>
          <p:cNvSpPr>
            <a:spLocks noGrp="1"/>
          </p:cNvSpPr>
          <p:nvPr>
            <p:ph type="title" hasCustomPrompt="1"/>
          </p:nvPr>
        </p:nvSpPr>
        <p:spPr>
          <a:xfrm>
            <a:off x="0" y="-358532"/>
            <a:ext cx="9396046" cy="358532"/>
          </a:xfrm>
        </p:spPr>
        <p:txBody>
          <a:bodyPr>
            <a:normAutofit/>
          </a:bodyPr>
          <a:lstStyle>
            <a:lvl1pPr>
              <a:defRPr sz="1600" b="0">
                <a:latin typeface="Franklin Gothic Book" panose="020B0503020102020204" pitchFamily="34" charset="0"/>
              </a:defRPr>
            </a:lvl1pPr>
          </a:lstStyle>
          <a:p>
            <a:r>
              <a:rPr lang="en-US" dirty="0"/>
              <a:t>Title (required for accessibility – will not be visible)</a:t>
            </a:r>
          </a:p>
        </p:txBody>
      </p:sp>
    </p:spTree>
    <p:extLst>
      <p:ext uri="{BB962C8B-B14F-4D97-AF65-F5344CB8AC3E}">
        <p14:creationId xmlns:p14="http://schemas.microsoft.com/office/powerpoint/2010/main" val="654330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Purple - Paw">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A8D12DF9-9FA3-E494-C157-ADFC07CB5037}"/>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4" name="Picture 3" descr="clemson tiger paw">
            <a:extLst>
              <a:ext uri="{FF2B5EF4-FFF2-40B4-BE49-F238E27FC236}">
                <a16:creationId xmlns:a16="http://schemas.microsoft.com/office/drawing/2014/main" id="{38594F7C-BC73-84BE-106F-7C6CA81D33F1}"/>
              </a:ext>
            </a:extLst>
          </p:cNvPr>
          <p:cNvPicPr>
            <a:picLocks noChangeAspect="1"/>
          </p:cNvPicPr>
          <p:nvPr userDrawn="1"/>
        </p:nvPicPr>
        <p:blipFill>
          <a:blip r:embed="rId3"/>
          <a:stretch>
            <a:fillRect/>
          </a:stretch>
        </p:blipFill>
        <p:spPr>
          <a:xfrm>
            <a:off x="3352800" y="685800"/>
            <a:ext cx="5486400" cy="5486400"/>
          </a:xfrm>
          <a:prstGeom prst="rect">
            <a:avLst/>
          </a:prstGeom>
        </p:spPr>
      </p:pic>
      <p:sp>
        <p:nvSpPr>
          <p:cNvPr id="7" name="Title 1">
            <a:extLst>
              <a:ext uri="{FF2B5EF4-FFF2-40B4-BE49-F238E27FC236}">
                <a16:creationId xmlns:a16="http://schemas.microsoft.com/office/drawing/2014/main" id="{455C7694-CA6D-1C42-3EDC-56CD2759BC74}"/>
              </a:ext>
            </a:extLst>
          </p:cNvPr>
          <p:cNvSpPr>
            <a:spLocks noGrp="1"/>
          </p:cNvSpPr>
          <p:nvPr>
            <p:ph type="title" hasCustomPrompt="1"/>
          </p:nvPr>
        </p:nvSpPr>
        <p:spPr>
          <a:xfrm>
            <a:off x="0" y="-358532"/>
            <a:ext cx="9396046" cy="358532"/>
          </a:xfrm>
        </p:spPr>
        <p:txBody>
          <a:bodyPr>
            <a:normAutofit/>
          </a:bodyPr>
          <a:lstStyle>
            <a:lvl1pPr>
              <a:defRPr sz="1600" b="0">
                <a:latin typeface="Franklin Gothic Book" panose="020B0503020102020204" pitchFamily="34" charset="0"/>
              </a:defRPr>
            </a:lvl1pPr>
          </a:lstStyle>
          <a:p>
            <a:r>
              <a:rPr lang="en-US" dirty="0"/>
              <a:t>Title (required for accessibility – will not be visible)</a:t>
            </a:r>
          </a:p>
        </p:txBody>
      </p:sp>
    </p:spTree>
    <p:extLst>
      <p:ext uri="{BB962C8B-B14F-4D97-AF65-F5344CB8AC3E}">
        <p14:creationId xmlns:p14="http://schemas.microsoft.com/office/powerpoint/2010/main" val="2744084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 arrow">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7620BE7E-501E-6569-CA9C-A5BF6CDFD8D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B3F628C4-4CB5-F4A0-BBA3-9F4EBCE4D3C6}"/>
              </a:ext>
            </a:extLst>
          </p:cNvPr>
          <p:cNvSpPr>
            <a:spLocks noGrp="1"/>
          </p:cNvSpPr>
          <p:nvPr>
            <p:ph type="title" hasCustomPrompt="1"/>
          </p:nvPr>
        </p:nvSpPr>
        <p:spPr>
          <a:xfrm>
            <a:off x="0" y="-358532"/>
            <a:ext cx="9396046" cy="358532"/>
          </a:xfrm>
        </p:spPr>
        <p:txBody>
          <a:bodyPr>
            <a:normAutofit/>
          </a:bodyPr>
          <a:lstStyle>
            <a:lvl1pPr>
              <a:defRPr sz="1600" b="0">
                <a:latin typeface="Franklin Gothic Book" panose="020B0503020102020204" pitchFamily="34" charset="0"/>
              </a:defRPr>
            </a:lvl1pPr>
          </a:lstStyle>
          <a:p>
            <a:r>
              <a:rPr lang="en-US" dirty="0"/>
              <a:t>Title (required for accessibility – will not be visible)</a:t>
            </a:r>
          </a:p>
        </p:txBody>
      </p:sp>
    </p:spTree>
    <p:extLst>
      <p:ext uri="{BB962C8B-B14F-4D97-AF65-F5344CB8AC3E}">
        <p14:creationId xmlns:p14="http://schemas.microsoft.com/office/powerpoint/2010/main" val="20718808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White - texture">
    <p:spTree>
      <p:nvGrpSpPr>
        <p:cNvPr id="1" name=""/>
        <p:cNvGrpSpPr/>
        <p:nvPr/>
      </p:nvGrpSpPr>
      <p:grpSpPr>
        <a:xfrm>
          <a:off x="0" y="0"/>
          <a:ext cx="0" cy="0"/>
          <a:chOff x="0" y="0"/>
          <a:chExt cx="0" cy="0"/>
        </a:xfrm>
      </p:grpSpPr>
      <p:pic>
        <p:nvPicPr>
          <p:cNvPr id="4" name="Picture 3" descr="A picture containing cloudy&#10;&#10;Description automatically generated">
            <a:extLst>
              <a:ext uri="{FF2B5EF4-FFF2-40B4-BE49-F238E27FC236}">
                <a16:creationId xmlns:a16="http://schemas.microsoft.com/office/drawing/2014/main" id="{2EC047A0-1136-7375-8BB3-BB258DE360D1}"/>
              </a:ext>
            </a:extLst>
          </p:cNvPr>
          <p:cNvPicPr>
            <a:picLocks noChangeAspect="1"/>
          </p:cNvPicPr>
          <p:nvPr userDrawn="1"/>
        </p:nvPicPr>
        <p:blipFill>
          <a:blip r:embed="rId2"/>
          <a:stretch>
            <a:fillRect/>
          </a:stretch>
        </p:blipFill>
        <p:spPr>
          <a:xfrm>
            <a:off x="3400" y="3048"/>
            <a:ext cx="12188600" cy="6858000"/>
          </a:xfrm>
          <a:prstGeom prst="rect">
            <a:avLst/>
          </a:prstGeom>
        </p:spPr>
      </p:pic>
      <p:sp>
        <p:nvSpPr>
          <p:cNvPr id="5" name="Title 1">
            <a:extLst>
              <a:ext uri="{FF2B5EF4-FFF2-40B4-BE49-F238E27FC236}">
                <a16:creationId xmlns:a16="http://schemas.microsoft.com/office/drawing/2014/main" id="{26EDC1F1-6562-EE88-8B6C-254F9F3FFE20}"/>
              </a:ext>
            </a:extLst>
          </p:cNvPr>
          <p:cNvSpPr>
            <a:spLocks noGrp="1"/>
          </p:cNvSpPr>
          <p:nvPr>
            <p:ph type="title" hasCustomPrompt="1"/>
          </p:nvPr>
        </p:nvSpPr>
        <p:spPr>
          <a:xfrm>
            <a:off x="0" y="-379080"/>
            <a:ext cx="9396046" cy="358532"/>
          </a:xfrm>
        </p:spPr>
        <p:txBody>
          <a:bodyPr>
            <a:normAutofit/>
          </a:bodyPr>
          <a:lstStyle>
            <a:lvl1pPr>
              <a:defRPr sz="1600" b="0">
                <a:latin typeface="Franklin Gothic Book" panose="020B0503020102020204" pitchFamily="34" charset="0"/>
              </a:defRPr>
            </a:lvl1pPr>
          </a:lstStyle>
          <a:p>
            <a:r>
              <a:rPr lang="en-US" dirty="0"/>
              <a:t>Title (required for accessibility – will not be visible)</a:t>
            </a:r>
          </a:p>
        </p:txBody>
      </p:sp>
    </p:spTree>
    <p:extLst>
      <p:ext uri="{BB962C8B-B14F-4D97-AF65-F5344CB8AC3E}">
        <p14:creationId xmlns:p14="http://schemas.microsoft.com/office/powerpoint/2010/main" val="3774534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75CCEF-8DA5-EF9F-63FD-5F01C214F6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B2B8550-F7BB-8CD4-BFDC-64295DB6E6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376209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63" r:id="rId4"/>
    <p:sldLayoutId id="2147483651" r:id="rId5"/>
    <p:sldLayoutId id="2147483662" r:id="rId6"/>
    <p:sldLayoutId id="2147483655" r:id="rId7"/>
    <p:sldLayoutId id="2147483666" r:id="rId8"/>
    <p:sldLayoutId id="2147483660" r:id="rId9"/>
    <p:sldLayoutId id="2147483667" r:id="rId10"/>
    <p:sldLayoutId id="2147483664" r:id="rId11"/>
    <p:sldLayoutId id="2147483665" r:id="rId12"/>
  </p:sldLayoutIdLst>
  <p:txStyles>
    <p:titleStyle>
      <a:lvl1pPr algn="l" defTabSz="914400" rtl="0" eaLnBrk="1" latinLnBrk="0" hangingPunct="1">
        <a:lnSpc>
          <a:spcPct val="90000"/>
        </a:lnSpc>
        <a:spcBef>
          <a:spcPct val="0"/>
        </a:spcBef>
        <a:buNone/>
        <a:defRPr sz="4400" b="1" i="0" kern="1200">
          <a:solidFill>
            <a:schemeClr val="tx1"/>
          </a:solidFill>
          <a:latin typeface="Sabon Next LT" panose="02000500000000000000" pitchFamily="2" charset="0"/>
          <a:ea typeface="+mj-ea"/>
          <a:cs typeface="Sabon Next LT" panose="020005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A5F73-7068-AF0A-E0BE-ED6354E08BF8}"/>
              </a:ext>
            </a:extLst>
          </p:cNvPr>
          <p:cNvSpPr>
            <a:spLocks noGrp="1"/>
          </p:cNvSpPr>
          <p:nvPr>
            <p:ph type="ctrTitle"/>
          </p:nvPr>
        </p:nvSpPr>
        <p:spPr>
          <a:xfrm>
            <a:off x="855785" y="1122363"/>
            <a:ext cx="10468707" cy="976068"/>
          </a:xfrm>
        </p:spPr>
        <p:txBody>
          <a:bodyPr/>
          <a:lstStyle/>
          <a:p>
            <a:r>
              <a:rPr lang="en-US" dirty="0"/>
              <a:t>POSC 3710: European Politics </a:t>
            </a:r>
          </a:p>
        </p:txBody>
      </p:sp>
      <p:sp>
        <p:nvSpPr>
          <p:cNvPr id="3" name="Subtitle 2">
            <a:extLst>
              <a:ext uri="{FF2B5EF4-FFF2-40B4-BE49-F238E27FC236}">
                <a16:creationId xmlns:a16="http://schemas.microsoft.com/office/drawing/2014/main" id="{C2137159-B614-D945-A486-29CD62B45290}"/>
              </a:ext>
            </a:extLst>
          </p:cNvPr>
          <p:cNvSpPr>
            <a:spLocks noGrp="1"/>
          </p:cNvSpPr>
          <p:nvPr>
            <p:ph type="subTitle" idx="1"/>
          </p:nvPr>
        </p:nvSpPr>
        <p:spPr>
          <a:xfrm>
            <a:off x="1395047" y="2098431"/>
            <a:ext cx="9144000" cy="1655762"/>
          </a:xfrm>
        </p:spPr>
        <p:txBody>
          <a:bodyPr/>
          <a:lstStyle/>
          <a:p>
            <a:pPr algn="ctr"/>
            <a:r>
              <a:rPr lang="en-US" dirty="0"/>
              <a:t>8/24/2026: 20th-Century European Ideologies</a:t>
            </a:r>
          </a:p>
          <a:p>
            <a:pPr algn="ctr"/>
            <a:r>
              <a:rPr lang="en-US" dirty="0"/>
              <a:t>Dr. Will Horne</a:t>
            </a:r>
          </a:p>
          <a:p>
            <a:pPr algn="ctr"/>
            <a:r>
              <a:rPr lang="en-US" dirty="0"/>
              <a:t>Clemson University</a:t>
            </a:r>
          </a:p>
        </p:txBody>
      </p:sp>
    </p:spTree>
    <p:extLst>
      <p:ext uri="{BB962C8B-B14F-4D97-AF65-F5344CB8AC3E}">
        <p14:creationId xmlns:p14="http://schemas.microsoft.com/office/powerpoint/2010/main" val="289232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93FCC-9F1B-007A-5151-6334223EA75C}"/>
              </a:ext>
            </a:extLst>
          </p:cNvPr>
          <p:cNvSpPr>
            <a:spLocks noGrp="1"/>
          </p:cNvSpPr>
          <p:nvPr>
            <p:ph type="title"/>
          </p:nvPr>
        </p:nvSpPr>
        <p:spPr/>
        <p:txBody>
          <a:bodyPr/>
          <a:lstStyle/>
          <a:p>
            <a:pPr algn="ctr"/>
            <a:r>
              <a:rPr lang="en-US" dirty="0"/>
              <a:t>Opening Discussion</a:t>
            </a:r>
          </a:p>
        </p:txBody>
      </p:sp>
      <p:sp>
        <p:nvSpPr>
          <p:cNvPr id="3" name="Content Placeholder 2">
            <a:extLst>
              <a:ext uri="{FF2B5EF4-FFF2-40B4-BE49-F238E27FC236}">
                <a16:creationId xmlns:a16="http://schemas.microsoft.com/office/drawing/2014/main" id="{78A0EC59-CCC3-5EE0-D39E-AA0432033A93}"/>
              </a:ext>
            </a:extLst>
          </p:cNvPr>
          <p:cNvSpPr>
            <a:spLocks noGrp="1"/>
          </p:cNvSpPr>
          <p:nvPr>
            <p:ph idx="1"/>
          </p:nvPr>
        </p:nvSpPr>
        <p:spPr/>
        <p:txBody>
          <a:bodyPr/>
          <a:lstStyle/>
          <a:p>
            <a:r>
              <a:rPr lang="en-US" dirty="0"/>
              <a:t>What should the government's role be in managing a national economy?</a:t>
            </a:r>
          </a:p>
          <a:p>
            <a:r>
              <a:rPr lang="en-US" dirty="0"/>
              <a:t>What differences have you heard about between how the US and European countries do this?</a:t>
            </a:r>
          </a:p>
          <a:p>
            <a:r>
              <a:rPr lang="en-US" dirty="0"/>
              <a:t>Where do you think those differences came from?</a:t>
            </a:r>
          </a:p>
        </p:txBody>
      </p:sp>
    </p:spTree>
    <p:extLst>
      <p:ext uri="{BB962C8B-B14F-4D97-AF65-F5344CB8AC3E}">
        <p14:creationId xmlns:p14="http://schemas.microsoft.com/office/powerpoint/2010/main" val="1640237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Canvas"/>
          <p:cNvSpPr/>
          <p:nvPr/>
        </p:nvSpPr>
        <p:spPr>
          <a:xfrm>
            <a:off x="0" y="0"/>
            <a:ext cx="12192000" cy="6858000"/>
          </a:xfrm>
          <a:prstGeom prst="rect">
            <a:avLst/>
          </a:prstGeom>
          <a:solidFill>
            <a:srgbClr val="FFFFFF"/>
          </a:solidFill>
          <a:ln>
            <a:noFill/>
          </a:ln>
        </p:spPr>
        <p:txBody>
          <a:bodyPr wrap="square" lIns="190500" tIns="91440" rIns="190500" bIns="91440" anchor="t">
            <a:normAutofit/>
          </a:bodyPr>
          <a:lstStyle/>
          <a:p>
            <a:endParaRPr lang="en-US"/>
          </a:p>
        </p:txBody>
      </p:sp>
      <p:sp>
        <p:nvSpPr>
          <p:cNvPr id="102" name="Framing 1"/>
          <p:cNvSpPr/>
          <p:nvPr/>
        </p:nvSpPr>
        <p:spPr>
          <a:xfrm>
            <a:off x="685800" y="300000"/>
            <a:ext cx="10820400" cy="470000"/>
          </a:xfrm>
          <a:prstGeom prst="rect">
            <a:avLst/>
          </a:prstGeom>
          <a:noFill/>
          <a:ln>
            <a:noFill/>
          </a:ln>
        </p:spPr>
        <p:txBody>
          <a:bodyPr wrap="square" lIns="190500" tIns="91440" rIns="190500" bIns="91440" anchor="ctr">
            <a:normAutofit/>
          </a:bodyPr>
          <a:lstStyle/>
          <a:p>
            <a:pPr marL="0" indent="0" algn="ctr">
              <a:buNone/>
            </a:pPr>
            <a:r>
              <a:rPr lang="en-US" sz="1800" dirty="0">
                <a:solidFill>
                  <a:srgbClr val="5C5C5C"/>
                </a:solidFill>
                <a:latin typeface="Calibri"/>
                <a:cs typeface="Calibri"/>
              </a:rPr>
              <a:t>Industrial capitalism produced enormous wealth — and enormous misery.</a:t>
            </a:r>
          </a:p>
        </p:txBody>
      </p:sp>
      <p:sp>
        <p:nvSpPr>
          <p:cNvPr id="103" name="Framing 2"/>
          <p:cNvSpPr/>
          <p:nvPr/>
        </p:nvSpPr>
        <p:spPr>
          <a:xfrm>
            <a:off x="685800" y="760000"/>
            <a:ext cx="10820400" cy="560000"/>
          </a:xfrm>
          <a:prstGeom prst="rect">
            <a:avLst/>
          </a:prstGeom>
          <a:noFill/>
          <a:ln>
            <a:noFill/>
          </a:ln>
        </p:spPr>
        <p:txBody>
          <a:bodyPr wrap="square" lIns="190500" tIns="91440" rIns="190500" bIns="91440" anchor="ctr">
            <a:normAutofit lnSpcReduction="10000"/>
          </a:bodyPr>
          <a:lstStyle/>
          <a:p>
            <a:pPr marL="0" indent="0" algn="ctr">
              <a:buNone/>
            </a:pPr>
            <a:r>
              <a:rPr lang="en-US" sz="2600" b="1" dirty="0">
                <a:solidFill>
                  <a:srgbClr val="321744"/>
                </a:solidFill>
                <a:latin typeface="Calibri"/>
                <a:cs typeface="Calibri"/>
              </a:rPr>
              <a:t>What should be done about it?</a:t>
            </a:r>
          </a:p>
        </p:txBody>
      </p:sp>
      <p:sp>
        <p:nvSpPr>
          <p:cNvPr id="104" name="Card 1"/>
          <p:cNvSpPr/>
          <p:nvPr/>
        </p:nvSpPr>
        <p:spPr>
          <a:xfrm>
            <a:off x="685800" y="1400000"/>
            <a:ext cx="3378200" cy="4380000"/>
          </a:xfrm>
          <a:prstGeom prst="roundRect">
            <a:avLst>
              <a:gd name="adj" fmla="val 6000"/>
            </a:avLst>
          </a:prstGeom>
          <a:solidFill>
            <a:srgbClr val="FFF6F0"/>
          </a:solidFill>
          <a:ln w="31750">
            <a:solidFill>
              <a:srgbClr val="F3672A"/>
            </a:solidFill>
          </a:ln>
        </p:spPr>
        <p:txBody>
          <a:bodyPr wrap="square" lIns="190500" tIns="91440" rIns="190500" bIns="91440" anchor="t">
            <a:normAutofit/>
          </a:bodyPr>
          <a:lstStyle/>
          <a:p>
            <a:endParaRPr lang="en-US"/>
          </a:p>
        </p:txBody>
      </p:sp>
      <p:sp>
        <p:nvSpPr>
          <p:cNvPr id="105" name="Card 1 header"/>
          <p:cNvSpPr/>
          <p:nvPr/>
        </p:nvSpPr>
        <p:spPr>
          <a:xfrm>
            <a:off x="685800" y="1400000"/>
            <a:ext cx="3378200" cy="640000"/>
          </a:xfrm>
          <a:prstGeom prst="roundRect">
            <a:avLst>
              <a:gd name="adj" fmla="val 28000"/>
            </a:avLst>
          </a:prstGeom>
          <a:solidFill>
            <a:srgbClr val="F3672A"/>
          </a:solidFill>
          <a:ln w="31750">
            <a:solidFill>
              <a:srgbClr val="F3672A"/>
            </a:solidFill>
          </a:ln>
        </p:spPr>
        <p:txBody>
          <a:bodyPr wrap="square" lIns="190500" tIns="91440" rIns="190500" bIns="91440" anchor="ctr">
            <a:normAutofit/>
          </a:bodyPr>
          <a:lstStyle/>
          <a:p>
            <a:pPr marL="0" indent="0" algn="ctr">
              <a:buNone/>
            </a:pPr>
            <a:r>
              <a:rPr lang="en-US" sz="1500" b="1" dirty="0">
                <a:solidFill>
                  <a:srgbClr val="FFFFFF"/>
                </a:solidFill>
                <a:latin typeface="Calibri"/>
                <a:cs typeface="Calibri"/>
              </a:rPr>
              <a:t>MARX</a:t>
            </a:r>
          </a:p>
        </p:txBody>
      </p:sp>
      <p:sp>
        <p:nvSpPr>
          <p:cNvPr id="106" name="Card 1 text"/>
          <p:cNvSpPr/>
          <p:nvPr/>
        </p:nvSpPr>
        <p:spPr>
          <a:xfrm>
            <a:off x="876300" y="2190000"/>
            <a:ext cx="2997200" cy="3440000"/>
          </a:xfrm>
          <a:prstGeom prst="rect">
            <a:avLst/>
          </a:prstGeom>
          <a:noFill/>
          <a:ln>
            <a:noFill/>
          </a:ln>
        </p:spPr>
        <p:txBody>
          <a:bodyPr wrap="square" lIns="45720" tIns="91440" rIns="45720" bIns="91440" anchor="ctr">
            <a:normAutofit/>
          </a:bodyPr>
          <a:lstStyle/>
          <a:p>
            <a:pPr marL="0" indent="0" algn="ctr">
              <a:spcAft>
                <a:spcPts val="1400"/>
              </a:spcAft>
              <a:buNone/>
            </a:pPr>
            <a:r>
              <a:rPr lang="en-US" sz="3200" b="1" dirty="0">
                <a:solidFill>
                  <a:srgbClr val="F3672A"/>
                </a:solidFill>
                <a:latin typeface="Calibri"/>
                <a:cs typeface="Calibri"/>
              </a:rPr>
              <a:t>Abolish it</a:t>
            </a:r>
          </a:p>
          <a:p>
            <a:pPr marL="182880" indent="-182880" algn="l">
              <a:spcAft>
                <a:spcPts val="1000"/>
              </a:spcAft>
              <a:buFont typeface="Arial" panose="020B0604020202020204" pitchFamily="34" charset="0"/>
              <a:buChar char="•"/>
            </a:pPr>
            <a:r>
              <a:rPr lang="en-US" sz="1500" dirty="0">
                <a:solidFill>
                  <a:srgbClr val="321744"/>
                </a:solidFill>
                <a:latin typeface="Calibri"/>
                <a:cs typeface="Calibri"/>
              </a:rPr>
              <a:t>Private ownership of the means of production is the problem</a:t>
            </a:r>
          </a:p>
          <a:p>
            <a:pPr marL="182880" indent="-182880" algn="l">
              <a:spcAft>
                <a:spcPts val="1000"/>
              </a:spcAft>
              <a:buFont typeface="Arial" panose="020B0604020202020204" pitchFamily="34" charset="0"/>
              <a:buChar char="•"/>
            </a:pPr>
            <a:r>
              <a:rPr lang="en-US" sz="1500" dirty="0">
                <a:solidFill>
                  <a:srgbClr val="321744"/>
                </a:solidFill>
                <a:latin typeface="Calibri"/>
                <a:cs typeface="Calibri"/>
              </a:rPr>
              <a:t>Capitalism generates the class that will overthrow it</a:t>
            </a:r>
          </a:p>
          <a:p>
            <a:pPr marL="182880" indent="-182880" algn="l">
              <a:spcAft>
                <a:spcPts val="1000"/>
              </a:spcAft>
              <a:buFont typeface="Arial" panose="020B0604020202020204" pitchFamily="34" charset="0"/>
              <a:buChar char="•"/>
            </a:pPr>
            <a:r>
              <a:rPr lang="en-US" sz="1500" dirty="0">
                <a:solidFill>
                  <a:srgbClr val="321744"/>
                </a:solidFill>
                <a:latin typeface="Calibri"/>
                <a:cs typeface="Calibri"/>
              </a:rPr>
              <a:t>Revolution, then a classless society</a:t>
            </a:r>
          </a:p>
        </p:txBody>
      </p:sp>
      <p:sp>
        <p:nvSpPr>
          <p:cNvPr id="107" name="Card 2"/>
          <p:cNvSpPr/>
          <p:nvPr/>
        </p:nvSpPr>
        <p:spPr>
          <a:xfrm>
            <a:off x="4406900" y="1400000"/>
            <a:ext cx="3378200" cy="4380000"/>
          </a:xfrm>
          <a:prstGeom prst="roundRect">
            <a:avLst>
              <a:gd name="adj" fmla="val 6000"/>
            </a:avLst>
          </a:prstGeom>
          <a:solidFill>
            <a:srgbClr val="FFF6F0"/>
          </a:solidFill>
          <a:ln w="31750">
            <a:solidFill>
              <a:srgbClr val="301A41"/>
            </a:solidFill>
          </a:ln>
        </p:spPr>
        <p:txBody>
          <a:bodyPr wrap="square" lIns="190500" tIns="91440" rIns="190500" bIns="91440" anchor="t">
            <a:normAutofit/>
          </a:bodyPr>
          <a:lstStyle/>
          <a:p>
            <a:endParaRPr lang="en-US"/>
          </a:p>
        </p:txBody>
      </p:sp>
      <p:sp>
        <p:nvSpPr>
          <p:cNvPr id="108" name="Card 2 header"/>
          <p:cNvSpPr/>
          <p:nvPr/>
        </p:nvSpPr>
        <p:spPr>
          <a:xfrm>
            <a:off x="4406900" y="1400000"/>
            <a:ext cx="3378200" cy="640000"/>
          </a:xfrm>
          <a:prstGeom prst="roundRect">
            <a:avLst>
              <a:gd name="adj" fmla="val 28000"/>
            </a:avLst>
          </a:prstGeom>
          <a:solidFill>
            <a:srgbClr val="301A41"/>
          </a:solidFill>
          <a:ln w="31750">
            <a:solidFill>
              <a:srgbClr val="301A41"/>
            </a:solidFill>
          </a:ln>
        </p:spPr>
        <p:txBody>
          <a:bodyPr wrap="square" lIns="190500" tIns="91440" rIns="190500" bIns="91440" anchor="ctr">
            <a:normAutofit/>
          </a:bodyPr>
          <a:lstStyle/>
          <a:p>
            <a:pPr marL="0" indent="0" algn="ctr">
              <a:buNone/>
            </a:pPr>
            <a:r>
              <a:rPr lang="en-US" sz="1500" b="1" dirty="0">
                <a:solidFill>
                  <a:srgbClr val="FFFFFF"/>
                </a:solidFill>
                <a:latin typeface="Calibri"/>
                <a:cs typeface="Calibri"/>
              </a:rPr>
              <a:t>HAYEK</a:t>
            </a:r>
          </a:p>
        </p:txBody>
      </p:sp>
      <p:sp>
        <p:nvSpPr>
          <p:cNvPr id="109" name="Card 2 text"/>
          <p:cNvSpPr/>
          <p:nvPr/>
        </p:nvSpPr>
        <p:spPr>
          <a:xfrm>
            <a:off x="4597400" y="2190000"/>
            <a:ext cx="2997200" cy="3440000"/>
          </a:xfrm>
          <a:prstGeom prst="rect">
            <a:avLst/>
          </a:prstGeom>
          <a:noFill/>
          <a:ln>
            <a:noFill/>
          </a:ln>
        </p:spPr>
        <p:txBody>
          <a:bodyPr wrap="square" lIns="45720" tIns="91440" rIns="45720" bIns="91440" anchor="ctr">
            <a:normAutofit/>
          </a:bodyPr>
          <a:lstStyle/>
          <a:p>
            <a:pPr marL="0" indent="0" algn="ctr">
              <a:spcAft>
                <a:spcPts val="1400"/>
              </a:spcAft>
              <a:buNone/>
            </a:pPr>
            <a:r>
              <a:rPr lang="en-US" sz="3200" b="1" dirty="0">
                <a:solidFill>
                  <a:srgbClr val="301A41"/>
                </a:solidFill>
                <a:latin typeface="Calibri"/>
                <a:cs typeface="Calibri"/>
              </a:rPr>
              <a:t>Protect it</a:t>
            </a:r>
          </a:p>
          <a:p>
            <a:pPr marL="182880" indent="-182880" algn="l">
              <a:spcAft>
                <a:spcPts val="1000"/>
              </a:spcAft>
              <a:buFont typeface="Arial" panose="020B0604020202020204" pitchFamily="34" charset="0"/>
              <a:buChar char="•"/>
            </a:pPr>
            <a:r>
              <a:rPr lang="en-US" sz="1500" dirty="0">
                <a:solidFill>
                  <a:srgbClr val="321744"/>
                </a:solidFill>
                <a:latin typeface="Calibri"/>
                <a:cs typeface="Calibri"/>
              </a:rPr>
              <a:t>Planning cannot aggregate dispersed knowledge</a:t>
            </a:r>
          </a:p>
          <a:p>
            <a:pPr marL="182880" indent="-182880" algn="l">
              <a:spcAft>
                <a:spcPts val="1000"/>
              </a:spcAft>
              <a:buFont typeface="Arial" panose="020B0604020202020204" pitchFamily="34" charset="0"/>
              <a:buChar char="•"/>
            </a:pPr>
            <a:r>
              <a:rPr lang="en-US" sz="1500" dirty="0">
                <a:solidFill>
                  <a:srgbClr val="321744"/>
                </a:solidFill>
                <a:latin typeface="Calibri"/>
                <a:cs typeface="Calibri"/>
              </a:rPr>
              <a:t>Central direction of the economy requires direction of people</a:t>
            </a:r>
          </a:p>
          <a:p>
            <a:pPr marL="182880" indent="-182880" algn="l">
              <a:spcAft>
                <a:spcPts val="1000"/>
              </a:spcAft>
              <a:buFont typeface="Arial" panose="020B0604020202020204" pitchFamily="34" charset="0"/>
              <a:buChar char="•"/>
            </a:pPr>
            <a:r>
              <a:rPr lang="en-US" sz="1500" dirty="0">
                <a:solidFill>
                  <a:srgbClr val="321744"/>
                </a:solidFill>
                <a:latin typeface="Calibri"/>
                <a:cs typeface="Calibri"/>
              </a:rPr>
              <a:t>Markets as a discovery procedure and safeguard against government</a:t>
            </a:r>
          </a:p>
        </p:txBody>
      </p:sp>
      <p:sp>
        <p:nvSpPr>
          <p:cNvPr id="110" name="Card 3"/>
          <p:cNvSpPr/>
          <p:nvPr/>
        </p:nvSpPr>
        <p:spPr>
          <a:xfrm>
            <a:off x="8128000" y="1400000"/>
            <a:ext cx="3378200" cy="4380000"/>
          </a:xfrm>
          <a:prstGeom prst="roundRect">
            <a:avLst>
              <a:gd name="adj" fmla="val 6000"/>
            </a:avLst>
          </a:prstGeom>
          <a:solidFill>
            <a:srgbClr val="F4F2F5"/>
          </a:solidFill>
          <a:ln w="31750">
            <a:solidFill>
              <a:srgbClr val="7A6B86"/>
            </a:solidFill>
          </a:ln>
        </p:spPr>
        <p:txBody>
          <a:bodyPr wrap="square" lIns="190500" tIns="91440" rIns="190500" bIns="91440" anchor="t">
            <a:normAutofit/>
          </a:bodyPr>
          <a:lstStyle/>
          <a:p>
            <a:endParaRPr lang="en-US"/>
          </a:p>
        </p:txBody>
      </p:sp>
      <p:sp>
        <p:nvSpPr>
          <p:cNvPr id="111" name="Card 3 header"/>
          <p:cNvSpPr/>
          <p:nvPr/>
        </p:nvSpPr>
        <p:spPr>
          <a:xfrm>
            <a:off x="8128000" y="1400000"/>
            <a:ext cx="3378200" cy="640000"/>
          </a:xfrm>
          <a:prstGeom prst="roundRect">
            <a:avLst>
              <a:gd name="adj" fmla="val 28000"/>
            </a:avLst>
          </a:prstGeom>
          <a:solidFill>
            <a:srgbClr val="7A6B86"/>
          </a:solidFill>
          <a:ln w="31750">
            <a:solidFill>
              <a:srgbClr val="7A6B86"/>
            </a:solidFill>
          </a:ln>
        </p:spPr>
        <p:txBody>
          <a:bodyPr wrap="square" lIns="190500" tIns="91440" rIns="190500" bIns="91440" anchor="ctr">
            <a:normAutofit/>
          </a:bodyPr>
          <a:lstStyle/>
          <a:p>
            <a:pPr marL="0" indent="0" algn="ctr">
              <a:buNone/>
            </a:pPr>
            <a:r>
              <a:rPr lang="en-US" sz="1500" b="1" dirty="0">
                <a:solidFill>
                  <a:srgbClr val="FFFFFF"/>
                </a:solidFill>
                <a:latin typeface="Calibri"/>
                <a:cs typeface="Calibri"/>
              </a:rPr>
              <a:t>THE THIRD ANSWER</a:t>
            </a:r>
          </a:p>
        </p:txBody>
      </p:sp>
      <p:sp>
        <p:nvSpPr>
          <p:cNvPr id="112" name="Card 3 text"/>
          <p:cNvSpPr/>
          <p:nvPr/>
        </p:nvSpPr>
        <p:spPr>
          <a:xfrm>
            <a:off x="8318500" y="2190000"/>
            <a:ext cx="2997200" cy="3440000"/>
          </a:xfrm>
          <a:prstGeom prst="rect">
            <a:avLst/>
          </a:prstGeom>
          <a:noFill/>
          <a:ln>
            <a:noFill/>
          </a:ln>
        </p:spPr>
        <p:txBody>
          <a:bodyPr wrap="square" lIns="45720" tIns="91440" rIns="45720" bIns="91440" anchor="ctr">
            <a:normAutofit/>
          </a:bodyPr>
          <a:lstStyle/>
          <a:p>
            <a:pPr marL="0" indent="0" algn="ctr">
              <a:spcAft>
                <a:spcPts val="1400"/>
              </a:spcAft>
              <a:buNone/>
            </a:pPr>
            <a:r>
              <a:rPr lang="en-US" sz="3200" b="1" dirty="0">
                <a:solidFill>
                  <a:srgbClr val="7A6B86"/>
                </a:solidFill>
                <a:latin typeface="Calibri"/>
                <a:cs typeface="Calibri"/>
              </a:rPr>
              <a:t>Tame it</a:t>
            </a:r>
          </a:p>
          <a:p>
            <a:pPr marL="182880" indent="-182880" algn="l">
              <a:spcAft>
                <a:spcPts val="1000"/>
              </a:spcAft>
              <a:buFont typeface="Arial" panose="020B0604020202020204" pitchFamily="34" charset="0"/>
              <a:buChar char="•"/>
            </a:pPr>
            <a:r>
              <a:rPr lang="en-US" sz="1500" dirty="0">
                <a:solidFill>
                  <a:srgbClr val="321744"/>
                </a:solidFill>
                <a:latin typeface="Calibri"/>
                <a:cs typeface="Calibri"/>
              </a:rPr>
              <a:t>Keep markets, but constrain and compensate for them</a:t>
            </a:r>
          </a:p>
          <a:p>
            <a:pPr marL="182880" indent="-182880" algn="l">
              <a:spcAft>
                <a:spcPts val="1000"/>
              </a:spcAft>
              <a:buFont typeface="Arial" panose="020B0604020202020204" pitchFamily="34" charset="0"/>
              <a:buChar char="•"/>
            </a:pPr>
            <a:r>
              <a:rPr lang="en-US" sz="1500" dirty="0">
                <a:solidFill>
                  <a:srgbClr val="321744"/>
                </a:solidFill>
                <a:latin typeface="Calibri"/>
                <a:cs typeface="Calibri"/>
              </a:rPr>
              <a:t>Social democracy takes this route by ballot, fascism by force</a:t>
            </a:r>
          </a:p>
          <a:p>
            <a:pPr marL="182880" indent="-182880" algn="l">
              <a:spcAft>
                <a:spcPts val="1000"/>
              </a:spcAft>
              <a:buFont typeface="Arial" panose="020B0604020202020204" pitchFamily="34" charset="0"/>
              <a:buChar char="•"/>
            </a:pPr>
            <a:r>
              <a:rPr lang="en-US" sz="1500" dirty="0">
                <a:solidFill>
                  <a:srgbClr val="321744"/>
                </a:solidFill>
                <a:latin typeface="Calibri"/>
                <a:cs typeface="Calibri"/>
              </a:rPr>
              <a:t>We take these up on 8/26 and 9/9</a:t>
            </a:r>
          </a:p>
        </p:txBody>
      </p:sp>
      <p:sp>
        <p:nvSpPr>
          <p:cNvPr id="2" name="Title 1">
            <a:extLst>
              <a:ext uri="{FF2B5EF4-FFF2-40B4-BE49-F238E27FC236}">
                <a16:creationId xmlns:a16="http://schemas.microsoft.com/office/drawing/2014/main" id="{E7B7873E-60F9-957C-2DC0-6F2D3E78F964}"/>
              </a:ext>
            </a:extLst>
          </p:cNvPr>
          <p:cNvSpPr>
            <a:spLocks noGrp="1"/>
          </p:cNvSpPr>
          <p:nvPr>
            <p:ph type="title"/>
          </p:nvPr>
        </p:nvSpPr>
        <p:spPr/>
        <p:txBody>
          <a:bodyPr>
            <a:normAutofit/>
          </a:bodyPr>
          <a:lstStyle/>
          <a:p>
            <a:r>
              <a:rPr lang="en-US" dirty="0"/>
              <a:t>Three Answers to One Question</a:t>
            </a:r>
          </a:p>
        </p:txBody>
      </p:sp>
    </p:spTree>
    <p:extLst>
      <p:ext uri="{BB962C8B-B14F-4D97-AF65-F5344CB8AC3E}">
        <p14:creationId xmlns:p14="http://schemas.microsoft.com/office/powerpoint/2010/main" val="373434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9">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9">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9">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2">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2">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build="p"/>
      <p:bldP spid="109" grpId="0" build="p"/>
      <p:bldP spid="11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EB40D-BE59-DD30-112A-B80A1DF4086D}"/>
              </a:ext>
            </a:extLst>
          </p:cNvPr>
          <p:cNvSpPr>
            <a:spLocks noGrp="1"/>
          </p:cNvSpPr>
          <p:nvPr>
            <p:ph type="title"/>
          </p:nvPr>
        </p:nvSpPr>
        <p:spPr/>
        <p:txBody>
          <a:bodyPr/>
          <a:lstStyle/>
          <a:p>
            <a:r>
              <a:rPr lang="en-US" dirty="0"/>
              <a:t>Before Marx: Early Socialists</a:t>
            </a:r>
          </a:p>
        </p:txBody>
      </p:sp>
      <p:pic>
        <p:nvPicPr>
          <p:cNvPr id="1026" name="Picture 2">
            <a:extLst>
              <a:ext uri="{FF2B5EF4-FFF2-40B4-BE49-F238E27FC236}">
                <a16:creationId xmlns:a16="http://schemas.microsoft.com/office/drawing/2014/main" id="{EF96BE77-FC4A-936B-0B4D-D64453F5BB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444" y="1297517"/>
            <a:ext cx="2664168" cy="32575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2B054C24-E21A-A73E-8C97-F93B063174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27378" y="1297517"/>
            <a:ext cx="2646594" cy="334433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0BA992BF-A459-345C-896D-0275101937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23400" y="1230065"/>
            <a:ext cx="2646594" cy="3440572"/>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8">
            <a:extLst>
              <a:ext uri="{FF2B5EF4-FFF2-40B4-BE49-F238E27FC236}">
                <a16:creationId xmlns:a16="http://schemas.microsoft.com/office/drawing/2014/main" id="{6E04D143-BF8D-07A5-EC2F-964FAE4061A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a:extLst>
              <a:ext uri="{FF2B5EF4-FFF2-40B4-BE49-F238E27FC236}">
                <a16:creationId xmlns:a16="http://schemas.microsoft.com/office/drawing/2014/main" id="{98C16CF6-7212-995D-723D-57799868DFE4}"/>
              </a:ext>
            </a:extLst>
          </p:cNvPr>
          <p:cNvPicPr>
            <a:picLocks noChangeAspect="1"/>
          </p:cNvPicPr>
          <p:nvPr/>
        </p:nvPicPr>
        <p:blipFill>
          <a:blip r:embed="rId6"/>
          <a:srcRect r="13879"/>
          <a:stretch/>
        </p:blipFill>
        <p:spPr>
          <a:xfrm>
            <a:off x="6411607" y="1297518"/>
            <a:ext cx="2783193" cy="3373120"/>
          </a:xfrm>
          <a:prstGeom prst="rect">
            <a:avLst/>
          </a:prstGeom>
        </p:spPr>
      </p:pic>
      <p:sp>
        <p:nvSpPr>
          <p:cNvPr id="10" name="TextBox 9">
            <a:extLst>
              <a:ext uri="{FF2B5EF4-FFF2-40B4-BE49-F238E27FC236}">
                <a16:creationId xmlns:a16="http://schemas.microsoft.com/office/drawing/2014/main" id="{9999C255-26E4-944E-C118-2441DDFDDBEF}"/>
              </a:ext>
            </a:extLst>
          </p:cNvPr>
          <p:cNvSpPr txBox="1"/>
          <p:nvPr/>
        </p:nvSpPr>
        <p:spPr>
          <a:xfrm>
            <a:off x="838200" y="4709008"/>
            <a:ext cx="2294731" cy="646331"/>
          </a:xfrm>
          <a:prstGeom prst="rect">
            <a:avLst/>
          </a:prstGeom>
          <a:noFill/>
        </p:spPr>
        <p:txBody>
          <a:bodyPr wrap="none" rtlCol="0">
            <a:spAutoFit/>
          </a:bodyPr>
          <a:lstStyle/>
          <a:p>
            <a:r>
              <a:rPr lang="en-US" dirty="0"/>
              <a:t>Henri de Saint-Simon</a:t>
            </a:r>
          </a:p>
          <a:p>
            <a:r>
              <a:rPr lang="en-US" dirty="0"/>
              <a:t>          1760-1825</a:t>
            </a:r>
          </a:p>
        </p:txBody>
      </p:sp>
      <p:sp>
        <p:nvSpPr>
          <p:cNvPr id="12" name="TextBox 11">
            <a:extLst>
              <a:ext uri="{FF2B5EF4-FFF2-40B4-BE49-F238E27FC236}">
                <a16:creationId xmlns:a16="http://schemas.microsoft.com/office/drawing/2014/main" id="{9FE6554E-D977-2511-EC28-11477FCA16C0}"/>
              </a:ext>
            </a:extLst>
          </p:cNvPr>
          <p:cNvSpPr txBox="1"/>
          <p:nvPr/>
        </p:nvSpPr>
        <p:spPr>
          <a:xfrm>
            <a:off x="4224472" y="4728633"/>
            <a:ext cx="1482457" cy="646331"/>
          </a:xfrm>
          <a:prstGeom prst="rect">
            <a:avLst/>
          </a:prstGeom>
          <a:noFill/>
        </p:spPr>
        <p:txBody>
          <a:bodyPr wrap="none" rtlCol="0">
            <a:spAutoFit/>
          </a:bodyPr>
          <a:lstStyle/>
          <a:p>
            <a:r>
              <a:rPr lang="en-US" dirty="0"/>
              <a:t>Robert Owen</a:t>
            </a:r>
          </a:p>
          <a:p>
            <a:pPr algn="ctr"/>
            <a:r>
              <a:rPr lang="en-US" dirty="0"/>
              <a:t>1771-1858</a:t>
            </a:r>
          </a:p>
        </p:txBody>
      </p:sp>
      <p:sp>
        <p:nvSpPr>
          <p:cNvPr id="13" name="TextBox 12">
            <a:extLst>
              <a:ext uri="{FF2B5EF4-FFF2-40B4-BE49-F238E27FC236}">
                <a16:creationId xmlns:a16="http://schemas.microsoft.com/office/drawing/2014/main" id="{3E370671-748D-72E9-5B28-FE104E4D7691}"/>
              </a:ext>
            </a:extLst>
          </p:cNvPr>
          <p:cNvSpPr txBox="1"/>
          <p:nvPr/>
        </p:nvSpPr>
        <p:spPr>
          <a:xfrm>
            <a:off x="7226300" y="4750556"/>
            <a:ext cx="1715791" cy="646331"/>
          </a:xfrm>
          <a:prstGeom prst="rect">
            <a:avLst/>
          </a:prstGeom>
          <a:noFill/>
        </p:spPr>
        <p:txBody>
          <a:bodyPr wrap="none" rtlCol="0">
            <a:spAutoFit/>
          </a:bodyPr>
          <a:lstStyle/>
          <a:p>
            <a:r>
              <a:rPr lang="en-US" dirty="0"/>
              <a:t>Charles Fourier</a:t>
            </a:r>
          </a:p>
          <a:p>
            <a:r>
              <a:rPr lang="en-US" dirty="0"/>
              <a:t>    1772-1837</a:t>
            </a:r>
          </a:p>
        </p:txBody>
      </p:sp>
      <p:sp>
        <p:nvSpPr>
          <p:cNvPr id="14" name="TextBox 13">
            <a:extLst>
              <a:ext uri="{FF2B5EF4-FFF2-40B4-BE49-F238E27FC236}">
                <a16:creationId xmlns:a16="http://schemas.microsoft.com/office/drawing/2014/main" id="{1F8F2ADC-646D-596D-0BF1-0EA104355F64}"/>
              </a:ext>
            </a:extLst>
          </p:cNvPr>
          <p:cNvSpPr txBox="1"/>
          <p:nvPr/>
        </p:nvSpPr>
        <p:spPr>
          <a:xfrm>
            <a:off x="9514999" y="4768334"/>
            <a:ext cx="2554995" cy="646331"/>
          </a:xfrm>
          <a:prstGeom prst="rect">
            <a:avLst/>
          </a:prstGeom>
          <a:noFill/>
        </p:spPr>
        <p:txBody>
          <a:bodyPr wrap="none" rtlCol="0">
            <a:spAutoFit/>
          </a:bodyPr>
          <a:lstStyle/>
          <a:p>
            <a:r>
              <a:rPr lang="en-US" dirty="0"/>
              <a:t>Pierre-Joseph Proudhon</a:t>
            </a:r>
          </a:p>
          <a:p>
            <a:pPr algn="ctr"/>
            <a:r>
              <a:rPr lang="en-US" dirty="0"/>
              <a:t>1809-1865</a:t>
            </a:r>
          </a:p>
        </p:txBody>
      </p:sp>
    </p:spTree>
    <p:extLst>
      <p:ext uri="{BB962C8B-B14F-4D97-AF65-F5344CB8AC3E}">
        <p14:creationId xmlns:p14="http://schemas.microsoft.com/office/powerpoint/2010/main" val="2509548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2" grpId="0" build="p"/>
      <p:bldP spid="13" grpId="0" build="p"/>
      <p:bldP spid="1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AF85A-540B-41EA-3C17-E8E6673F54E6}"/>
              </a:ext>
            </a:extLst>
          </p:cNvPr>
          <p:cNvSpPr>
            <a:spLocks noGrp="1"/>
          </p:cNvSpPr>
          <p:nvPr>
            <p:ph type="title"/>
          </p:nvPr>
        </p:nvSpPr>
        <p:spPr>
          <a:xfrm>
            <a:off x="469900" y="373918"/>
            <a:ext cx="5626099" cy="1542806"/>
          </a:xfrm>
        </p:spPr>
        <p:txBody>
          <a:bodyPr/>
          <a:lstStyle/>
          <a:p>
            <a:r>
              <a:rPr lang="en-US" dirty="0"/>
              <a:t>Karl Marx</a:t>
            </a:r>
          </a:p>
        </p:txBody>
      </p:sp>
      <p:sp>
        <p:nvSpPr>
          <p:cNvPr id="3" name="Content Placeholder 2">
            <a:extLst>
              <a:ext uri="{FF2B5EF4-FFF2-40B4-BE49-F238E27FC236}">
                <a16:creationId xmlns:a16="http://schemas.microsoft.com/office/drawing/2014/main" id="{E58C0892-061D-8EDB-8F5E-DC69C93FDABE}"/>
              </a:ext>
            </a:extLst>
          </p:cNvPr>
          <p:cNvSpPr>
            <a:spLocks noGrp="1"/>
          </p:cNvSpPr>
          <p:nvPr>
            <p:ph sz="half" idx="1"/>
          </p:nvPr>
        </p:nvSpPr>
        <p:spPr/>
        <p:txBody>
          <a:bodyPr/>
          <a:lstStyle/>
          <a:p>
            <a:r>
              <a:rPr lang="en-US" dirty="0"/>
              <a:t>1818 — born in Trier</a:t>
            </a:r>
          </a:p>
          <a:p>
            <a:r>
              <a:rPr lang="en-US" dirty="0"/>
              <a:t>1841 — PhD in philosophy</a:t>
            </a:r>
          </a:p>
          <a:p>
            <a:r>
              <a:rPr lang="en-US" dirty="0"/>
              <a:t>1845 — Manchester, with Engels</a:t>
            </a:r>
          </a:p>
          <a:p>
            <a:r>
              <a:rPr lang="en-US" dirty="0"/>
              <a:t>1848 — The Communist Manifesto</a:t>
            </a:r>
          </a:p>
          <a:p>
            <a:r>
              <a:rPr lang="en-US" dirty="0"/>
              <a:t>1867 — Capital, vol. 1</a:t>
            </a:r>
          </a:p>
        </p:txBody>
      </p:sp>
      <p:pic>
        <p:nvPicPr>
          <p:cNvPr id="4" name="Picture 3">
            <a:extLst>
              <a:ext uri="{FF2B5EF4-FFF2-40B4-BE49-F238E27FC236}">
                <a16:creationId xmlns:a16="http://schemas.microsoft.com/office/drawing/2014/main" id="{21A10E38-FFB4-0679-4E44-87FB6605E9A3}"/>
              </a:ext>
            </a:extLst>
          </p:cNvPr>
          <p:cNvPicPr>
            <a:picLocks noChangeAspect="1"/>
          </p:cNvPicPr>
          <p:nvPr/>
        </p:nvPicPr>
        <p:blipFill>
          <a:blip r:embed="rId3"/>
          <a:srcRect b="16156"/>
          <a:stretch/>
        </p:blipFill>
        <p:spPr>
          <a:xfrm>
            <a:off x="6096000" y="0"/>
            <a:ext cx="6096000" cy="6858000"/>
          </a:xfrm>
          <a:prstGeom prst="rect">
            <a:avLst/>
          </a:prstGeom>
        </p:spPr>
      </p:pic>
    </p:spTree>
    <p:extLst>
      <p:ext uri="{BB962C8B-B14F-4D97-AF65-F5344CB8AC3E}">
        <p14:creationId xmlns:p14="http://schemas.microsoft.com/office/powerpoint/2010/main" val="2331488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209D9-2612-CFD2-91A8-44F23EAC0C5D}"/>
              </a:ext>
            </a:extLst>
          </p:cNvPr>
          <p:cNvSpPr>
            <a:spLocks noGrp="1"/>
          </p:cNvSpPr>
          <p:nvPr>
            <p:ph type="title"/>
          </p:nvPr>
        </p:nvSpPr>
        <p:spPr>
          <a:xfrm>
            <a:off x="838200" y="303742"/>
            <a:ext cx="10515600" cy="845608"/>
          </a:xfrm>
        </p:spPr>
        <p:txBody>
          <a:bodyPr>
            <a:normAutofit fontScale="90000"/>
          </a:bodyPr>
          <a:lstStyle/>
          <a:p>
            <a:r>
              <a:rPr lang="en-US" dirty="0"/>
              <a:t>Marx and Manchester: Capitalism at Its Most Extreme</a:t>
            </a:r>
          </a:p>
        </p:txBody>
      </p:sp>
      <p:pic>
        <p:nvPicPr>
          <p:cNvPr id="2050" name="Picture 2" descr="The dark days of Manchester's buildings – Quadriga">
            <a:extLst>
              <a:ext uri="{FF2B5EF4-FFF2-40B4-BE49-F238E27FC236}">
                <a16:creationId xmlns:a16="http://schemas.microsoft.com/office/drawing/2014/main" id="{6AE3D53B-69CB-24BF-C5AE-1780C5AA82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0312" y="996950"/>
            <a:ext cx="6451688" cy="48641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084675E1-6F91-D7BC-97D4-90FE5DF2003B}"/>
              </a:ext>
            </a:extLst>
          </p:cNvPr>
          <p:cNvSpPr txBox="1"/>
          <p:nvPr/>
        </p:nvSpPr>
        <p:spPr>
          <a:xfrm>
            <a:off x="850901" y="1587500"/>
            <a:ext cx="4889412" cy="1754326"/>
          </a:xfrm>
          <a:prstGeom prst="rect">
            <a:avLst/>
          </a:prstGeom>
          <a:noFill/>
        </p:spPr>
        <p:txBody>
          <a:bodyPr wrap="square" rtlCol="0">
            <a:spAutoFit/>
          </a:bodyPr>
          <a:lstStyle/>
          <a:p>
            <a:pPr marL="285750" indent="-285750">
              <a:buFont typeface="Arial" panose="020B0604020202020204" pitchFamily="34" charset="0"/>
              <a:buChar char="•"/>
            </a:pPr>
            <a:r>
              <a:rPr lang="en-US" dirty="0"/>
              <a:t>Average age at death, working-class districts: 17</a:t>
            </a:r>
          </a:p>
          <a:p>
            <a:pPr marL="285750" indent="-285750">
              <a:buFont typeface="Arial" panose="020B0604020202020204" pitchFamily="34" charset="0"/>
              <a:buChar char="•"/>
            </a:pPr>
            <a:r>
              <a:rPr lang="en-US" dirty="0"/>
              <a:t>Average age at death, affluent districts: 38</a:t>
            </a:r>
          </a:p>
          <a:p>
            <a:pPr marL="285750" indent="-285750">
              <a:buFont typeface="Arial" panose="020B0604020202020204" pitchFamily="34" charset="0"/>
              <a:buChar char="•"/>
            </a:pPr>
            <a:r>
              <a:rPr lang="en-US" dirty="0"/>
              <a:t>Half of all children did not live past five</a:t>
            </a:r>
          </a:p>
          <a:p>
            <a:pPr marL="285750" indent="-285750">
              <a:buFont typeface="Arial" panose="020B0604020202020204" pitchFamily="34" charset="0"/>
              <a:buChar char="•"/>
            </a:pPr>
            <a:r>
              <a:rPr lang="en-US" dirty="0"/>
              <a:t>Twelve-hour days [6 days a week]; no sick pay, time off, pension, or insurance</a:t>
            </a:r>
          </a:p>
        </p:txBody>
      </p:sp>
    </p:spTree>
    <p:extLst>
      <p:ext uri="{BB962C8B-B14F-4D97-AF65-F5344CB8AC3E}">
        <p14:creationId xmlns:p14="http://schemas.microsoft.com/office/powerpoint/2010/main" val="1935941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r/WhitePeopleTwitter - A conversation with Marx">
            <a:extLst>
              <a:ext uri="{FF2B5EF4-FFF2-40B4-BE49-F238E27FC236}">
                <a16:creationId xmlns:a16="http://schemas.microsoft.com/office/drawing/2014/main" id="{CE529EEC-09DE-66A4-092A-A963048972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12192000" cy="6096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7B7873E-60F9-957C-2DC0-6F2D3E78F964}"/>
              </a:ext>
            </a:extLst>
          </p:cNvPr>
          <p:cNvSpPr>
            <a:spLocks noGrp="1"/>
          </p:cNvSpPr>
          <p:nvPr>
            <p:ph type="title"/>
          </p:nvPr>
        </p:nvSpPr>
        <p:spPr/>
        <p:txBody>
          <a:bodyPr>
            <a:normAutofit/>
          </a:bodyPr>
          <a:lstStyle/>
          <a:p>
            <a:r>
              <a:rPr lang="en-US" dirty="0"/>
              <a:t>The Conditions Marx Was Writing About</a:t>
            </a:r>
          </a:p>
        </p:txBody>
      </p:sp>
    </p:spTree>
    <p:extLst>
      <p:ext uri="{BB962C8B-B14F-4D97-AF65-F5344CB8AC3E}">
        <p14:creationId xmlns:p14="http://schemas.microsoft.com/office/powerpoint/2010/main" val="373434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A1A2A-225B-054E-EAB7-7259EEC47DAB}"/>
              </a:ext>
            </a:extLst>
          </p:cNvPr>
          <p:cNvSpPr>
            <a:spLocks noGrp="1"/>
          </p:cNvSpPr>
          <p:nvPr>
            <p:ph type="title"/>
          </p:nvPr>
        </p:nvSpPr>
        <p:spPr/>
        <p:txBody>
          <a:bodyPr/>
          <a:lstStyle/>
          <a:p>
            <a:pPr algn="ctr"/>
            <a:r>
              <a:rPr lang="en-US" dirty="0"/>
              <a:t>Understanding Marx's Context</a:t>
            </a:r>
          </a:p>
        </p:txBody>
      </p:sp>
      <p:sp>
        <p:nvSpPr>
          <p:cNvPr id="3" name="Content Placeholder 2">
            <a:extLst>
              <a:ext uri="{FF2B5EF4-FFF2-40B4-BE49-F238E27FC236}">
                <a16:creationId xmlns:a16="http://schemas.microsoft.com/office/drawing/2014/main" id="{0BD990D2-3769-4634-16D1-FADF5E47AFC0}"/>
              </a:ext>
            </a:extLst>
          </p:cNvPr>
          <p:cNvSpPr>
            <a:spLocks noGrp="1"/>
          </p:cNvSpPr>
          <p:nvPr>
            <p:ph idx="1"/>
          </p:nvPr>
        </p:nvSpPr>
        <p:spPr>
          <a:xfrm>
            <a:off x="203200" y="1045633"/>
            <a:ext cx="6362700" cy="4309792"/>
          </a:xfrm>
        </p:spPr>
        <p:txBody>
          <a:bodyPr/>
          <a:lstStyle/>
          <a:p>
            <a:r>
              <a:rPr lang="en-US" dirty="0"/>
              <a:t>Key Factors</a:t>
            </a:r>
          </a:p>
          <a:p>
            <a:pPr lvl="1"/>
            <a:r>
              <a:rPr lang="en-US" i="1" dirty="0"/>
              <a:t>Very </a:t>
            </a:r>
            <a:r>
              <a:rPr lang="en-US" dirty="0"/>
              <a:t>Rapid Industrialization</a:t>
            </a:r>
          </a:p>
          <a:p>
            <a:pPr lvl="1"/>
            <a:r>
              <a:rPr lang="en-US" dirty="0"/>
              <a:t>Rise of Worker Movements/Socialist Ideas</a:t>
            </a:r>
          </a:p>
          <a:p>
            <a:pPr lvl="1"/>
            <a:r>
              <a:rPr lang="en-US" dirty="0"/>
              <a:t>Failed 1848 Revolutions</a:t>
            </a:r>
          </a:p>
          <a:p>
            <a:pPr lvl="1"/>
            <a:r>
              <a:rPr lang="en-US" dirty="0"/>
              <a:t>New ‘Scientific’ Theories</a:t>
            </a:r>
          </a:p>
          <a:p>
            <a:pPr lvl="1"/>
            <a:r>
              <a:rPr lang="en-US" dirty="0"/>
              <a:t>Truly appalling conditions for labor</a:t>
            </a:r>
          </a:p>
          <a:p>
            <a:pPr lvl="1"/>
            <a:endParaRPr lang="en-US" dirty="0"/>
          </a:p>
        </p:txBody>
      </p:sp>
      <p:pic>
        <p:nvPicPr>
          <p:cNvPr id="4" name="Picture 2">
            <a:extLst>
              <a:ext uri="{FF2B5EF4-FFF2-40B4-BE49-F238E27FC236}">
                <a16:creationId xmlns:a16="http://schemas.microsoft.com/office/drawing/2014/main" id="{498DEB68-C836-57D4-2A29-52EB9B2F6E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1799" y="1210733"/>
            <a:ext cx="5291095" cy="41446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3645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01BCB-D795-1C9F-9031-8014009CB06F}"/>
              </a:ext>
            </a:extLst>
          </p:cNvPr>
          <p:cNvSpPr>
            <a:spLocks noGrp="1"/>
          </p:cNvSpPr>
          <p:nvPr>
            <p:ph type="title"/>
          </p:nvPr>
        </p:nvSpPr>
        <p:spPr/>
        <p:txBody>
          <a:bodyPr>
            <a:normAutofit fontScale="90000"/>
          </a:bodyPr>
          <a:lstStyle/>
          <a:p>
            <a:pPr algn="ctr"/>
            <a:r>
              <a:rPr lang="en-US" dirty="0"/>
              <a:t>Reading Discussion: Bourgeois and Proletarians</a:t>
            </a:r>
          </a:p>
        </p:txBody>
      </p:sp>
      <p:sp>
        <p:nvSpPr>
          <p:cNvPr id="3" name="Content Placeholder 2">
            <a:extLst>
              <a:ext uri="{FF2B5EF4-FFF2-40B4-BE49-F238E27FC236}">
                <a16:creationId xmlns:a16="http://schemas.microsoft.com/office/drawing/2014/main" id="{36B6916B-D90D-A8ED-6451-910068492A2B}"/>
              </a:ext>
            </a:extLst>
          </p:cNvPr>
          <p:cNvSpPr>
            <a:spLocks noGrp="1"/>
          </p:cNvSpPr>
          <p:nvPr>
            <p:ph idx="1"/>
          </p:nvPr>
        </p:nvSpPr>
        <p:spPr/>
        <p:txBody>
          <a:bodyPr/>
          <a:lstStyle/>
          <a:p>
            <a:r>
              <a:rPr lang="en-US" dirty="0"/>
              <a:t>What is the force that defines human history, according to Marx?</a:t>
            </a:r>
          </a:p>
          <a:p>
            <a:pPr lvl="1"/>
            <a:r>
              <a:rPr lang="en-US" dirty="0"/>
              <a:t>Is he right? If not, what are some alternatives?</a:t>
            </a:r>
          </a:p>
          <a:p>
            <a:r>
              <a:rPr lang="en-US" dirty="0"/>
              <a:t>Who are the two opposing camps in society?</a:t>
            </a:r>
          </a:p>
          <a:p>
            <a:pPr lvl="1"/>
            <a:r>
              <a:rPr lang="en-US" dirty="0"/>
              <a:t>Does this apply to 21</a:t>
            </a:r>
            <a:r>
              <a:rPr lang="en-US" baseline="30000" dirty="0"/>
              <a:t>st</a:t>
            </a:r>
            <a:r>
              <a:rPr lang="en-US" dirty="0"/>
              <a:t> century society?</a:t>
            </a:r>
          </a:p>
          <a:p>
            <a:r>
              <a:rPr lang="en-US" dirty="0"/>
              <a:t>What impact did capitalism have on social order?</a:t>
            </a:r>
          </a:p>
          <a:p>
            <a:r>
              <a:rPr lang="en-US" dirty="0"/>
              <a:t>How does Marx think revolution happens?</a:t>
            </a:r>
          </a:p>
          <a:p>
            <a:pPr lvl="1"/>
            <a:endParaRPr lang="en-US" dirty="0"/>
          </a:p>
          <a:p>
            <a:endParaRPr lang="en-US" dirty="0"/>
          </a:p>
        </p:txBody>
      </p:sp>
    </p:spTree>
    <p:extLst>
      <p:ext uri="{BB962C8B-B14F-4D97-AF65-F5344CB8AC3E}">
        <p14:creationId xmlns:p14="http://schemas.microsoft.com/office/powerpoint/2010/main" val="3746107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DBFC0-B21A-6D39-2901-11CCBFF2C29D}"/>
              </a:ext>
            </a:extLst>
          </p:cNvPr>
          <p:cNvSpPr>
            <a:spLocks noGrp="1"/>
          </p:cNvSpPr>
          <p:nvPr>
            <p:ph type="title"/>
          </p:nvPr>
        </p:nvSpPr>
        <p:spPr/>
        <p:txBody>
          <a:bodyPr/>
          <a:lstStyle/>
          <a:p>
            <a:r>
              <a:rPr lang="en-US" dirty="0"/>
              <a:t>What Marx Actually Argued</a:t>
            </a:r>
          </a:p>
        </p:txBody>
      </p:sp>
      <p:sp>
        <p:nvSpPr>
          <p:cNvPr id="3" name="Content Placeholder 2">
            <a:extLst>
              <a:ext uri="{FF2B5EF4-FFF2-40B4-BE49-F238E27FC236}">
                <a16:creationId xmlns:a16="http://schemas.microsoft.com/office/drawing/2014/main" id="{4B699268-9262-6A65-5B9F-D4AA5684A371}"/>
              </a:ext>
            </a:extLst>
          </p:cNvPr>
          <p:cNvSpPr>
            <a:spLocks noGrp="1"/>
          </p:cNvSpPr>
          <p:nvPr>
            <p:ph idx="1"/>
          </p:nvPr>
        </p:nvSpPr>
        <p:spPr>
          <a:xfrm>
            <a:off x="838200" y="1413933"/>
            <a:ext cx="4650000" cy="4309792"/>
          </a:xfrm>
        </p:spPr>
        <p:txBody>
          <a:bodyPr>
            <a:normAutofit/>
          </a:bodyPr>
          <a:lstStyle/>
          <a:p>
            <a:r>
              <a:rPr lang="en-US" dirty="0"/>
              <a:t>Capitalism generates its own contradictions</a:t>
            </a:r>
          </a:p>
          <a:p>
            <a:r>
              <a:rPr lang="en-US" dirty="0"/>
              <a:t>Workers are alienated from their labour</a:t>
            </a:r>
          </a:p>
          <a:p>
            <a:r>
              <a:rPr lang="en-US" dirty="0"/>
              <a:t>History moves through class struggle</a:t>
            </a:r>
          </a:p>
          <a:p>
            <a:r>
              <a:rPr lang="en-US" dirty="0"/>
              <a:t>The state reflects the owning class</a:t>
            </a:r>
          </a:p>
        </p:txBody>
      </p:sp>
      <p:sp>
        <p:nvSpPr>
          <p:cNvPr id="5" name="TextBox 4">
            <a:extLst>
              <a:ext uri="{FF2B5EF4-FFF2-40B4-BE49-F238E27FC236}">
                <a16:creationId xmlns:a16="http://schemas.microsoft.com/office/drawing/2014/main" id="{9FE4E945-A03C-3738-DE31-86ACE4E6A152}"/>
              </a:ext>
            </a:extLst>
          </p:cNvPr>
          <p:cNvSpPr txBox="1"/>
          <p:nvPr/>
        </p:nvSpPr>
        <p:spPr>
          <a:xfrm>
            <a:off x="5842000" y="1413932"/>
            <a:ext cx="6158094" cy="2677656"/>
          </a:xfrm>
          <a:prstGeom prst="rect">
            <a:avLst/>
          </a:prstGeom>
          <a:noFill/>
        </p:spPr>
        <p:txBody>
          <a:bodyPr wrap="square" rtlCol="0">
            <a:spAutoFit/>
          </a:bodyPr>
          <a:lstStyle/>
          <a:p>
            <a:pPr algn="ctr"/>
            <a:r>
              <a:rPr lang="en-US" sz="2400" b="1" dirty="0"/>
              <a:t>What's Missing in Marx?</a:t>
            </a:r>
          </a:p>
          <a:p>
            <a:pPr marL="285750" indent="-285750">
              <a:buFont typeface="Arial" panose="020B0604020202020204" pitchFamily="34" charset="0"/>
              <a:buChar char="•"/>
            </a:pPr>
            <a:r>
              <a:rPr lang="en-US" sz="2400" dirty="0"/>
              <a:t>Detailed plans for what Communism might look like</a:t>
            </a:r>
          </a:p>
          <a:p>
            <a:pPr marL="285750" indent="-285750">
              <a:buFont typeface="Arial" panose="020B0604020202020204" pitchFamily="34" charset="0"/>
              <a:buChar char="•"/>
            </a:pPr>
            <a:r>
              <a:rPr lang="en-US" sz="2400" dirty="0"/>
              <a:t>Blueprint for successful revolution</a:t>
            </a:r>
          </a:p>
          <a:p>
            <a:pPr marL="285750" indent="-285750">
              <a:buFont typeface="Arial" panose="020B0604020202020204" pitchFamily="34" charset="0"/>
              <a:buChar char="•"/>
            </a:pPr>
            <a:r>
              <a:rPr lang="en-US" sz="2400" dirty="0"/>
              <a:t>How a socialist economy will be run</a:t>
            </a:r>
          </a:p>
          <a:p>
            <a:pPr marL="285750" indent="-285750">
              <a:buFont typeface="Arial" panose="020B0604020202020204" pitchFamily="34" charset="0"/>
              <a:buChar char="•"/>
            </a:pPr>
            <a:r>
              <a:rPr lang="en-US" sz="2400" dirty="0"/>
              <a:t>What if capitalism makes (some) workers rich too?</a:t>
            </a:r>
          </a:p>
        </p:txBody>
      </p:sp>
    </p:spTree>
    <p:extLst>
      <p:ext uri="{BB962C8B-B14F-4D97-AF65-F5344CB8AC3E}">
        <p14:creationId xmlns:p14="http://schemas.microsoft.com/office/powerpoint/2010/main" val="4231422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DBFC0-B21A-6D39-2901-11CCBFF2C29D}"/>
              </a:ext>
            </a:extLst>
          </p:cNvPr>
          <p:cNvSpPr>
            <a:spLocks noGrp="1"/>
          </p:cNvSpPr>
          <p:nvPr>
            <p:ph type="title"/>
          </p:nvPr>
        </p:nvSpPr>
        <p:spPr/>
        <p:txBody>
          <a:bodyPr/>
          <a:lstStyle/>
          <a:p>
            <a:r>
              <a:rPr lang="en-US" dirty="0"/>
              <a:t>Evaluating Marx</a:t>
            </a:r>
          </a:p>
        </p:txBody>
      </p:sp>
      <p:sp>
        <p:nvSpPr>
          <p:cNvPr id="3" name="Content Placeholder 2">
            <a:extLst>
              <a:ext uri="{FF2B5EF4-FFF2-40B4-BE49-F238E27FC236}">
                <a16:creationId xmlns:a16="http://schemas.microsoft.com/office/drawing/2014/main" id="{4B699268-9262-6A65-5B9F-D4AA5684A371}"/>
              </a:ext>
            </a:extLst>
          </p:cNvPr>
          <p:cNvSpPr>
            <a:spLocks noGrp="1"/>
          </p:cNvSpPr>
          <p:nvPr>
            <p:ph idx="1"/>
          </p:nvPr>
        </p:nvSpPr>
        <p:spPr>
          <a:xfrm>
            <a:off x="838200" y="1413933"/>
            <a:ext cx="10515600" cy="4309792"/>
          </a:xfrm>
        </p:spPr>
        <p:txBody>
          <a:bodyPr>
            <a:normAutofit/>
          </a:bodyPr>
          <a:lstStyle/>
          <a:p>
            <a:r>
              <a:rPr lang="en-US" dirty="0"/>
              <a:t>Right: capitalism is dynamic, crisis-prone, and relentlessly reshapes society</a:t>
            </a:r>
          </a:p>
          <a:p>
            <a:r>
              <a:rPr lang="en-US" dirty="0"/>
              <a:t>Right: class shapes life chances, and economic power translates into political power</a:t>
            </a:r>
          </a:p>
          <a:p>
            <a:r>
              <a:rPr lang="en-US" dirty="0"/>
              <a:t>Wrong: the revolution came in agrarian Russia, not industrial Britain</a:t>
            </a:r>
          </a:p>
          <a:p>
            <a:r>
              <a:rPr lang="en-US" dirty="0"/>
              <a:t>Wrong: workers did not steadily immiserate — real wages rose, and they organized instead</a:t>
            </a:r>
          </a:p>
          <a:p>
            <a:r>
              <a:rPr lang="en-US" dirty="0"/>
              <a:t>Open: whether the concentration of capital he described is happening again</a:t>
            </a:r>
          </a:p>
        </p:txBody>
      </p:sp>
    </p:spTree>
    <p:extLst>
      <p:ext uri="{BB962C8B-B14F-4D97-AF65-F5344CB8AC3E}">
        <p14:creationId xmlns:p14="http://schemas.microsoft.com/office/powerpoint/2010/main" val="4231422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r/WhitePeopleTwitter - A conversation with Marx">
            <a:extLst>
              <a:ext uri="{FF2B5EF4-FFF2-40B4-BE49-F238E27FC236}">
                <a16:creationId xmlns:a16="http://schemas.microsoft.com/office/drawing/2014/main" id="{CE529EEC-09DE-66A4-092A-A963048972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2800" y="425450"/>
            <a:ext cx="8026400" cy="60071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7B7873E-60F9-957C-2DC0-6F2D3E78F964}"/>
              </a:ext>
            </a:extLst>
          </p:cNvPr>
          <p:cNvSpPr>
            <a:spLocks noGrp="1"/>
          </p:cNvSpPr>
          <p:nvPr>
            <p:ph type="title"/>
          </p:nvPr>
        </p:nvSpPr>
        <p:spPr/>
        <p:txBody>
          <a:bodyPr>
            <a:normAutofit fontScale="90000"/>
          </a:bodyPr>
          <a:lstStyle/>
          <a:p>
            <a:r>
              <a:rPr lang="en-US" dirty="0"/>
              <a:t>Marx and the Moon</a:t>
            </a:r>
            <a:br>
              <a:rPr lang="en-US" dirty="0"/>
            </a:br>
            <a:endParaRPr lang="en-US" dirty="0"/>
          </a:p>
        </p:txBody>
      </p:sp>
      <p:sp>
        <p:nvSpPr>
          <p:cNvPr id="4" name="Rectangle 3">
            <a:extLst>
              <a:ext uri="{FF2B5EF4-FFF2-40B4-BE49-F238E27FC236}">
                <a16:creationId xmlns:a16="http://schemas.microsoft.com/office/drawing/2014/main" id="{C6498B9A-3706-180B-8F12-E4AEAD9128F0}"/>
              </a:ext>
            </a:extLst>
          </p:cNvPr>
          <p:cNvSpPr/>
          <p:nvPr/>
        </p:nvSpPr>
        <p:spPr>
          <a:xfrm>
            <a:off x="5143500" y="2794000"/>
            <a:ext cx="571500" cy="3556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CA306C3-9EE5-E6B4-9695-30E161DA2366}"/>
              </a:ext>
            </a:extLst>
          </p:cNvPr>
          <p:cNvSpPr/>
          <p:nvPr/>
        </p:nvSpPr>
        <p:spPr>
          <a:xfrm>
            <a:off x="6997700" y="4013200"/>
            <a:ext cx="647700" cy="3683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434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72C11-F27A-C4CF-2585-97D18A5E37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E9502B-6F7E-8159-6FC3-B658557F3706}"/>
              </a:ext>
            </a:extLst>
          </p:cNvPr>
          <p:cNvSpPr>
            <a:spLocks noGrp="1"/>
          </p:cNvSpPr>
          <p:nvPr>
            <p:ph type="title"/>
          </p:nvPr>
        </p:nvSpPr>
        <p:spPr/>
        <p:txBody>
          <a:bodyPr/>
          <a:lstStyle/>
          <a:p>
            <a:pPr algn="ctr"/>
            <a:r>
              <a:rPr lang="en-US" dirty="0"/>
              <a:t>Hayek and The Road to Serfdom</a:t>
            </a:r>
          </a:p>
        </p:txBody>
      </p:sp>
      <p:pic>
        <p:nvPicPr>
          <p:cNvPr id="5122" name="Picture 2">
            <a:extLst>
              <a:ext uri="{FF2B5EF4-FFF2-40B4-BE49-F238E27FC236}">
                <a16:creationId xmlns:a16="http://schemas.microsoft.com/office/drawing/2014/main" id="{3A84FE24-83FF-BCC4-B9FA-5072A2EB64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1143000"/>
            <a:ext cx="3657600" cy="4572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2EEF6E4-EBCE-B913-3241-21D9D975F257}"/>
              </a:ext>
            </a:extLst>
          </p:cNvPr>
          <p:cNvSpPr txBox="1"/>
          <p:nvPr/>
        </p:nvSpPr>
        <p:spPr>
          <a:xfrm>
            <a:off x="1168401" y="1612900"/>
            <a:ext cx="5727700" cy="3416320"/>
          </a:xfrm>
          <a:prstGeom prst="rect">
            <a:avLst/>
          </a:prstGeom>
          <a:noFill/>
        </p:spPr>
        <p:txBody>
          <a:bodyPr wrap="square" rtlCol="0">
            <a:spAutoFit/>
          </a:bodyPr>
          <a:lstStyle/>
          <a:p>
            <a:pPr marL="285750" indent="-285750">
              <a:buFont typeface="Arial" panose="020B0604020202020204" pitchFamily="34" charset="0"/>
              <a:buChar char="•"/>
            </a:pPr>
            <a:r>
              <a:rPr lang="en-US" dirty="0"/>
              <a:t>Born in Austria-Hungary in 1899</a:t>
            </a:r>
          </a:p>
          <a:p>
            <a:pPr marL="285750" indent="-285750">
              <a:buFont typeface="Arial" panose="020B0604020202020204" pitchFamily="34" charset="0"/>
              <a:buChar char="•"/>
            </a:pPr>
            <a:r>
              <a:rPr lang="en-US" dirty="0"/>
              <a:t>Moves to the LSE in 1931</a:t>
            </a:r>
          </a:p>
          <a:p>
            <a:pPr marL="285750" indent="-285750">
              <a:buFont typeface="Arial" panose="020B0604020202020204" pitchFamily="34" charset="0"/>
              <a:buChar char="•"/>
            </a:pPr>
            <a:r>
              <a:rPr lang="en-US" dirty="0"/>
              <a:t>Hugely influential on right-wing parties in Europe</a:t>
            </a:r>
          </a:p>
          <a:p>
            <a:pPr marL="742950" lvl="1" indent="-285750">
              <a:buFont typeface="Arial" panose="020B0604020202020204" pitchFamily="34" charset="0"/>
              <a:buChar char="•"/>
            </a:pPr>
            <a:r>
              <a:rPr lang="en-US" dirty="0"/>
              <a:t>Particularly on Margaret Thatcher (and Ronald Reagan), but also Liberal parties throughout Europe.</a:t>
            </a:r>
          </a:p>
          <a:p>
            <a:pPr marL="742950" lvl="1" indent="-285750">
              <a:buFont typeface="Arial" panose="020B0604020202020204" pitchFamily="34" charset="0"/>
              <a:buChar char="•"/>
            </a:pPr>
            <a:r>
              <a:rPr lang="en-US" dirty="0"/>
              <a:t>Opposed “Conservative” label, saw himself as a classical liberal (Markets and Freedom)</a:t>
            </a:r>
          </a:p>
          <a:p>
            <a:pPr marL="285750" indent="-285750">
              <a:buFont typeface="Arial" panose="020B0604020202020204" pitchFamily="34" charset="0"/>
              <a:buChar char="•"/>
            </a:pPr>
            <a:r>
              <a:rPr lang="en-US" dirty="0"/>
              <a:t>Road to Serfdom is his best known popular work (1944)</a:t>
            </a:r>
          </a:p>
          <a:p>
            <a:pPr marL="285750" indent="-285750">
              <a:buFont typeface="Arial" panose="020B0604020202020204" pitchFamily="34" charset="0"/>
              <a:buChar char="•"/>
            </a:pPr>
            <a:r>
              <a:rPr lang="en-US" dirty="0"/>
              <a:t>Nobel Prize in Economics in 1974</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798964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 name="Canvas"/>
          <p:cNvSpPr/>
          <p:nvPr/>
        </p:nvSpPr>
        <p:spPr>
          <a:xfrm>
            <a:off x="0" y="0"/>
            <a:ext cx="12192000" cy="6858000"/>
          </a:xfrm>
          <a:prstGeom prst="rect">
            <a:avLst/>
          </a:prstGeom>
          <a:solidFill>
            <a:srgbClr val="FFFFFF"/>
          </a:solidFill>
          <a:ln>
            <a:noFill/>
          </a:ln>
        </p:spPr>
        <p:txBody>
          <a:bodyPr wrap="square" lIns="137160" tIns="91440" rIns="137160" bIns="91440" anchor="t">
            <a:normAutofit/>
          </a:bodyPr>
          <a:lstStyle/>
          <a:p>
            <a:endParaRPr lang="en-US"/>
          </a:p>
        </p:txBody>
      </p:sp>
      <p:sp>
        <p:nvSpPr>
          <p:cNvPr id="502" name="Heading"/>
          <p:cNvSpPr/>
          <p:nvPr/>
        </p:nvSpPr>
        <p:spPr>
          <a:xfrm>
            <a:off x="685800" y="340000"/>
            <a:ext cx="10820400" cy="700000"/>
          </a:xfrm>
          <a:prstGeom prst="rect">
            <a:avLst/>
          </a:prstGeom>
          <a:noFill/>
          <a:ln>
            <a:noFill/>
          </a:ln>
        </p:spPr>
        <p:txBody>
          <a:bodyPr wrap="square" lIns="137160" tIns="91440" rIns="137160" bIns="91440" anchor="ctr">
            <a:normAutofit/>
          </a:bodyPr>
          <a:lstStyle/>
          <a:p>
            <a:pPr marL="0" indent="0" algn="ctr">
              <a:buNone/>
            </a:pPr>
            <a:r>
              <a:rPr lang="en-US" sz="2600" b="1" dirty="0">
                <a:solidFill>
                  <a:srgbClr val="321744"/>
                </a:solidFill>
                <a:latin typeface="Calibri"/>
              </a:rPr>
              <a:t>Two traditions, not two ends of one line</a:t>
            </a:r>
          </a:p>
        </p:txBody>
      </p:sp>
      <p:sp>
        <p:nvSpPr>
          <p:cNvPr id="503" name="Column 1"/>
          <p:cNvSpPr/>
          <p:nvPr/>
        </p:nvSpPr>
        <p:spPr>
          <a:xfrm>
            <a:off x="685800" y="1240000"/>
            <a:ext cx="5210175" cy="3050000"/>
          </a:xfrm>
          <a:prstGeom prst="roundRect">
            <a:avLst>
              <a:gd name="adj" fmla="val 5000"/>
            </a:avLst>
          </a:prstGeom>
          <a:solidFill>
            <a:srgbClr val="FFF6F0"/>
          </a:solidFill>
          <a:ln w="28575">
            <a:solidFill>
              <a:srgbClr val="F3672A"/>
            </a:solidFill>
          </a:ln>
        </p:spPr>
        <p:txBody>
          <a:bodyPr wrap="square" lIns="137160" tIns="91440" rIns="137160" bIns="91440" anchor="t">
            <a:normAutofit/>
          </a:bodyPr>
          <a:lstStyle/>
          <a:p>
            <a:endParaRPr lang="en-US"/>
          </a:p>
        </p:txBody>
      </p:sp>
      <p:sp>
        <p:nvSpPr>
          <p:cNvPr id="504" name="Column 1 header"/>
          <p:cNvSpPr/>
          <p:nvPr/>
        </p:nvSpPr>
        <p:spPr>
          <a:xfrm>
            <a:off x="685800" y="1240000"/>
            <a:ext cx="5210175" cy="560000"/>
          </a:xfrm>
          <a:prstGeom prst="roundRect">
            <a:avLst>
              <a:gd name="adj" fmla="val 30000"/>
            </a:avLst>
          </a:prstGeom>
          <a:solidFill>
            <a:srgbClr val="F3672A"/>
          </a:solidFill>
          <a:ln w="28575">
            <a:solidFill>
              <a:srgbClr val="F3672A"/>
            </a:solidFill>
          </a:ln>
        </p:spPr>
        <p:txBody>
          <a:bodyPr wrap="square" lIns="137160" tIns="91440" rIns="137160" bIns="91440" anchor="ctr">
            <a:normAutofit/>
          </a:bodyPr>
          <a:lstStyle/>
          <a:p>
            <a:pPr marL="0" indent="0" algn="ctr">
              <a:buNone/>
            </a:pPr>
            <a:r>
              <a:rPr lang="en-US" sz="1500" b="1" dirty="0">
                <a:solidFill>
                  <a:srgbClr val="FFFFFF"/>
                </a:solidFill>
                <a:latin typeface="Calibri"/>
              </a:rPr>
              <a:t>LIBERAL</a:t>
            </a:r>
          </a:p>
        </p:txBody>
      </p:sp>
      <p:sp>
        <p:nvSpPr>
          <p:cNvPr id="505" name="Column 1 text"/>
          <p:cNvSpPr/>
          <p:nvPr/>
        </p:nvSpPr>
        <p:spPr>
          <a:xfrm>
            <a:off x="838200" y="1920000"/>
            <a:ext cx="4905375" cy="2250000"/>
          </a:xfrm>
          <a:prstGeom prst="rect">
            <a:avLst/>
          </a:prstGeom>
          <a:noFill/>
          <a:ln>
            <a:noFill/>
          </a:ln>
        </p:spPr>
        <p:txBody>
          <a:bodyPr wrap="square" lIns="45720" tIns="91440" rIns="45720" bIns="91440" anchor="t">
            <a:normAutofit/>
          </a:bodyPr>
          <a:lstStyle/>
          <a:p>
            <a:pPr marL="171450" indent="-171450" algn="l">
              <a:spcAft>
                <a:spcPts val="900"/>
              </a:spcAft>
              <a:buFont typeface="Arial"/>
              <a:buChar char="•"/>
            </a:pPr>
            <a:r>
              <a:rPr lang="en-US" sz="1500" dirty="0">
                <a:solidFill>
                  <a:srgbClr val="321744"/>
                </a:solidFill>
                <a:latin typeface="Calibri"/>
              </a:rPr>
              <a:t>Starts from the individual and their rights</a:t>
            </a:r>
          </a:p>
          <a:p>
            <a:pPr marL="171450" indent="-171450" algn="l">
              <a:spcAft>
                <a:spcPts val="900"/>
              </a:spcAft>
              <a:buFont typeface="Arial"/>
              <a:buChar char="•"/>
            </a:pPr>
            <a:r>
              <a:rPr lang="en-US" sz="1500" dirty="0">
                <a:solidFill>
                  <a:srgbClr val="321744"/>
                </a:solidFill>
                <a:latin typeface="Calibri"/>
              </a:rPr>
              <a:t>Wary of concentrated power: state, church, or monopoly</a:t>
            </a:r>
          </a:p>
          <a:p>
            <a:pPr marL="171450" indent="-171450" algn="l">
              <a:spcAft>
                <a:spcPts val="900"/>
              </a:spcAft>
              <a:buFont typeface="Arial"/>
              <a:buChar char="•"/>
            </a:pPr>
            <a:r>
              <a:rPr lang="en-US" sz="1500" dirty="0">
                <a:solidFill>
                  <a:srgbClr val="321744"/>
                </a:solidFill>
                <a:latin typeface="Calibri"/>
              </a:rPr>
              <a:t>Rule of law, constitutional limits, free exchange</a:t>
            </a:r>
          </a:p>
          <a:p>
            <a:pPr marL="171450" indent="-171450" algn="l">
              <a:spcAft>
                <a:spcPts val="900"/>
              </a:spcAft>
              <a:buFont typeface="Arial"/>
              <a:buChar char="•"/>
            </a:pPr>
            <a:r>
              <a:rPr lang="en-US" sz="1500" dirty="0">
                <a:solidFill>
                  <a:srgbClr val="321744"/>
                </a:solidFill>
                <a:latin typeface="Calibri"/>
              </a:rPr>
              <a:t>Change through reform and argument</a:t>
            </a:r>
          </a:p>
          <a:p>
            <a:pPr marL="171450" indent="-171450" algn="l">
              <a:spcAft>
                <a:spcPts val="900"/>
              </a:spcAft>
              <a:buFont typeface="Arial"/>
              <a:buChar char="•"/>
            </a:pPr>
            <a:r>
              <a:rPr lang="en-US" sz="1500" dirty="0">
                <a:solidFill>
                  <a:srgbClr val="321744"/>
                </a:solidFill>
                <a:latin typeface="Calibri"/>
              </a:rPr>
              <a:t>Grew up against absolutism and aristocratic privilege</a:t>
            </a:r>
          </a:p>
        </p:txBody>
      </p:sp>
      <p:sp>
        <p:nvSpPr>
          <p:cNvPr id="506" name="Column 2"/>
          <p:cNvSpPr/>
          <p:nvPr/>
        </p:nvSpPr>
        <p:spPr>
          <a:xfrm>
            <a:off x="6296025" y="1240000"/>
            <a:ext cx="5210175" cy="3050000"/>
          </a:xfrm>
          <a:prstGeom prst="roundRect">
            <a:avLst>
              <a:gd name="adj" fmla="val 5000"/>
            </a:avLst>
          </a:prstGeom>
          <a:solidFill>
            <a:srgbClr val="F4F2F5"/>
          </a:solidFill>
          <a:ln w="28575">
            <a:solidFill>
              <a:srgbClr val="301A41"/>
            </a:solidFill>
          </a:ln>
        </p:spPr>
        <p:txBody>
          <a:bodyPr wrap="square" lIns="137160" tIns="91440" rIns="137160" bIns="91440" anchor="t">
            <a:normAutofit/>
          </a:bodyPr>
          <a:lstStyle/>
          <a:p>
            <a:endParaRPr lang="en-US"/>
          </a:p>
        </p:txBody>
      </p:sp>
      <p:sp>
        <p:nvSpPr>
          <p:cNvPr id="507" name="Column 2 header"/>
          <p:cNvSpPr/>
          <p:nvPr/>
        </p:nvSpPr>
        <p:spPr>
          <a:xfrm>
            <a:off x="6296025" y="1240000"/>
            <a:ext cx="5210175" cy="560000"/>
          </a:xfrm>
          <a:prstGeom prst="roundRect">
            <a:avLst>
              <a:gd name="adj" fmla="val 30000"/>
            </a:avLst>
          </a:prstGeom>
          <a:solidFill>
            <a:srgbClr val="301A41"/>
          </a:solidFill>
          <a:ln w="28575">
            <a:solidFill>
              <a:srgbClr val="301A41"/>
            </a:solidFill>
          </a:ln>
        </p:spPr>
        <p:txBody>
          <a:bodyPr wrap="square" lIns="137160" tIns="91440" rIns="137160" bIns="91440" anchor="ctr">
            <a:normAutofit/>
          </a:bodyPr>
          <a:lstStyle/>
          <a:p>
            <a:pPr marL="0" indent="0" algn="ctr">
              <a:buNone/>
            </a:pPr>
            <a:r>
              <a:rPr lang="en-US" sz="1500" b="1" dirty="0">
                <a:solidFill>
                  <a:srgbClr val="FFFFFF"/>
                </a:solidFill>
                <a:latin typeface="Calibri"/>
              </a:rPr>
              <a:t>CONSERVATIVE</a:t>
            </a:r>
          </a:p>
        </p:txBody>
      </p:sp>
      <p:sp>
        <p:nvSpPr>
          <p:cNvPr id="508" name="Column 2 text"/>
          <p:cNvSpPr/>
          <p:nvPr/>
        </p:nvSpPr>
        <p:spPr>
          <a:xfrm>
            <a:off x="6448425" y="1920000"/>
            <a:ext cx="4905375" cy="2250000"/>
          </a:xfrm>
          <a:prstGeom prst="rect">
            <a:avLst/>
          </a:prstGeom>
          <a:noFill/>
          <a:ln>
            <a:noFill/>
          </a:ln>
        </p:spPr>
        <p:txBody>
          <a:bodyPr wrap="square" lIns="45720" tIns="91440" rIns="45720" bIns="91440" anchor="t">
            <a:normAutofit/>
          </a:bodyPr>
          <a:lstStyle/>
          <a:p>
            <a:pPr marL="171450" indent="-171450" algn="l">
              <a:spcAft>
                <a:spcPts val="900"/>
              </a:spcAft>
              <a:buFont typeface="Arial"/>
              <a:buChar char="•"/>
            </a:pPr>
            <a:r>
              <a:rPr lang="en-US" sz="1500" dirty="0">
                <a:solidFill>
                  <a:srgbClr val="321744"/>
                </a:solidFill>
                <a:latin typeface="Calibri"/>
              </a:rPr>
              <a:t>Starts from inherited institutions and social order</a:t>
            </a:r>
          </a:p>
          <a:p>
            <a:pPr marL="171450" indent="-171450" algn="l">
              <a:spcAft>
                <a:spcPts val="900"/>
              </a:spcAft>
              <a:buFont typeface="Arial"/>
              <a:buChar char="•"/>
            </a:pPr>
            <a:r>
              <a:rPr lang="en-US" sz="1500" dirty="0">
                <a:solidFill>
                  <a:srgbClr val="321744"/>
                </a:solidFill>
                <a:latin typeface="Calibri"/>
              </a:rPr>
              <a:t>Wary of abstract reason and rapid change</a:t>
            </a:r>
          </a:p>
          <a:p>
            <a:pPr marL="171450" indent="-171450" algn="l">
              <a:spcAft>
                <a:spcPts val="900"/>
              </a:spcAft>
              <a:buFont typeface="Arial"/>
              <a:buChar char="•"/>
            </a:pPr>
            <a:r>
              <a:rPr lang="en-US" sz="1500" dirty="0">
                <a:solidFill>
                  <a:srgbClr val="321744"/>
                </a:solidFill>
                <a:latin typeface="Calibri"/>
              </a:rPr>
              <a:t>Nation, church, family, established hierarchy</a:t>
            </a:r>
          </a:p>
          <a:p>
            <a:pPr marL="171450" indent="-171450" algn="l">
              <a:spcAft>
                <a:spcPts val="900"/>
              </a:spcAft>
              <a:buFont typeface="Arial"/>
              <a:buChar char="•"/>
            </a:pPr>
            <a:r>
              <a:rPr lang="en-US" sz="1500" dirty="0">
                <a:solidFill>
                  <a:srgbClr val="321744"/>
                </a:solidFill>
                <a:latin typeface="Calibri"/>
              </a:rPr>
              <a:t>Change should be gradual and organic</a:t>
            </a:r>
          </a:p>
          <a:p>
            <a:pPr marL="171450" indent="-171450" algn="l">
              <a:spcAft>
                <a:spcPts val="900"/>
              </a:spcAft>
              <a:buFont typeface="Arial"/>
              <a:buChar char="•"/>
            </a:pPr>
            <a:r>
              <a:rPr lang="en-US" sz="1500" dirty="0">
                <a:solidFill>
                  <a:srgbClr val="321744"/>
                </a:solidFill>
                <a:latin typeface="Calibri"/>
              </a:rPr>
              <a:t>Grew up in reaction to the French Revolution</a:t>
            </a:r>
          </a:p>
        </p:txBody>
      </p:sp>
      <p:sp>
        <p:nvSpPr>
          <p:cNvPr id="509" name="Footnote"/>
          <p:cNvSpPr/>
          <p:nvPr/>
        </p:nvSpPr>
        <p:spPr>
          <a:xfrm>
            <a:off x="685800" y="4480000"/>
            <a:ext cx="10820400" cy="620000"/>
          </a:xfrm>
          <a:prstGeom prst="rect">
            <a:avLst/>
          </a:prstGeom>
          <a:noFill/>
          <a:ln>
            <a:noFill/>
          </a:ln>
        </p:spPr>
        <p:txBody>
          <a:bodyPr wrap="square" lIns="137160" tIns="91440" rIns="137160" bIns="91440" anchor="ctr">
            <a:normAutofit fontScale="92500" lnSpcReduction="10000"/>
          </a:bodyPr>
          <a:lstStyle/>
          <a:p>
            <a:pPr marL="0" indent="0" algn="ctr">
              <a:buNone/>
            </a:pPr>
            <a:r>
              <a:rPr lang="en-US" sz="1600" i="1" dirty="0">
                <a:solidFill>
                  <a:srgbClr val="6B6B6B"/>
                </a:solidFill>
                <a:latin typeface="Calibri"/>
              </a:rPr>
              <a:t>In American Politics, we would probably call Hayek a conservative (at least on economic issues). Buy, Hayek called himself a liberal. He titled an essay “Why I Am Not a Conservative.” This is because Liberal means something totally different everywhere but the US!</a:t>
            </a:r>
          </a:p>
        </p:txBody>
      </p:sp>
      <p:sp>
        <p:nvSpPr>
          <p:cNvPr id="2" name="Title 1">
            <a:extLst>
              <a:ext uri="{FF2B5EF4-FFF2-40B4-BE49-F238E27FC236}">
                <a16:creationId xmlns:a16="http://schemas.microsoft.com/office/drawing/2014/main" id="{E7B7873E-60F9-957C-2DC0-6F2D3E78F964}"/>
              </a:ext>
            </a:extLst>
          </p:cNvPr>
          <p:cNvSpPr>
            <a:spLocks noGrp="1"/>
          </p:cNvSpPr>
          <p:nvPr>
            <p:ph type="title"/>
          </p:nvPr>
        </p:nvSpPr>
        <p:spPr/>
        <p:txBody>
          <a:bodyPr>
            <a:normAutofit/>
          </a:bodyPr>
          <a:lstStyle/>
          <a:p>
            <a:r>
              <a:rPr lang="en-US" dirty="0"/>
              <a:t>Liberal and Conservative</a:t>
            </a:r>
          </a:p>
        </p:txBody>
      </p:sp>
    </p:spTree>
    <p:extLst>
      <p:ext uri="{BB962C8B-B14F-4D97-AF65-F5344CB8AC3E}">
        <p14:creationId xmlns:p14="http://schemas.microsoft.com/office/powerpoint/2010/main" val="373434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0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0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0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08">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08">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08">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0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 grpId="0" build="p"/>
      <p:bldP spid="508"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 name="Canvas"/>
          <p:cNvSpPr/>
          <p:nvPr/>
        </p:nvSpPr>
        <p:spPr>
          <a:xfrm>
            <a:off x="0" y="0"/>
            <a:ext cx="12192000" cy="6858000"/>
          </a:xfrm>
          <a:prstGeom prst="rect">
            <a:avLst/>
          </a:prstGeom>
          <a:solidFill>
            <a:srgbClr val="FFFFFF"/>
          </a:solidFill>
          <a:ln>
            <a:noFill/>
          </a:ln>
        </p:spPr>
        <p:txBody>
          <a:bodyPr wrap="square" lIns="137160" tIns="91440" rIns="137160" bIns="91440" anchor="t">
            <a:normAutofit/>
          </a:bodyPr>
          <a:lstStyle/>
          <a:p>
            <a:endParaRPr lang="en-US"/>
          </a:p>
        </p:txBody>
      </p:sp>
      <p:sp>
        <p:nvSpPr>
          <p:cNvPr id="511" name="Heading"/>
          <p:cNvSpPr/>
          <p:nvPr/>
        </p:nvSpPr>
        <p:spPr>
          <a:xfrm>
            <a:off x="685800" y="330000"/>
            <a:ext cx="10820400" cy="620000"/>
          </a:xfrm>
          <a:prstGeom prst="rect">
            <a:avLst/>
          </a:prstGeom>
          <a:noFill/>
          <a:ln>
            <a:noFill/>
          </a:ln>
        </p:spPr>
        <p:txBody>
          <a:bodyPr wrap="square" lIns="137160" tIns="91440" rIns="137160" bIns="91440" anchor="ctr">
            <a:normAutofit/>
          </a:bodyPr>
          <a:lstStyle/>
          <a:p>
            <a:pPr marL="0" indent="0" algn="ctr">
              <a:buNone/>
            </a:pPr>
            <a:r>
              <a:rPr lang="en-US" sz="2600" b="1" dirty="0">
                <a:solidFill>
                  <a:srgbClr val="321744"/>
                </a:solidFill>
                <a:latin typeface="Calibri"/>
              </a:rPr>
              <a:t>The same words mean different things</a:t>
            </a:r>
          </a:p>
        </p:txBody>
      </p:sp>
      <p:sp>
        <p:nvSpPr>
          <p:cNvPr id="512" name="Header 0"/>
          <p:cNvSpPr/>
          <p:nvPr/>
        </p:nvSpPr>
        <p:spPr>
          <a:xfrm>
            <a:off x="685800" y="1420000"/>
            <a:ext cx="2350000" cy="560000"/>
          </a:xfrm>
          <a:prstGeom prst="rect">
            <a:avLst/>
          </a:prstGeom>
          <a:solidFill>
            <a:srgbClr val="FFFFFF"/>
          </a:solidFill>
          <a:ln>
            <a:noFill/>
          </a:ln>
        </p:spPr>
        <p:txBody>
          <a:bodyPr wrap="square" lIns="137160" tIns="91440" rIns="137160" bIns="91440" anchor="ctr">
            <a:normAutofit/>
          </a:bodyPr>
          <a:lstStyle/>
          <a:p>
            <a:endParaRPr lang="en-US"/>
          </a:p>
        </p:txBody>
      </p:sp>
      <p:sp>
        <p:nvSpPr>
          <p:cNvPr id="513" name="Header 1"/>
          <p:cNvSpPr/>
          <p:nvPr/>
        </p:nvSpPr>
        <p:spPr>
          <a:xfrm>
            <a:off x="3035800" y="1420000"/>
            <a:ext cx="4235200" cy="560000"/>
          </a:xfrm>
          <a:prstGeom prst="rect">
            <a:avLst/>
          </a:prstGeom>
          <a:solidFill>
            <a:srgbClr val="301A41"/>
          </a:solidFill>
          <a:ln w="25400">
            <a:solidFill>
              <a:srgbClr val="301A41"/>
            </a:solidFill>
          </a:ln>
        </p:spPr>
        <p:txBody>
          <a:bodyPr wrap="square" lIns="137160" tIns="91440" rIns="137160" bIns="91440" anchor="ctr">
            <a:normAutofit/>
          </a:bodyPr>
          <a:lstStyle/>
          <a:p>
            <a:pPr marL="0" indent="0" algn="ctr">
              <a:buNone/>
            </a:pPr>
            <a:r>
              <a:rPr lang="en-US" sz="1500" b="1" dirty="0">
                <a:solidFill>
                  <a:srgbClr val="FFFFFF"/>
                </a:solidFill>
                <a:latin typeface="Calibri"/>
              </a:rPr>
              <a:t>In the United States</a:t>
            </a:r>
          </a:p>
        </p:txBody>
      </p:sp>
      <p:sp>
        <p:nvSpPr>
          <p:cNvPr id="514" name="Header 2"/>
          <p:cNvSpPr/>
          <p:nvPr/>
        </p:nvSpPr>
        <p:spPr>
          <a:xfrm>
            <a:off x="7271000" y="1420000"/>
            <a:ext cx="4235200" cy="560000"/>
          </a:xfrm>
          <a:prstGeom prst="rect">
            <a:avLst/>
          </a:prstGeom>
          <a:solidFill>
            <a:srgbClr val="301A41"/>
          </a:solidFill>
          <a:ln w="25400">
            <a:solidFill>
              <a:srgbClr val="301A41"/>
            </a:solidFill>
          </a:ln>
        </p:spPr>
        <p:txBody>
          <a:bodyPr wrap="square" lIns="137160" tIns="91440" rIns="137160" bIns="91440" anchor="ctr">
            <a:normAutofit/>
          </a:bodyPr>
          <a:lstStyle/>
          <a:p>
            <a:pPr marL="0" indent="0" algn="ctr">
              <a:buNone/>
            </a:pPr>
            <a:r>
              <a:rPr lang="en-US" sz="1500" b="1" dirty="0">
                <a:solidFill>
                  <a:srgbClr val="FFFFFF"/>
                </a:solidFill>
                <a:latin typeface="Calibri"/>
              </a:rPr>
              <a:t>In Europe</a:t>
            </a:r>
          </a:p>
        </p:txBody>
      </p:sp>
      <p:sp>
        <p:nvSpPr>
          <p:cNvPr id="515" name="Row 0 term"/>
          <p:cNvSpPr/>
          <p:nvPr/>
        </p:nvSpPr>
        <p:spPr>
          <a:xfrm>
            <a:off x="685800" y="1980000"/>
            <a:ext cx="2350000" cy="1120000"/>
          </a:xfrm>
          <a:prstGeom prst="rect">
            <a:avLst/>
          </a:prstGeom>
          <a:solidFill>
            <a:srgbClr val="F4F2F5"/>
          </a:solidFill>
          <a:ln w="25400">
            <a:solidFill>
              <a:srgbClr val="D8D3DC"/>
            </a:solidFill>
          </a:ln>
        </p:spPr>
        <p:txBody>
          <a:bodyPr wrap="square" lIns="137160" tIns="91440" rIns="137160" bIns="91440" anchor="ctr">
            <a:normAutofit/>
          </a:bodyPr>
          <a:lstStyle/>
          <a:p>
            <a:pPr marL="0" indent="0" algn="l">
              <a:buNone/>
            </a:pPr>
            <a:r>
              <a:rPr lang="en-US" sz="1700" b="1" dirty="0">
                <a:solidFill>
                  <a:srgbClr val="301A41"/>
                </a:solidFill>
                <a:latin typeface="Calibri"/>
              </a:rPr>
              <a:t>“Liberal”</a:t>
            </a:r>
          </a:p>
        </p:txBody>
      </p:sp>
      <p:sp>
        <p:nvSpPr>
          <p:cNvPr id="516" name="Row 0 US"/>
          <p:cNvSpPr/>
          <p:nvPr/>
        </p:nvSpPr>
        <p:spPr>
          <a:xfrm>
            <a:off x="3035800" y="1980000"/>
            <a:ext cx="4235200" cy="1120000"/>
          </a:xfrm>
          <a:prstGeom prst="rect">
            <a:avLst/>
          </a:prstGeom>
          <a:solidFill>
            <a:srgbClr val="FFF6F0"/>
          </a:solidFill>
          <a:ln w="25400">
            <a:solidFill>
              <a:srgbClr val="D8D3DC"/>
            </a:solidFill>
          </a:ln>
        </p:spPr>
        <p:txBody>
          <a:bodyPr wrap="square" lIns="137160" tIns="91440" rIns="137160" bIns="91440" anchor="ctr">
            <a:normAutofit/>
          </a:bodyPr>
          <a:lstStyle/>
          <a:p>
            <a:pPr marL="0" indent="0" algn="l">
              <a:buNone/>
            </a:pPr>
            <a:r>
              <a:rPr lang="en-US" sz="1400" dirty="0">
                <a:solidFill>
                  <a:srgbClr val="321744"/>
                </a:solidFill>
                <a:latin typeface="Calibri"/>
              </a:rPr>
              <a:t>Centre-left. Welfare state, social progressivism, the Democratic Party.</a:t>
            </a:r>
          </a:p>
        </p:txBody>
      </p:sp>
      <p:sp>
        <p:nvSpPr>
          <p:cNvPr id="517" name="Row 0 EU"/>
          <p:cNvSpPr/>
          <p:nvPr/>
        </p:nvSpPr>
        <p:spPr>
          <a:xfrm>
            <a:off x="7271000" y="1980000"/>
            <a:ext cx="4235200" cy="1120000"/>
          </a:xfrm>
          <a:prstGeom prst="rect">
            <a:avLst/>
          </a:prstGeom>
          <a:solidFill>
            <a:srgbClr val="FFF6F0"/>
          </a:solidFill>
          <a:ln w="25400">
            <a:solidFill>
              <a:srgbClr val="D8D3DC"/>
            </a:solidFill>
          </a:ln>
        </p:spPr>
        <p:txBody>
          <a:bodyPr wrap="square" lIns="137160" tIns="91440" rIns="137160" bIns="91440" anchor="ctr">
            <a:normAutofit/>
          </a:bodyPr>
          <a:lstStyle/>
          <a:p>
            <a:pPr marL="0" indent="0" algn="l">
              <a:buNone/>
            </a:pPr>
            <a:r>
              <a:rPr lang="en-US" sz="1400" dirty="0">
                <a:solidFill>
                  <a:srgbClr val="321744"/>
                </a:solidFill>
                <a:latin typeface="Calibri"/>
              </a:rPr>
              <a:t>Pro-market and pro-individual-rights. Often a centre-right party: the FDP, the VVD. Sometimes you see left liberals too (UK: Liberal Dems)</a:t>
            </a:r>
          </a:p>
        </p:txBody>
      </p:sp>
      <p:sp>
        <p:nvSpPr>
          <p:cNvPr id="518" name="Row 1 term"/>
          <p:cNvSpPr/>
          <p:nvPr/>
        </p:nvSpPr>
        <p:spPr>
          <a:xfrm>
            <a:off x="685800" y="3100000"/>
            <a:ext cx="2350000" cy="1120000"/>
          </a:xfrm>
          <a:prstGeom prst="rect">
            <a:avLst/>
          </a:prstGeom>
          <a:solidFill>
            <a:srgbClr val="F4F2F5"/>
          </a:solidFill>
          <a:ln w="25400">
            <a:solidFill>
              <a:srgbClr val="D8D3DC"/>
            </a:solidFill>
          </a:ln>
        </p:spPr>
        <p:txBody>
          <a:bodyPr wrap="square" lIns="137160" tIns="91440" rIns="137160" bIns="91440" anchor="ctr">
            <a:normAutofit/>
          </a:bodyPr>
          <a:lstStyle/>
          <a:p>
            <a:pPr marL="0" indent="0" algn="l">
              <a:buNone/>
            </a:pPr>
            <a:r>
              <a:rPr lang="en-US" sz="1700" b="1" dirty="0">
                <a:solidFill>
                  <a:srgbClr val="301A41"/>
                </a:solidFill>
                <a:latin typeface="Calibri"/>
              </a:rPr>
              <a:t>“Conservative”</a:t>
            </a:r>
          </a:p>
        </p:txBody>
      </p:sp>
      <p:sp>
        <p:nvSpPr>
          <p:cNvPr id="519" name="Row 1 US"/>
          <p:cNvSpPr/>
          <p:nvPr/>
        </p:nvSpPr>
        <p:spPr>
          <a:xfrm>
            <a:off x="3035800" y="3100000"/>
            <a:ext cx="4235200" cy="1120000"/>
          </a:xfrm>
          <a:prstGeom prst="rect">
            <a:avLst/>
          </a:prstGeom>
          <a:solidFill>
            <a:srgbClr val="FFFFFF"/>
          </a:solidFill>
          <a:ln w="25400">
            <a:solidFill>
              <a:srgbClr val="D8D3DC"/>
            </a:solidFill>
          </a:ln>
        </p:spPr>
        <p:txBody>
          <a:bodyPr wrap="square" lIns="137160" tIns="91440" rIns="137160" bIns="91440" anchor="ctr">
            <a:normAutofit/>
          </a:bodyPr>
          <a:lstStyle/>
          <a:p>
            <a:pPr marL="0" indent="0" algn="l">
              <a:buNone/>
            </a:pPr>
            <a:r>
              <a:rPr lang="en-US" sz="1400" dirty="0">
                <a:solidFill>
                  <a:srgbClr val="321744"/>
                </a:solidFill>
                <a:latin typeface="Calibri"/>
              </a:rPr>
              <a:t>Free markets plus social traditionalism, fused into one movement. The Republican Party.</a:t>
            </a:r>
          </a:p>
        </p:txBody>
      </p:sp>
      <p:sp>
        <p:nvSpPr>
          <p:cNvPr id="520" name="Row 1 EU"/>
          <p:cNvSpPr/>
          <p:nvPr/>
        </p:nvSpPr>
        <p:spPr>
          <a:xfrm>
            <a:off x="7271000" y="3100000"/>
            <a:ext cx="4235200" cy="1120000"/>
          </a:xfrm>
          <a:prstGeom prst="rect">
            <a:avLst/>
          </a:prstGeom>
          <a:solidFill>
            <a:srgbClr val="FFFFFF"/>
          </a:solidFill>
          <a:ln w="25400">
            <a:solidFill>
              <a:srgbClr val="D8D3DC"/>
            </a:solidFill>
          </a:ln>
        </p:spPr>
        <p:txBody>
          <a:bodyPr wrap="square" lIns="137160" tIns="91440" rIns="137160" bIns="91440" anchor="ctr">
            <a:normAutofit/>
          </a:bodyPr>
          <a:lstStyle/>
          <a:p>
            <a:pPr marL="0" indent="0" algn="l">
              <a:buNone/>
            </a:pPr>
            <a:r>
              <a:rPr lang="en-US" sz="1400" dirty="0">
                <a:solidFill>
                  <a:srgbClr val="321744"/>
                </a:solidFill>
                <a:latin typeface="Calibri"/>
              </a:rPr>
              <a:t>Supportive of traditional social order, the church, aristocracy, perhaps monarchist/anti-democratic.</a:t>
            </a:r>
          </a:p>
        </p:txBody>
      </p:sp>
      <p:sp>
        <p:nvSpPr>
          <p:cNvPr id="521" name="Row 2 term"/>
          <p:cNvSpPr/>
          <p:nvPr/>
        </p:nvSpPr>
        <p:spPr>
          <a:xfrm>
            <a:off x="685800" y="4220000"/>
            <a:ext cx="2350000" cy="1120000"/>
          </a:xfrm>
          <a:prstGeom prst="rect">
            <a:avLst/>
          </a:prstGeom>
          <a:solidFill>
            <a:srgbClr val="F4F2F5"/>
          </a:solidFill>
          <a:ln w="25400">
            <a:solidFill>
              <a:srgbClr val="D8D3DC"/>
            </a:solidFill>
          </a:ln>
        </p:spPr>
        <p:txBody>
          <a:bodyPr wrap="square" lIns="137160" tIns="91440" rIns="137160" bIns="91440" anchor="ctr">
            <a:normAutofit/>
          </a:bodyPr>
          <a:lstStyle/>
          <a:p>
            <a:pPr marL="0" indent="0" algn="l">
              <a:buNone/>
            </a:pPr>
            <a:r>
              <a:rPr lang="en-US" sz="1700" b="1" dirty="0">
                <a:solidFill>
                  <a:srgbClr val="301A41"/>
                </a:solidFill>
                <a:latin typeface="Calibri"/>
              </a:rPr>
              <a:t>“Social democrat”</a:t>
            </a:r>
          </a:p>
        </p:txBody>
      </p:sp>
      <p:sp>
        <p:nvSpPr>
          <p:cNvPr id="522" name="Row 2 US"/>
          <p:cNvSpPr/>
          <p:nvPr/>
        </p:nvSpPr>
        <p:spPr>
          <a:xfrm>
            <a:off x="3035800" y="4220000"/>
            <a:ext cx="4235200" cy="1120000"/>
          </a:xfrm>
          <a:prstGeom prst="rect">
            <a:avLst/>
          </a:prstGeom>
          <a:solidFill>
            <a:srgbClr val="FFF6F0"/>
          </a:solidFill>
          <a:ln w="25400">
            <a:solidFill>
              <a:srgbClr val="D8D3DC"/>
            </a:solidFill>
          </a:ln>
        </p:spPr>
        <p:txBody>
          <a:bodyPr wrap="square" lIns="137160" tIns="91440" rIns="137160" bIns="91440" anchor="ctr">
            <a:normAutofit/>
          </a:bodyPr>
          <a:lstStyle/>
          <a:p>
            <a:pPr marL="0" indent="0" algn="l">
              <a:buNone/>
            </a:pPr>
            <a:r>
              <a:rPr lang="en-US" sz="1400" dirty="0">
                <a:solidFill>
                  <a:srgbClr val="321744"/>
                </a:solidFill>
                <a:latin typeface="Calibri"/>
              </a:rPr>
              <a:t>Rarely used, and often heard as a synonym for socialist. Sometimes confused with Democratic Socialist or DSA.</a:t>
            </a:r>
          </a:p>
        </p:txBody>
      </p:sp>
      <p:sp>
        <p:nvSpPr>
          <p:cNvPr id="523" name="Row 2 EU"/>
          <p:cNvSpPr/>
          <p:nvPr/>
        </p:nvSpPr>
        <p:spPr>
          <a:xfrm>
            <a:off x="7271000" y="4220000"/>
            <a:ext cx="4235200" cy="1120000"/>
          </a:xfrm>
          <a:prstGeom prst="rect">
            <a:avLst/>
          </a:prstGeom>
          <a:solidFill>
            <a:srgbClr val="FFF6F0"/>
          </a:solidFill>
          <a:ln w="25400">
            <a:solidFill>
              <a:srgbClr val="D8D3DC"/>
            </a:solidFill>
          </a:ln>
        </p:spPr>
        <p:txBody>
          <a:bodyPr wrap="square" lIns="137160" tIns="91440" rIns="137160" bIns="91440" anchor="ctr">
            <a:normAutofit/>
          </a:bodyPr>
          <a:lstStyle/>
          <a:p>
            <a:pPr marL="0" indent="0" algn="l">
              <a:buNone/>
            </a:pPr>
            <a:r>
              <a:rPr lang="en-US" sz="1400" dirty="0">
                <a:solidFill>
                  <a:srgbClr val="321744"/>
                </a:solidFill>
                <a:latin typeface="Calibri"/>
              </a:rPr>
              <a:t>A major governing tradition that combines support for markets with a strong welfare state.</a:t>
            </a:r>
          </a:p>
        </p:txBody>
      </p:sp>
      <p:sp>
        <p:nvSpPr>
          <p:cNvPr id="524" name="Footnote"/>
          <p:cNvSpPr/>
          <p:nvPr/>
        </p:nvSpPr>
        <p:spPr>
          <a:xfrm>
            <a:off x="685800" y="5510000"/>
            <a:ext cx="10820400" cy="560000"/>
          </a:xfrm>
          <a:prstGeom prst="rect">
            <a:avLst/>
          </a:prstGeom>
          <a:noFill/>
          <a:ln>
            <a:noFill/>
          </a:ln>
        </p:spPr>
        <p:txBody>
          <a:bodyPr wrap="square" lIns="137160" tIns="91440" rIns="137160" bIns="91440" anchor="ctr">
            <a:normAutofit/>
          </a:bodyPr>
          <a:lstStyle/>
          <a:p>
            <a:pPr marL="0" indent="0" algn="ctr">
              <a:buNone/>
            </a:pPr>
            <a:r>
              <a:rPr lang="en-US" sz="1600" i="1" dirty="0">
                <a:solidFill>
                  <a:srgbClr val="6B6B6B"/>
                </a:solidFill>
                <a:latin typeface="Calibri"/>
              </a:rPr>
              <a:t>When a European calls someone a liberal, they are not calling them left wing!</a:t>
            </a:r>
          </a:p>
        </p:txBody>
      </p:sp>
      <p:sp>
        <p:nvSpPr>
          <p:cNvPr id="2" name="Title 1">
            <a:extLst>
              <a:ext uri="{FF2B5EF4-FFF2-40B4-BE49-F238E27FC236}">
                <a16:creationId xmlns:a16="http://schemas.microsoft.com/office/drawing/2014/main" id="{E7B7873E-60F9-957C-2DC0-6F2D3E78F964}"/>
              </a:ext>
            </a:extLst>
          </p:cNvPr>
          <p:cNvSpPr>
            <a:spLocks noGrp="1"/>
          </p:cNvSpPr>
          <p:nvPr>
            <p:ph type="title"/>
          </p:nvPr>
        </p:nvSpPr>
        <p:spPr/>
        <p:txBody>
          <a:bodyPr>
            <a:normAutofit/>
          </a:bodyPr>
          <a:lstStyle/>
          <a:p>
            <a:r>
              <a:rPr lang="en-US" dirty="0"/>
              <a:t>Same Word, Different Politics</a:t>
            </a:r>
          </a:p>
        </p:txBody>
      </p:sp>
    </p:spTree>
    <p:extLst>
      <p:ext uri="{BB962C8B-B14F-4D97-AF65-F5344CB8AC3E}">
        <p14:creationId xmlns:p14="http://schemas.microsoft.com/office/powerpoint/2010/main" val="3734341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r/WhitePeopleTwitter - A conversation with Marx">
            <a:extLst>
              <a:ext uri="{FF2B5EF4-FFF2-40B4-BE49-F238E27FC236}">
                <a16:creationId xmlns:a16="http://schemas.microsoft.com/office/drawing/2014/main" id="{CE529EEC-09DE-66A4-092A-A963048972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7B7873E-60F9-957C-2DC0-6F2D3E78F964}"/>
              </a:ext>
            </a:extLst>
          </p:cNvPr>
          <p:cNvSpPr>
            <a:spLocks noGrp="1"/>
          </p:cNvSpPr>
          <p:nvPr>
            <p:ph type="title"/>
          </p:nvPr>
        </p:nvSpPr>
        <p:spPr/>
        <p:txBody>
          <a:bodyPr>
            <a:normAutofit/>
          </a:bodyPr>
          <a:lstStyle/>
          <a:p>
            <a:r>
              <a:rPr lang="en-US" dirty="0"/>
              <a:t>Europe in Crisis, 1914-1945</a:t>
            </a:r>
          </a:p>
        </p:txBody>
      </p:sp>
    </p:spTree>
    <p:extLst>
      <p:ext uri="{BB962C8B-B14F-4D97-AF65-F5344CB8AC3E}">
        <p14:creationId xmlns:p14="http://schemas.microsoft.com/office/powerpoint/2010/main" val="3734341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DFCF1-9FBF-2785-062F-64968071D651}"/>
              </a:ext>
            </a:extLst>
          </p:cNvPr>
          <p:cNvSpPr>
            <a:spLocks noGrp="1"/>
          </p:cNvSpPr>
          <p:nvPr>
            <p:ph type="title"/>
          </p:nvPr>
        </p:nvSpPr>
        <p:spPr/>
        <p:txBody>
          <a:bodyPr/>
          <a:lstStyle/>
          <a:p>
            <a:r>
              <a:rPr lang="en-US" dirty="0"/>
              <a:t>Why Planning Looked Like the Future</a:t>
            </a:r>
          </a:p>
        </p:txBody>
      </p:sp>
      <p:sp>
        <p:nvSpPr>
          <p:cNvPr id="3" name="Content Placeholder 2">
            <a:extLst>
              <a:ext uri="{FF2B5EF4-FFF2-40B4-BE49-F238E27FC236}">
                <a16:creationId xmlns:a16="http://schemas.microsoft.com/office/drawing/2014/main" id="{6325A290-5B68-0BF8-9EED-55BBAC95BF15}"/>
              </a:ext>
            </a:extLst>
          </p:cNvPr>
          <p:cNvSpPr>
            <a:spLocks noGrp="1"/>
          </p:cNvSpPr>
          <p:nvPr>
            <p:ph idx="1"/>
          </p:nvPr>
        </p:nvSpPr>
        <p:spPr>
          <a:xfrm>
            <a:off x="838201" y="1413933"/>
            <a:ext cx="3454400" cy="4309792"/>
          </a:xfrm>
        </p:spPr>
        <p:txBody>
          <a:bodyPr/>
          <a:lstStyle/>
          <a:p>
            <a:r>
              <a:rPr lang="en-US" dirty="0"/>
              <a:t>Wartime planning had worked</a:t>
            </a:r>
          </a:p>
          <a:p>
            <a:r>
              <a:rPr lang="en-US" dirty="0"/>
              <a:t>Soviet industry grew fast</a:t>
            </a:r>
          </a:p>
          <a:p>
            <a:r>
              <a:rPr lang="en-US" dirty="0"/>
              <a:t>Never another Depression</a:t>
            </a:r>
          </a:p>
          <a:p>
            <a:r>
              <a:rPr lang="en-US" dirty="0"/>
              <a:t>Faith in scientific management</a:t>
            </a:r>
          </a:p>
        </p:txBody>
      </p:sp>
      <p:pic>
        <p:nvPicPr>
          <p:cNvPr id="7170" name="Picture 2" descr="National Health Service ...">
            <a:extLst>
              <a:ext uri="{FF2B5EF4-FFF2-40B4-BE49-F238E27FC236}">
                <a16:creationId xmlns:a16="http://schemas.microsoft.com/office/drawing/2014/main" id="{4915FC07-DDFF-A0B6-D7CC-A3E32CD9F9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4479" y="1134275"/>
            <a:ext cx="2757521" cy="4328846"/>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Nationalisation of the key industries - Rebuilding the country after 1945 -  WJEC - GCSE History Revision - WJEC - BBC Bitesize">
            <a:extLst>
              <a:ext uri="{FF2B5EF4-FFF2-40B4-BE49-F238E27FC236}">
                <a16:creationId xmlns:a16="http://schemas.microsoft.com/office/drawing/2014/main" id="{DC5879EE-9A4D-AE4E-AD14-0F254B46AD0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687" t="4943" r="9167"/>
          <a:stretch/>
        </p:blipFill>
        <p:spPr bwMode="auto">
          <a:xfrm>
            <a:off x="4171949" y="1134275"/>
            <a:ext cx="5274667" cy="4328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7795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DBFC0-B21A-6D39-2901-11CCBFF2C29D}"/>
              </a:ext>
            </a:extLst>
          </p:cNvPr>
          <p:cNvSpPr>
            <a:spLocks noGrp="1"/>
          </p:cNvSpPr>
          <p:nvPr>
            <p:ph type="title"/>
          </p:nvPr>
        </p:nvSpPr>
        <p:spPr/>
        <p:txBody>
          <a:bodyPr>
            <a:normAutofit fontScale="90000"/>
          </a:bodyPr>
          <a:lstStyle/>
          <a:p>
            <a:r>
              <a:rPr lang="en-US" dirty="0"/>
              <a:t>Hayek's Core Claim: The Knowledge Problem</a:t>
            </a:r>
          </a:p>
        </p:txBody>
      </p:sp>
      <p:sp>
        <p:nvSpPr>
          <p:cNvPr id="3" name="Content Placeholder 2">
            <a:extLst>
              <a:ext uri="{FF2B5EF4-FFF2-40B4-BE49-F238E27FC236}">
                <a16:creationId xmlns:a16="http://schemas.microsoft.com/office/drawing/2014/main" id="{4B699268-9262-6A65-5B9F-D4AA5684A371}"/>
              </a:ext>
            </a:extLst>
          </p:cNvPr>
          <p:cNvSpPr>
            <a:spLocks noGrp="1"/>
          </p:cNvSpPr>
          <p:nvPr>
            <p:ph idx="1"/>
          </p:nvPr>
        </p:nvSpPr>
        <p:spPr>
          <a:xfrm>
            <a:off x="838200" y="1413933"/>
            <a:ext cx="10515600" cy="4309792"/>
          </a:xfrm>
        </p:spPr>
        <p:txBody>
          <a:bodyPr>
            <a:normAutofit/>
          </a:bodyPr>
          <a:lstStyle/>
          <a:p>
            <a:r>
              <a:rPr lang="en-US" dirty="0"/>
              <a:t>The knowledge an economy runs on is dispersed, local, and often tacit</a:t>
            </a:r>
          </a:p>
          <a:p>
            <a:pPr lvl="1"/>
            <a:r>
              <a:rPr lang="en-US" dirty="0"/>
              <a:t>No planner can gather it, because much of it cannot be written down</a:t>
            </a:r>
          </a:p>
          <a:p>
            <a:r>
              <a:rPr lang="en-US" dirty="0"/>
              <a:t>Prices are how that scattered knowledge gets communicated and acted on</a:t>
            </a:r>
          </a:p>
          <a:p>
            <a:r>
              <a:rPr lang="en-US" dirty="0"/>
              <a:t>So planning fails for an informational reason, before any argument about incentives</a:t>
            </a:r>
          </a:p>
          <a:p>
            <a:r>
              <a:rPr lang="en-US" dirty="0"/>
              <a:t>And the political claim: directing an economy means directing the people in it</a:t>
            </a:r>
          </a:p>
        </p:txBody>
      </p:sp>
    </p:spTree>
    <p:extLst>
      <p:ext uri="{BB962C8B-B14F-4D97-AF65-F5344CB8AC3E}">
        <p14:creationId xmlns:p14="http://schemas.microsoft.com/office/powerpoint/2010/main" val="4231422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 name="Canvas"/>
          <p:cNvSpPr/>
          <p:nvPr/>
        </p:nvSpPr>
        <p:spPr>
          <a:xfrm>
            <a:off x="-457200" y="0"/>
            <a:ext cx="12649200" cy="6858000"/>
          </a:xfrm>
          <a:prstGeom prst="rect">
            <a:avLst/>
          </a:prstGeom>
          <a:solidFill>
            <a:srgbClr val="FFFFFF"/>
          </a:solidFill>
          <a:ln>
            <a:noFill/>
          </a:ln>
        </p:spPr>
        <p:txBody>
          <a:bodyPr wrap="square" lIns="137160" tIns="91440" rIns="137160" bIns="91440" anchor="ctr">
            <a:normAutofit/>
          </a:bodyPr>
          <a:lstStyle/>
          <a:p>
            <a:endParaRPr lang="en-US"/>
          </a:p>
        </p:txBody>
      </p:sp>
      <p:sp>
        <p:nvSpPr>
          <p:cNvPr id="403" name="Quote"/>
          <p:cNvSpPr/>
          <p:nvPr/>
        </p:nvSpPr>
        <p:spPr>
          <a:xfrm>
            <a:off x="322730" y="5660800"/>
            <a:ext cx="11277600" cy="740000"/>
          </a:xfrm>
          <a:prstGeom prst="rect">
            <a:avLst/>
          </a:prstGeom>
          <a:noFill/>
          <a:ln>
            <a:noFill/>
          </a:ln>
        </p:spPr>
        <p:txBody>
          <a:bodyPr wrap="square" lIns="137160" tIns="91440" rIns="137160" bIns="91440" anchor="ctr">
            <a:normAutofit/>
          </a:bodyPr>
          <a:lstStyle/>
          <a:p>
            <a:pPr marL="0" indent="0" algn="ctr">
              <a:buNone/>
            </a:pPr>
            <a:r>
              <a:rPr lang="en-US" sz="2400" b="1" dirty="0">
                <a:solidFill>
                  <a:srgbClr val="321744"/>
                </a:solidFill>
                <a:latin typeface="Calibri"/>
              </a:rPr>
              <a:t>What should a banana cost?</a:t>
            </a:r>
          </a:p>
        </p:txBody>
      </p:sp>
      <p:sp>
        <p:nvSpPr>
          <p:cNvPr id="2" name="Title 1">
            <a:extLst>
              <a:ext uri="{FF2B5EF4-FFF2-40B4-BE49-F238E27FC236}">
                <a16:creationId xmlns:a16="http://schemas.microsoft.com/office/drawing/2014/main" id="{E7B7873E-60F9-957C-2DC0-6F2D3E78F964}"/>
              </a:ext>
            </a:extLst>
          </p:cNvPr>
          <p:cNvSpPr>
            <a:spLocks noGrp="1"/>
          </p:cNvSpPr>
          <p:nvPr>
            <p:ph type="title"/>
          </p:nvPr>
        </p:nvSpPr>
        <p:spPr/>
        <p:txBody>
          <a:bodyPr>
            <a:normAutofit/>
          </a:bodyPr>
          <a:lstStyle/>
          <a:p>
            <a:r>
              <a:rPr lang="en-US" dirty="0"/>
              <a:t>What Could a Banana Cost?</a:t>
            </a:r>
          </a:p>
        </p:txBody>
      </p:sp>
      <p:pic>
        <p:nvPicPr>
          <p:cNvPr id="4" name="Picture 3">
            <a:extLst>
              <a:ext uri="{FF2B5EF4-FFF2-40B4-BE49-F238E27FC236}">
                <a16:creationId xmlns:a16="http://schemas.microsoft.com/office/drawing/2014/main" id="{D006168B-61DF-7A98-4A09-96B47B8F4922}"/>
              </a:ext>
            </a:extLst>
          </p:cNvPr>
          <p:cNvPicPr>
            <a:picLocks noChangeAspect="1"/>
          </p:cNvPicPr>
          <p:nvPr/>
        </p:nvPicPr>
        <p:blipFill>
          <a:blip r:embed="rId3"/>
          <a:stretch>
            <a:fillRect/>
          </a:stretch>
        </p:blipFill>
        <p:spPr>
          <a:xfrm>
            <a:off x="3355135" y="457200"/>
            <a:ext cx="5024530" cy="5024530"/>
          </a:xfrm>
          <a:prstGeom prst="rect">
            <a:avLst/>
          </a:prstGeom>
        </p:spPr>
      </p:pic>
    </p:spTree>
    <p:extLst>
      <p:ext uri="{BB962C8B-B14F-4D97-AF65-F5344CB8AC3E}">
        <p14:creationId xmlns:p14="http://schemas.microsoft.com/office/powerpoint/2010/main" val="3734341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DFC64-B37D-6D22-210B-2BB359C1CE81}"/>
              </a:ext>
            </a:extLst>
          </p:cNvPr>
          <p:cNvSpPr>
            <a:spLocks noGrp="1"/>
          </p:cNvSpPr>
          <p:nvPr>
            <p:ph type="title"/>
          </p:nvPr>
        </p:nvSpPr>
        <p:spPr/>
        <p:txBody>
          <a:bodyPr/>
          <a:lstStyle/>
          <a:p>
            <a:pPr algn="ctr"/>
            <a:r>
              <a:rPr lang="en-US" dirty="0"/>
              <a:t>Discussion</a:t>
            </a:r>
          </a:p>
        </p:txBody>
      </p:sp>
      <p:sp>
        <p:nvSpPr>
          <p:cNvPr id="3" name="Content Placeholder 2">
            <a:extLst>
              <a:ext uri="{FF2B5EF4-FFF2-40B4-BE49-F238E27FC236}">
                <a16:creationId xmlns:a16="http://schemas.microsoft.com/office/drawing/2014/main" id="{AA32440B-E13F-E3BE-DA04-0DE1324F53AD}"/>
              </a:ext>
            </a:extLst>
          </p:cNvPr>
          <p:cNvSpPr>
            <a:spLocks noGrp="1"/>
          </p:cNvSpPr>
          <p:nvPr>
            <p:ph idx="1"/>
          </p:nvPr>
        </p:nvSpPr>
        <p:spPr>
          <a:xfrm>
            <a:off x="838200" y="1413933"/>
            <a:ext cx="10515600" cy="3564467"/>
          </a:xfrm>
        </p:spPr>
        <p:txBody>
          <a:bodyPr>
            <a:normAutofit/>
          </a:bodyPr>
          <a:lstStyle/>
          <a:p>
            <a:r>
              <a:rPr lang="en-US" dirty="0"/>
              <a:t>Why does Hayek think planning cannot match a market?</a:t>
            </a:r>
          </a:p>
          <a:p>
            <a:r>
              <a:rPr lang="en-US" dirty="0"/>
              <a:t>Does that argument hold up in an age of enormous datasets and machine learning?</a:t>
            </a:r>
          </a:p>
          <a:p>
            <a:r>
              <a:rPr lang="en-US" dirty="0"/>
              <a:t>Is the road from planning to tyranny as short as he claims?</a:t>
            </a:r>
          </a:p>
          <a:p>
            <a:r>
              <a:rPr lang="en-US" dirty="0"/>
              <a:t>Whose objections would Marx have to answer here — and vice versa?</a:t>
            </a:r>
          </a:p>
        </p:txBody>
      </p:sp>
    </p:spTree>
    <p:extLst>
      <p:ext uri="{BB962C8B-B14F-4D97-AF65-F5344CB8AC3E}">
        <p14:creationId xmlns:p14="http://schemas.microsoft.com/office/powerpoint/2010/main" val="427149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DBFC0-B21A-6D39-2901-11CCBFF2C29D}"/>
              </a:ext>
            </a:extLst>
          </p:cNvPr>
          <p:cNvSpPr>
            <a:spLocks noGrp="1"/>
          </p:cNvSpPr>
          <p:nvPr>
            <p:ph type="title"/>
          </p:nvPr>
        </p:nvSpPr>
        <p:spPr/>
        <p:txBody>
          <a:bodyPr/>
          <a:lstStyle/>
          <a:p>
            <a:r>
              <a:rPr lang="en-US" dirty="0"/>
              <a:t>Where we go next</a:t>
            </a:r>
          </a:p>
        </p:txBody>
      </p:sp>
      <p:sp>
        <p:nvSpPr>
          <p:cNvPr id="3" name="Content Placeholder 2">
            <a:extLst>
              <a:ext uri="{FF2B5EF4-FFF2-40B4-BE49-F238E27FC236}">
                <a16:creationId xmlns:a16="http://schemas.microsoft.com/office/drawing/2014/main" id="{4B699268-9262-6A65-5B9F-D4AA5684A371}"/>
              </a:ext>
            </a:extLst>
          </p:cNvPr>
          <p:cNvSpPr>
            <a:spLocks noGrp="1"/>
          </p:cNvSpPr>
          <p:nvPr>
            <p:ph idx="1"/>
          </p:nvPr>
        </p:nvSpPr>
        <p:spPr>
          <a:xfrm>
            <a:off x="838200" y="1413933"/>
            <a:ext cx="10515600" cy="4309792"/>
          </a:xfrm>
        </p:spPr>
        <p:txBody>
          <a:bodyPr>
            <a:normAutofit/>
          </a:bodyPr>
          <a:lstStyle/>
          <a:p>
            <a:r>
              <a:rPr lang="en-US" dirty="0"/>
              <a:t>Neither answer won outright. Post-1945 Europe took the third road</a:t>
            </a:r>
          </a:p>
          <a:p>
            <a:r>
              <a:rPr lang="en-US" dirty="0"/>
              <a:t>Wednesday: how Europe democratized</a:t>
            </a:r>
          </a:p>
          <a:p>
            <a:r>
              <a:rPr lang="en-US" dirty="0"/>
              <a:t>Then: Alternatives to Communism and Liberals – Fascism, Social Democracy and Christian Democracy</a:t>
            </a:r>
          </a:p>
          <a:p>
            <a:r>
              <a:rPr lang="en-US" dirty="0"/>
              <a:t>Keep the question from today's first slide in mind all semester. What role should the government play in the economy? We will see lots of alternatives! </a:t>
            </a:r>
          </a:p>
        </p:txBody>
      </p:sp>
    </p:spTree>
    <p:extLst>
      <p:ext uri="{BB962C8B-B14F-4D97-AF65-F5344CB8AC3E}">
        <p14:creationId xmlns:p14="http://schemas.microsoft.com/office/powerpoint/2010/main" val="4231422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DBFC0-B21A-6D39-2901-11CCBFF2C29D}"/>
              </a:ext>
            </a:extLst>
          </p:cNvPr>
          <p:cNvSpPr>
            <a:spLocks noGrp="1"/>
          </p:cNvSpPr>
          <p:nvPr>
            <p:ph type="title"/>
          </p:nvPr>
        </p:nvSpPr>
        <p:spPr/>
        <p:txBody>
          <a:bodyPr>
            <a:normAutofit fontScale="90000"/>
          </a:bodyPr>
          <a:lstStyle/>
          <a:p>
            <a:r>
              <a:rPr lang="en-US" dirty="0"/>
              <a:t>Welcome to the Federal Republic of Clemson</a:t>
            </a:r>
          </a:p>
        </p:txBody>
      </p:sp>
      <p:sp>
        <p:nvSpPr>
          <p:cNvPr id="3" name="Content Placeholder 2">
            <a:extLst>
              <a:ext uri="{FF2B5EF4-FFF2-40B4-BE49-F238E27FC236}">
                <a16:creationId xmlns:a16="http://schemas.microsoft.com/office/drawing/2014/main" id="{4B699268-9262-6A65-5B9F-D4AA5684A371}"/>
              </a:ext>
            </a:extLst>
          </p:cNvPr>
          <p:cNvSpPr>
            <a:spLocks noGrp="1"/>
          </p:cNvSpPr>
          <p:nvPr>
            <p:ph idx="1"/>
          </p:nvPr>
        </p:nvSpPr>
        <p:spPr>
          <a:xfrm>
            <a:off x="838200" y="1413933"/>
            <a:ext cx="10515600" cy="4309792"/>
          </a:xfrm>
        </p:spPr>
        <p:txBody>
          <a:bodyPr>
            <a:normAutofit/>
          </a:bodyPr>
          <a:lstStyle/>
          <a:p>
            <a:r>
              <a:rPr lang="en-US" dirty="0"/>
              <a:t>A parliamentary democracy of 100 seats, six parties</a:t>
            </a:r>
          </a:p>
          <a:p>
            <a:r>
              <a:rPr lang="en-US" dirty="0"/>
              <a:t>You will be an MP: join a party, campaign, contest an election, bargain, govern</a:t>
            </a:r>
          </a:p>
          <a:p>
            <a:pPr lvl="1"/>
            <a:r>
              <a:rPr lang="en-US" dirty="0"/>
              <a:t>You will also be assigned a specific “portfolio”</a:t>
            </a:r>
          </a:p>
          <a:p>
            <a:r>
              <a:rPr lang="en-US" dirty="0"/>
              <a:t>Role preference survey goes out this week, due Friday </a:t>
            </a:r>
          </a:p>
          <a:p>
            <a:r>
              <a:rPr lang="en-US" dirty="0"/>
              <a:t>Party assignments are unveiled next Week</a:t>
            </a:r>
          </a:p>
        </p:txBody>
      </p:sp>
    </p:spTree>
    <p:extLst>
      <p:ext uri="{BB962C8B-B14F-4D97-AF65-F5344CB8AC3E}">
        <p14:creationId xmlns:p14="http://schemas.microsoft.com/office/powerpoint/2010/main" val="4231422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9F3A67B4-7677-6D48-8A23-307ED2182D5F}" vid="{2DDAFCB2-C0F4-134B-95C2-A0AF19CD5CF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55B7E29D531854B94AF162BA5E34C01" ma:contentTypeVersion="7" ma:contentTypeDescription="Create a new document." ma:contentTypeScope="" ma:versionID="a2d9ab3b17afba22fc6238f31afd41c4">
  <xsd:schema xmlns:xsd="http://www.w3.org/2001/XMLSchema" xmlns:xs="http://www.w3.org/2001/XMLSchema" xmlns:p="http://schemas.microsoft.com/office/2006/metadata/properties" xmlns:ns2="a715ae59-2f24-4114-8440-5cd12e181661" targetNamespace="http://schemas.microsoft.com/office/2006/metadata/properties" ma:root="true" ma:fieldsID="5637070ca8fd4ee77d34cf4d1beb725d" ns2:_="">
    <xsd:import namespace="a715ae59-2f24-4114-8440-5cd12e18166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15ae59-2f24-4114-8440-5cd12e18166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A2C7DAE-7229-4980-9A9B-F34468D09F58}">
  <ds:schemaRefs>
    <ds:schemaRef ds:uri="http://schemas.microsoft.com/sharepoint/v3/contenttype/forms"/>
  </ds:schemaRefs>
</ds:datastoreItem>
</file>

<file path=customXml/itemProps2.xml><?xml version="1.0" encoding="utf-8"?>
<ds:datastoreItem xmlns:ds="http://schemas.openxmlformats.org/officeDocument/2006/customXml" ds:itemID="{010DAE83-54CE-43D5-92CC-2BDDDDCC194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715ae59-2f24-4114-8440-5cd12e18166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D780447-5855-4BB0-83B6-5A98EE7B0F83}">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TotalTime>1615</TotalTime>
  <Words>2869</Words>
  <Application>Microsoft Macintosh PowerPoint</Application>
  <PresentationFormat>Widescreen</PresentationFormat>
  <Paragraphs>196</Paragraphs>
  <Slides>22</Slides>
  <Notes>21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Aptos</vt:lpstr>
      <vt:lpstr>Arial</vt:lpstr>
      <vt:lpstr>Calibri</vt:lpstr>
      <vt:lpstr>Franklin Gothic Book</vt:lpstr>
      <vt:lpstr>Franklin Gothic Medium Cond</vt:lpstr>
      <vt:lpstr>Sabon Next LT</vt:lpstr>
      <vt:lpstr>Times New Roman</vt:lpstr>
      <vt:lpstr>Office Theme</vt:lpstr>
      <vt:lpstr>POSC 3710: European Politics </vt:lpstr>
      <vt:lpstr>Opening Discussion</vt:lpstr>
      <vt:lpstr>Three Answers to One Question</vt:lpstr>
      <vt:lpstr>Before Marx: Early Socialists</vt:lpstr>
      <vt:lpstr>Karl Marx</vt:lpstr>
      <vt:lpstr>Marx and Manchester: Capitalism at Its Most Extreme</vt:lpstr>
      <vt:lpstr>The Conditions Marx Was Writing About</vt:lpstr>
      <vt:lpstr>Understanding Marx's Context</vt:lpstr>
      <vt:lpstr>Reading Discussion: Bourgeois and Proletarians</vt:lpstr>
      <vt:lpstr>What Marx Actually Argued</vt:lpstr>
      <vt:lpstr>Evaluating Marx</vt:lpstr>
      <vt:lpstr>Marx and the Moon </vt:lpstr>
      <vt:lpstr>Hayek and The Road to Serfdom</vt:lpstr>
      <vt:lpstr>Liberal and Conservative</vt:lpstr>
      <vt:lpstr>Same Word, Different Politics</vt:lpstr>
      <vt:lpstr>Europe in Crisis, 1914-1945</vt:lpstr>
      <vt:lpstr>Why Planning Looked Like the Future</vt:lpstr>
      <vt:lpstr>Hayek's Core Claim: The Knowledge Problem</vt:lpstr>
      <vt:lpstr>What Could a Banana Cost?</vt:lpstr>
      <vt:lpstr>Discussion</vt:lpstr>
      <vt:lpstr>Where we go next</vt:lpstr>
      <vt:lpstr>Welcome to the Federal Republic of Clemson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 William Horne</dc:creator>
  <cp:lastModifiedBy>Will Horne</cp:lastModifiedBy>
  <cp:revision>9</cp:revision>
  <dcterms:created xsi:type="dcterms:W3CDTF">2025-01-14T20:27:56Z</dcterms:created>
  <dcterms:modified xsi:type="dcterms:W3CDTF">2026-08-23T18:49:04Z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0x010100555B7E29D531854B94AF162BA5E34C01</vt:lpwstr>
  </property>
</Properties>
</file>