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80" r:id="rId20"/>
    <p:sldId id="281" r:id="rId21"/>
    <p:sldId id="271" r:id="rId22"/>
    <p:sldId id="272" r:id="rId23"/>
    <p:sldId id="273" r:id="rId24"/>
    <p:sldId id="274" r:id="rId25"/>
    <p:sldId id="275" r:id="rId26"/>
    <p:sldId id="276" r:id="rId27"/>
    <p:sldId id="277" r:id="rId28"/>
    <p:sldId id="278"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6600"/>
    <a:srgbClr val="2E1946"/>
    <a:srgbClr val="004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98"/>
    <p:restoredTop sz="81498"/>
  </p:normalViewPr>
  <p:slideViewPr>
    <p:cSldViewPr snapToGrid="0">
      <p:cViewPr varScale="1">
        <p:scale>
          <a:sx n="95" d="100"/>
          <a:sy n="95" d="100"/>
        </p:scale>
        <p:origin x="648" y="17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41" d="100"/>
          <a:sy n="141" d="100"/>
        </p:scale>
        <p:origin x="6248"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9C96F-1000-C65C-C46A-DA14851133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3B95355-E84A-6573-5549-851D4ADC6E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BFA5A5-83E0-C843-A833-1581F35400C2}" type="datetimeFigureOut">
              <a:rPr lang="en-US" smtClean="0"/>
              <a:t>8/19/26</a:t>
            </a:fld>
            <a:endParaRPr lang="en-US"/>
          </a:p>
        </p:txBody>
      </p:sp>
      <p:sp>
        <p:nvSpPr>
          <p:cNvPr id="4" name="Footer Placeholder 3">
            <a:extLst>
              <a:ext uri="{FF2B5EF4-FFF2-40B4-BE49-F238E27FC236}">
                <a16:creationId xmlns:a16="http://schemas.microsoft.com/office/drawing/2014/main" id="{3B227B71-4299-2D9E-4AB0-081BE29BB1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63D7D83-DAF8-7574-6FD2-27143710F8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8934A6-1BE6-7D49-B4FB-2D04BF75834E}" type="slidenum">
              <a:rPr lang="en-US" smtClean="0"/>
              <a:t>‹#›</a:t>
            </a:fld>
            <a:endParaRPr lang="en-US"/>
          </a:p>
        </p:txBody>
      </p:sp>
    </p:spTree>
    <p:extLst>
      <p:ext uri="{BB962C8B-B14F-4D97-AF65-F5344CB8AC3E}">
        <p14:creationId xmlns:p14="http://schemas.microsoft.com/office/powerpoint/2010/main" val="4013133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5A1CC-AF3D-6E41-81A0-95696F4163E0}" type="datetimeFigureOut">
              <a:rPr lang="en-US" smtClean="0"/>
              <a:t>8/19/26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B0D927-82D7-FE4F-9C26-D143DAC03BC0}" type="slidenum">
              <a:rPr lang="en-US" smtClean="0"/>
              <a:t>‹#›</a:t>
            </a:fld>
            <a:endParaRPr lang="en-US"/>
          </a:p>
        </p:txBody>
      </p:sp>
    </p:spTree>
    <p:extLst>
      <p:ext uri="{BB962C8B-B14F-4D97-AF65-F5344CB8AC3E}">
        <p14:creationId xmlns:p14="http://schemas.microsoft.com/office/powerpoint/2010/main" val="314286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I did PhD, how I got to Clemson, how I ended up studying Europe.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333333"/>
                </a:solidFill>
                <a:effectLst/>
                <a:latin typeface="Muli"/>
              </a:rPr>
              <a:t>Ronald Reagan, “I received a letter just before I left office from a man. I don’t know why he chose to write it, but I’m glad he did. He wrote that you can go to live in France, but you can’t become a Frenchman. You can go to live in Germany or Italy, but you can’t become a German, an Italian. [and often, neither can your children] He went through Turkey, Greece, Japan and other countries. but he said anyone, from any corner of the world, can come to live in the United States and become an American.”</a:t>
            </a:r>
            <a:endParaRPr lang="en-US" dirty="0"/>
          </a:p>
        </p:txBody>
      </p:sp>
      <p:sp>
        <p:nvSpPr>
          <p:cNvPr id="4" name="Slide Number Placeholder 3"/>
          <p:cNvSpPr>
            <a:spLocks noGrp="1"/>
          </p:cNvSpPr>
          <p:nvPr>
            <p:ph type="sldNum" sz="quarter" idx="5"/>
          </p:nvPr>
        </p:nvSpPr>
        <p:spPr/>
        <p:txBody>
          <a:bodyPr/>
          <a:lstStyle/>
          <a:p>
            <a:fld id="{FBB0D927-82D7-FE4F-9C26-D143DAC03BC0}" type="slidenum">
              <a:rPr lang="en-US" smtClean="0"/>
              <a:t>11</a:t>
            </a:fld>
            <a:endParaRPr lang="en-US"/>
          </a:p>
        </p:txBody>
      </p:sp>
    </p:spTree>
    <p:extLst>
      <p:ext uri="{BB962C8B-B14F-4D97-AF65-F5344CB8AC3E}">
        <p14:creationId xmlns:p14="http://schemas.microsoft.com/office/powerpoint/2010/main" val="37295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Really, a continent of Empires up until 1918. And of course, in 1918 we get the formation of what could be called the final European imperial state or empire (USSR). </a:t>
            </a:r>
          </a:p>
          <a:p>
            <a:endParaRPr lang="en-US" dirty="0"/>
          </a:p>
          <a:p>
            <a:r>
              <a:rPr lang="en-US" dirty="0"/>
              <a:t>Peasants into Frenchmen. We will have a whole session on the formation of European national identities next week.</a:t>
            </a:r>
          </a:p>
        </p:txBody>
      </p:sp>
      <p:sp>
        <p:nvSpPr>
          <p:cNvPr id="4" name="Slide Number Placeholder 3"/>
          <p:cNvSpPr>
            <a:spLocks noGrp="1"/>
          </p:cNvSpPr>
          <p:nvPr>
            <p:ph type="sldNum" sz="quarter" idx="5"/>
          </p:nvPr>
        </p:nvSpPr>
        <p:spPr/>
        <p:txBody>
          <a:bodyPr/>
          <a:lstStyle/>
          <a:p>
            <a:fld id="{FBB0D927-82D7-FE4F-9C26-D143DAC03BC0}" type="slidenum">
              <a:rPr lang="en-US" smtClean="0"/>
              <a:t>12</a:t>
            </a:fld>
            <a:endParaRPr lang="en-US"/>
          </a:p>
        </p:txBody>
      </p:sp>
    </p:spTree>
    <p:extLst>
      <p:ext uri="{BB962C8B-B14F-4D97-AF65-F5344CB8AC3E}">
        <p14:creationId xmlns:p14="http://schemas.microsoft.com/office/powerpoint/2010/main" val="468270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French linguistic communities around 1900. Oil and Occ are the words for yes in the respective languages. Note that only a geographical minority of the country spoke “French” as we think of it in the 19</a:t>
            </a:r>
            <a:r>
              <a:rPr lang="en-US" baseline="30000" dirty="0"/>
              <a:t>th</a:t>
            </a:r>
            <a:r>
              <a:rPr lang="en-US" dirty="0"/>
              <a:t> century. Only the “Francien” region spoke modern French – the rest of Oil the dialects were somewhat but not entirely mutually intelligible – arguably remained distinct languages until well after the French Revolution, as the state began to try to standardize language. Occitan remains distinct and in wide use until WW1 – which brought Occ speakers into contact with Oil speakers.</a:t>
            </a:r>
          </a:p>
          <a:p>
            <a:r>
              <a:rPr lang="en-US" dirty="0"/>
              <a:t>“This way to France” – Eugen Weber/PIFM</a:t>
            </a:r>
          </a:p>
          <a:p>
            <a:endParaRPr lang="en-US" dirty="0"/>
          </a:p>
          <a:p>
            <a:r>
              <a:rPr lang="en-US" dirty="0"/>
              <a:t>Alsatian is a dialect of German which captures that regions history.</a:t>
            </a:r>
          </a:p>
          <a:p>
            <a:endParaRPr lang="en-US" dirty="0"/>
          </a:p>
          <a:p>
            <a:r>
              <a:rPr lang="en-US" dirty="0"/>
              <a:t>Breton is a </a:t>
            </a:r>
            <a:r>
              <a:rPr lang="en-US" dirty="0" err="1"/>
              <a:t>celtic</a:t>
            </a:r>
            <a:r>
              <a:rPr lang="en-US" dirty="0"/>
              <a:t> language closer to Welsh than anything spoken on the European continent. There is a fairly fringe nationalist movement pushing for independence. Culturally quite distinct from France.</a:t>
            </a:r>
          </a:p>
          <a:p>
            <a:endParaRPr lang="en-US" dirty="0"/>
          </a:p>
          <a:p>
            <a:r>
              <a:rPr lang="en-US" dirty="0"/>
              <a:t>Catalan is a romance language, reads like a bridge between French and Spanish almost. Whereas Basque is a language of unknown origin that does not appear to be related to any other European language. Interestingly, the Basque and Catalan communities in France have much interest in Independence, while there are quite active successionist movements in both the Basque country of Spain and particularly in Catalonia (where a majority seem to want independence based both on polling and a 2017 referendum) . Any students of European history have a guess as to why that might be?</a:t>
            </a:r>
          </a:p>
        </p:txBody>
      </p:sp>
      <p:sp>
        <p:nvSpPr>
          <p:cNvPr id="4" name="Slide Number Placeholder 3"/>
          <p:cNvSpPr>
            <a:spLocks noGrp="1"/>
          </p:cNvSpPr>
          <p:nvPr>
            <p:ph type="sldNum" sz="quarter" idx="5"/>
          </p:nvPr>
        </p:nvSpPr>
        <p:spPr/>
        <p:txBody>
          <a:bodyPr/>
          <a:lstStyle/>
          <a:p>
            <a:fld id="{FBB0D927-82D7-FE4F-9C26-D143DAC03BC0}" type="slidenum">
              <a:rPr lang="en-US" smtClean="0"/>
              <a:t>13</a:t>
            </a:fld>
            <a:endParaRPr lang="en-US"/>
          </a:p>
        </p:txBody>
      </p:sp>
    </p:spTree>
    <p:extLst>
      <p:ext uri="{BB962C8B-B14F-4D97-AF65-F5344CB8AC3E}">
        <p14:creationId xmlns:p14="http://schemas.microsoft.com/office/powerpoint/2010/main" val="851314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these at the top are European. Craters after 1945: start of cold war.</a:t>
            </a:r>
          </a:p>
        </p:txBody>
      </p:sp>
      <p:sp>
        <p:nvSpPr>
          <p:cNvPr id="4" name="Slide Number Placeholder 3"/>
          <p:cNvSpPr>
            <a:spLocks noGrp="1"/>
          </p:cNvSpPr>
          <p:nvPr>
            <p:ph type="sldNum" sz="quarter" idx="5"/>
          </p:nvPr>
        </p:nvSpPr>
        <p:spPr/>
        <p:txBody>
          <a:bodyPr/>
          <a:lstStyle/>
          <a:p>
            <a:fld id="{FBB0D927-82D7-FE4F-9C26-D143DAC03BC0}" type="slidenum">
              <a:rPr lang="en-US" smtClean="0"/>
              <a:t>14</a:t>
            </a:fld>
            <a:endParaRPr lang="en-US"/>
          </a:p>
        </p:txBody>
      </p:sp>
    </p:spTree>
    <p:extLst>
      <p:ext uri="{BB962C8B-B14F-4D97-AF65-F5344CB8AC3E}">
        <p14:creationId xmlns:p14="http://schemas.microsoft.com/office/powerpoint/2010/main" val="4023518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 fractured history and a desperate situation at the end of WWII, including starvation and displacement on a scale that is hard to imagine now, to what Europe looks like today. Each 'though' previews a unit later in the course: Ukraine, backsliding, regional inequality.</a:t>
            </a:r>
          </a:p>
        </p:txBody>
      </p:sp>
      <p:sp>
        <p:nvSpPr>
          <p:cNvPr id="4" name="Slide Number Placeholder 3"/>
          <p:cNvSpPr>
            <a:spLocks noGrp="1"/>
          </p:cNvSpPr>
          <p:nvPr>
            <p:ph type="sldNum" sz="quarter" idx="5"/>
          </p:nvPr>
        </p:nvSpPr>
        <p:spPr/>
        <p:txBody>
          <a:bodyPr/>
          <a:lstStyle/>
          <a:p>
            <a:fld id="{FBB0D927-82D7-FE4F-9C26-D143DAC03BC0}" type="slidenum">
              <a:rPr lang="en-US" smtClean="0"/>
              <a:t>15</a:t>
            </a:fld>
            <a:endParaRPr lang="en-US"/>
          </a:p>
        </p:txBody>
      </p:sp>
    </p:spTree>
    <p:extLst>
      <p:ext uri="{BB962C8B-B14F-4D97-AF65-F5344CB8AC3E}">
        <p14:creationId xmlns:p14="http://schemas.microsoft.com/office/powerpoint/2010/main" val="3331564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Bridge from the Miracle slide: we have seen the place: its history, its wars, its recovery. Judt’s opening (p. 3): the “Europe” that countries apply to join is not the place at all. Nobody joins a continent; what you join is the idea — peace, prosperity, rights, openness.</a:t>
            </a:r>
          </a:p>
          <a:p>
            <a:r>
              <a:rPr lang="en-US" dirty="0"/>
              <a:t>Read the hyper-real line aloud (p. 4): an idealized Europe, “more European than the continent itself,” the old civilization’s virtues “shorn of its darker qualities.”</a:t>
            </a:r>
          </a:p>
          <a:p>
            <a:r>
              <a:rPr lang="en-US" dirty="0"/>
              <a:t>Call back to the map (Turkey in, Georgia out?) and to Who Counts as European: every criterion fails because the boundary is drawn by the idea, not by geography, religion, or culture. That is why Europe is best treated as an argument rather than a fact.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Not idealists: the European Unity Movement had “no discernible real-world impact” (p. 4), and by 1945 “united Europe” talk was actually polluted — it had been the language of Speer’s New Order and of collaborators. Not destiny: the ECSC was “neither predicted nor predictable” (p. 17); the French Assembly approved a West German state by four votes.</a:t>
            </a:r>
          </a:p>
          <a:p>
            <a:r>
              <a:rPr lang="en-US" dirty="0"/>
              <a:t>The founders: France reached the Schuman Plan as a third-best answer to its German problem, after occupation-style extraction and a Soviet alliance both failed — “Europeanizing” the German question kept the coal flowing and Germany contained. Delors admitted as much decades later: creating Europe regained “that margin of liberty necessary for a ‘certain idea of France.’” Adenauer, on first hearing of the plan: “This is our breakthrough” — Europe as Germany’s road back to sovereignty. The Dutch needed German markets. Britain needed none of it, so it joined nothing.</a:t>
            </a:r>
          </a:p>
          <a:p>
            <a:endParaRPr lang="en-US" dirty="0"/>
          </a:p>
          <a:p>
            <a:r>
              <a:rPr lang="en-US" dirty="0"/>
              <a:t>Of course – maybe now they have a common outside threat – but who? Russia? China? The USA?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 talk among your table. Which of these have you heard before, and where? Then present the case for each in turn. The point is not that one is right; it is that each is built from real evidence, and the semester is about learning to weigh them.</a:t>
            </a:r>
          </a:p>
        </p:txBody>
      </p:sp>
      <p:sp>
        <p:nvSpPr>
          <p:cNvPr id="4" name="Slide Number Placeholder 3"/>
          <p:cNvSpPr>
            <a:spLocks noGrp="1"/>
          </p:cNvSpPr>
          <p:nvPr>
            <p:ph type="sldNum" sz="quarter" idx="5"/>
          </p:nvPr>
        </p:nvSpPr>
        <p:spPr/>
        <p:txBody>
          <a:bodyPr/>
          <a:lstStyle/>
          <a:p>
            <a:fld id="{FBB0D927-82D7-FE4F-9C26-D143DAC03BC0}" type="slidenum">
              <a:rPr lang="en-US" smtClean="0"/>
              <a:t>18</a:t>
            </a:fld>
            <a:endParaRPr lang="en-US"/>
          </a:p>
        </p:txBody>
      </p:sp>
    </p:spTree>
    <p:extLst>
      <p:ext uri="{BB962C8B-B14F-4D97-AF65-F5344CB8AC3E}">
        <p14:creationId xmlns:p14="http://schemas.microsoft.com/office/powerpoint/2010/main" val="1675796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Worth noting: the US spends MORE public money per capita on healthcare than many of these countries and still does not cover everyone. That comparison lands hard and sets up the health care case study in September.</a:t>
            </a:r>
          </a:p>
        </p:txBody>
      </p:sp>
      <p:sp>
        <p:nvSpPr>
          <p:cNvPr id="4" name="Slide Number Placeholder 3"/>
          <p:cNvSpPr>
            <a:spLocks noGrp="1"/>
          </p:cNvSpPr>
          <p:nvPr>
            <p:ph type="sldNum" sz="quarter" idx="5"/>
          </p:nvPr>
        </p:nvSpPr>
        <p:spPr/>
        <p:txBody>
          <a:bodyPr/>
          <a:lstStyle/>
          <a:p>
            <a:fld id="{FBB0D927-82D7-FE4F-9C26-D143DAC03BC0}" type="slidenum">
              <a:rPr lang="en-US" smtClean="0"/>
              <a:t>19</a:t>
            </a:fld>
            <a:endParaRPr lang="en-US"/>
          </a:p>
        </p:txBody>
      </p:sp>
    </p:spTree>
    <p:extLst>
      <p:ext uri="{BB962C8B-B14F-4D97-AF65-F5344CB8AC3E}">
        <p14:creationId xmlns:p14="http://schemas.microsoft.com/office/powerpoint/2010/main" val="2763295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these countries now also provide paternity leave. I have good friends from the states who currently live in Germany and will have their first child this summer. They had considered moving back to US but decided it would be easier and more career compatible to have kids in Europe. </a:t>
            </a:r>
          </a:p>
        </p:txBody>
      </p:sp>
      <p:sp>
        <p:nvSpPr>
          <p:cNvPr id="4" name="Slide Number Placeholder 3"/>
          <p:cNvSpPr>
            <a:spLocks noGrp="1"/>
          </p:cNvSpPr>
          <p:nvPr>
            <p:ph type="sldNum" sz="quarter" idx="5"/>
          </p:nvPr>
        </p:nvSpPr>
        <p:spPr/>
        <p:txBody>
          <a:bodyPr/>
          <a:lstStyle/>
          <a:p>
            <a:fld id="{FBB0D927-82D7-FE4F-9C26-D143DAC03BC0}" type="slidenum">
              <a:rPr lang="en-US" smtClean="0"/>
              <a:t>20</a:t>
            </a:fld>
            <a:endParaRPr lang="en-US"/>
          </a:p>
        </p:txBody>
      </p:sp>
    </p:spTree>
    <p:extLst>
      <p:ext uri="{BB962C8B-B14F-4D97-AF65-F5344CB8AC3E}">
        <p14:creationId xmlns:p14="http://schemas.microsoft.com/office/powerpoint/2010/main" val="125300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this is a seminar, not a lecture course. The readings are important.. Flag that we cover Europe broadly, not just the EU.</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 you can fund a very generous safety net, particularly for retirees, when the age pyramid is wide at the bottom. That pyramid has inverted. Flag the 9/23 session on Pierson — the puzzle is not that welfare states are strained, it is that they have survived anyway.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of summer 2026: Merz governs in Germany with the AfD leading national polls; Burnham took over Labour in July 2026; France is on its fifth prime minister since 2022. </a:t>
            </a:r>
          </a:p>
        </p:txBody>
      </p:sp>
      <p:sp>
        <p:nvSpPr>
          <p:cNvPr id="4" name="Slide Number Placeholder 3"/>
          <p:cNvSpPr>
            <a:spLocks noGrp="1"/>
          </p:cNvSpPr>
          <p:nvPr>
            <p:ph type="sldNum" sz="quarter" idx="5"/>
          </p:nvPr>
        </p:nvSpPr>
        <p:spPr/>
        <p:txBody>
          <a:bodyPr/>
          <a:lstStyle/>
          <a:p>
            <a:fld id="{FBB0D927-82D7-FE4F-9C26-D143DAC03BC0}" type="slidenum">
              <a:rPr lang="en-US" smtClean="0"/>
              <a:t>22</a:t>
            </a:fld>
            <a:endParaRPr lang="en-US"/>
          </a:p>
        </p:txBody>
      </p:sp>
    </p:spTree>
    <p:extLst>
      <p:ext uri="{BB962C8B-B14F-4D97-AF65-F5344CB8AC3E}">
        <p14:creationId xmlns:p14="http://schemas.microsoft.com/office/powerpoint/2010/main" val="3987758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Berlusconi, Farage, Trump with Meloni, Boris Johnson, Marine Le Pen. Worth updating the photo set at some point — several of these figures are no longer the most useful examples. Meloni is now the durable case; Le Pen's 2025 conviction was overturned on appeal, so she remains a candidate.</a:t>
            </a:r>
          </a:p>
        </p:txBody>
      </p:sp>
      <p:sp>
        <p:nvSpPr>
          <p:cNvPr id="4" name="Slide Number Placeholder 3"/>
          <p:cNvSpPr>
            <a:spLocks noGrp="1"/>
          </p:cNvSpPr>
          <p:nvPr>
            <p:ph type="sldNum" sz="quarter" idx="5"/>
          </p:nvPr>
        </p:nvSpPr>
        <p:spPr/>
        <p:txBody>
          <a:bodyPr/>
          <a:lstStyle/>
          <a:p>
            <a:fld id="{523B7B99-8B49-ED4C-BAE8-575DF97F8047}" type="slidenum">
              <a:rPr lang="en-US" smtClean="0"/>
              <a:t>23</a:t>
            </a:fld>
            <a:endParaRPr lang="en-US"/>
          </a:p>
        </p:txBody>
      </p:sp>
    </p:spTree>
    <p:extLst>
      <p:ext uri="{BB962C8B-B14F-4D97-AF65-F5344CB8AC3E}">
        <p14:creationId xmlns:p14="http://schemas.microsoft.com/office/powerpoint/2010/main" val="1518771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Enlargement is the live story again after two decades of stagnation, and it is driven by security rather than economics. Connect forward to the FRC's European Summit session in November, where students will vote on admitting a new member state.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Draghi competitiveness report is the document the entire European economic debate now orbits — we’ll return to it on the last day. Transatlantic relationship changed materially in 2025–26 and Europe is still working out what to do about 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models are useful as heuristics and dangerous as conclusions. The Hungary example is the one to lean on: an entrenched hybrid regime lost an election it had engineered to win, which is a reminder that trend lines are not destiny. Preview Monday: 20th-century ideologies, Marx and Hayek.</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your grade rewards preparation and good-faith engagement, not whether your party wins. Some of the best grades will be earned in opposition. Role preference survey goes out next Wednesday.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syllabus on screen. Budget ~20 minutes.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New Capital, data from the IMF. The point: the EU as a bloc is one of the three great economic centers of the world, and individual European economies punch well above their population weight. Set up the tension for later.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Party breakdown of the Dutch lower house, sorted left to right.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Map itself is making some interesting choices. Turkey is in, Russia is in. Georgia is out? Greenland is in (perhaps just because it is part of Denmark). </a:t>
            </a:r>
          </a:p>
        </p:txBody>
      </p:sp>
      <p:sp>
        <p:nvSpPr>
          <p:cNvPr id="4" name="Slide Number Placeholder 3"/>
          <p:cNvSpPr>
            <a:spLocks noGrp="1"/>
          </p:cNvSpPr>
          <p:nvPr>
            <p:ph type="sldNum" sz="quarter" idx="5"/>
          </p:nvPr>
        </p:nvSpPr>
        <p:spPr/>
        <p:txBody>
          <a:bodyPr/>
          <a:lstStyle/>
          <a:p>
            <a:fld id="{FBB0D927-82D7-FE4F-9C26-D143DAC03BC0}" type="slidenum">
              <a:rPr lang="en-US" smtClean="0"/>
              <a:t>10</a:t>
            </a:fld>
            <a:endParaRPr lang="en-US"/>
          </a:p>
        </p:txBody>
      </p:sp>
    </p:spTree>
    <p:extLst>
      <p:ext uri="{BB962C8B-B14F-4D97-AF65-F5344CB8AC3E}">
        <p14:creationId xmlns:p14="http://schemas.microsoft.com/office/powerpoint/2010/main" val="2656808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A picture containing orange, yellow, bright&#10;&#10;Description automatically generated">
            <a:extLst>
              <a:ext uri="{FF2B5EF4-FFF2-40B4-BE49-F238E27FC236}">
                <a16:creationId xmlns:a16="http://schemas.microsoft.com/office/drawing/2014/main" id="{E9FCEB86-C289-BAE5-F910-E0FA7B1DD4A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8968ABF-4D01-3D46-DD50-05AAEA7E7CDB}"/>
              </a:ext>
            </a:extLst>
          </p:cNvPr>
          <p:cNvSpPr>
            <a:spLocks noGrp="1"/>
          </p:cNvSpPr>
          <p:nvPr>
            <p:ph type="ctrTitle" hasCustomPrompt="1"/>
          </p:nvPr>
        </p:nvSpPr>
        <p:spPr>
          <a:xfrm>
            <a:off x="1524000" y="1122363"/>
            <a:ext cx="9144000" cy="2387600"/>
          </a:xfrm>
        </p:spPr>
        <p:txBody>
          <a:bodyPr anchor="b"/>
          <a:lstStyle>
            <a:lvl1pPr algn="l">
              <a:defRPr sz="6000" b="1" i="0">
                <a:solidFill>
                  <a:srgbClr val="2E1946"/>
                </a:solidFill>
                <a:latin typeface="Sabon Next LT" panose="02000500000000000000" pitchFamily="2" charset="0"/>
                <a:cs typeface="Sabon Next LT" panose="02000500000000000000" pitchFamily="2" charset="0"/>
              </a:defRPr>
            </a:lvl1pPr>
          </a:lstStyle>
          <a:p>
            <a:r>
              <a:rPr lang="en-US" dirty="0"/>
              <a:t>Click to add </a:t>
            </a:r>
            <a:br>
              <a:rPr lang="en-US" dirty="0"/>
            </a:br>
            <a:r>
              <a:rPr lang="en-US" dirty="0"/>
              <a:t>Presentation Title</a:t>
            </a:r>
          </a:p>
        </p:txBody>
      </p:sp>
      <p:sp>
        <p:nvSpPr>
          <p:cNvPr id="3" name="Subtitle 2">
            <a:extLst>
              <a:ext uri="{FF2B5EF4-FFF2-40B4-BE49-F238E27FC236}">
                <a16:creationId xmlns:a16="http://schemas.microsoft.com/office/drawing/2014/main" id="{896B38C7-61C8-6264-1ABC-076BA3522294}"/>
              </a:ext>
            </a:extLst>
          </p:cNvPr>
          <p:cNvSpPr>
            <a:spLocks noGrp="1"/>
          </p:cNvSpPr>
          <p:nvPr>
            <p:ph type="subTitle" idx="1" hasCustomPrompt="1"/>
          </p:nvPr>
        </p:nvSpPr>
        <p:spPr>
          <a:xfrm>
            <a:off x="1524000" y="3602038"/>
            <a:ext cx="9144000" cy="1655762"/>
          </a:xfrm>
        </p:spPr>
        <p:txBody>
          <a:bodyPr>
            <a:normAutofit/>
          </a:bodyPr>
          <a:lstStyle>
            <a:lvl1pPr marL="0" indent="0" algn="l">
              <a:buNone/>
              <a:defRPr sz="1600" b="0" i="0" cap="all" spc="300" baseline="0">
                <a:solidFill>
                  <a:srgbClr val="2E1946"/>
                </a:solidFill>
                <a:latin typeface="Franklin Gothic Medium Cond" panose="020B06060304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Unit/Division and/or presenter’s name/title</a:t>
            </a:r>
          </a:p>
        </p:txBody>
      </p:sp>
      <p:pic>
        <p:nvPicPr>
          <p:cNvPr id="9" name="Picture 8" descr="Clemson logo">
            <a:extLst>
              <a:ext uri="{FF2B5EF4-FFF2-40B4-BE49-F238E27FC236}">
                <a16:creationId xmlns:a16="http://schemas.microsoft.com/office/drawing/2014/main" id="{8492A997-2520-187B-104E-CDFE0EF01BD1}"/>
              </a:ext>
            </a:extLst>
          </p:cNvPr>
          <p:cNvPicPr>
            <a:picLocks noChangeAspect="1"/>
          </p:cNvPicPr>
          <p:nvPr userDrawn="1"/>
        </p:nvPicPr>
        <p:blipFill>
          <a:blip r:embed="rId3"/>
          <a:stretch>
            <a:fillRect/>
          </a:stretch>
        </p:blipFill>
        <p:spPr>
          <a:xfrm>
            <a:off x="9218743" y="5626210"/>
            <a:ext cx="2829340" cy="1414670"/>
          </a:xfrm>
          <a:prstGeom prst="rect">
            <a:avLst/>
          </a:prstGeom>
        </p:spPr>
      </p:pic>
    </p:spTree>
    <p:extLst>
      <p:ext uri="{BB962C8B-B14F-4D97-AF65-F5344CB8AC3E}">
        <p14:creationId xmlns:p14="http://schemas.microsoft.com/office/powerpoint/2010/main" val="400238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urple - Paw">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A8D12DF9-9FA3-E494-C157-ADFC07CB503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descr="clemson tiger paw">
            <a:extLst>
              <a:ext uri="{FF2B5EF4-FFF2-40B4-BE49-F238E27FC236}">
                <a16:creationId xmlns:a16="http://schemas.microsoft.com/office/drawing/2014/main" id="{38594F7C-BC73-84BE-106F-7C6CA81D33F1}"/>
              </a:ext>
            </a:extLst>
          </p:cNvPr>
          <p:cNvPicPr>
            <a:picLocks noChangeAspect="1"/>
          </p:cNvPicPr>
          <p:nvPr userDrawn="1"/>
        </p:nvPicPr>
        <p:blipFill>
          <a:blip r:embed="rId3"/>
          <a:stretch>
            <a:fillRect/>
          </a:stretch>
        </p:blipFill>
        <p:spPr>
          <a:xfrm>
            <a:off x="3352800" y="685800"/>
            <a:ext cx="5486400" cy="5486400"/>
          </a:xfrm>
          <a:prstGeom prst="rect">
            <a:avLst/>
          </a:prstGeom>
        </p:spPr>
      </p:pic>
      <p:sp>
        <p:nvSpPr>
          <p:cNvPr id="7" name="Title 1">
            <a:extLst>
              <a:ext uri="{FF2B5EF4-FFF2-40B4-BE49-F238E27FC236}">
                <a16:creationId xmlns:a16="http://schemas.microsoft.com/office/drawing/2014/main" id="{455C7694-CA6D-1C42-3EDC-56CD2759BC74}"/>
              </a:ext>
            </a:extLst>
          </p:cNvPr>
          <p:cNvSpPr>
            <a:spLocks noGrp="1"/>
          </p:cNvSpPr>
          <p:nvPr>
            <p:ph type="title" hasCustomPrompt="1"/>
          </p:nvPr>
        </p:nvSpPr>
        <p:spPr>
          <a:xfrm>
            <a:off x="0" y="-358532"/>
            <a:ext cx="9396046" cy="358532"/>
          </a:xfrm>
        </p:spPr>
        <p:txBody>
          <a:bodyPr>
            <a:normAutofit/>
          </a:bodyPr>
          <a:lstStyle>
            <a:lvl1pPr>
              <a:defRPr sz="1600" b="0">
                <a:latin typeface="Franklin Gothic Book" panose="020B0503020102020204" pitchFamily="34" charset="0"/>
              </a:defRPr>
            </a:lvl1pPr>
          </a:lstStyle>
          <a:p>
            <a:r>
              <a:rPr lang="en-US" dirty="0"/>
              <a:t>Title (required for accessibility – will not be visible)</a:t>
            </a:r>
          </a:p>
        </p:txBody>
      </p:sp>
    </p:spTree>
    <p:extLst>
      <p:ext uri="{BB962C8B-B14F-4D97-AF65-F5344CB8AC3E}">
        <p14:creationId xmlns:p14="http://schemas.microsoft.com/office/powerpoint/2010/main" val="274408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 arrow">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620BE7E-501E-6569-CA9C-A5BF6CDFD8D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B3F628C4-4CB5-F4A0-BBA3-9F4EBCE4D3C6}"/>
              </a:ext>
            </a:extLst>
          </p:cNvPr>
          <p:cNvSpPr>
            <a:spLocks noGrp="1"/>
          </p:cNvSpPr>
          <p:nvPr>
            <p:ph type="title" hasCustomPrompt="1"/>
          </p:nvPr>
        </p:nvSpPr>
        <p:spPr>
          <a:xfrm>
            <a:off x="0" y="-358532"/>
            <a:ext cx="9396046" cy="358532"/>
          </a:xfrm>
        </p:spPr>
        <p:txBody>
          <a:bodyPr>
            <a:normAutofit/>
          </a:bodyPr>
          <a:lstStyle>
            <a:lvl1pPr>
              <a:defRPr sz="1600" b="0">
                <a:latin typeface="Franklin Gothic Book" panose="020B0503020102020204" pitchFamily="34" charset="0"/>
              </a:defRPr>
            </a:lvl1pPr>
          </a:lstStyle>
          <a:p>
            <a:r>
              <a:rPr lang="en-US" dirty="0"/>
              <a:t>Title (required for accessibility – will not be visible)</a:t>
            </a:r>
          </a:p>
        </p:txBody>
      </p:sp>
    </p:spTree>
    <p:extLst>
      <p:ext uri="{BB962C8B-B14F-4D97-AF65-F5344CB8AC3E}">
        <p14:creationId xmlns:p14="http://schemas.microsoft.com/office/powerpoint/2010/main" val="2071880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White - texture">
    <p:spTree>
      <p:nvGrpSpPr>
        <p:cNvPr id="1" name=""/>
        <p:cNvGrpSpPr/>
        <p:nvPr/>
      </p:nvGrpSpPr>
      <p:grpSpPr>
        <a:xfrm>
          <a:off x="0" y="0"/>
          <a:ext cx="0" cy="0"/>
          <a:chOff x="0" y="0"/>
          <a:chExt cx="0" cy="0"/>
        </a:xfrm>
      </p:grpSpPr>
      <p:pic>
        <p:nvPicPr>
          <p:cNvPr id="4" name="Picture 3" descr="A picture containing cloudy&#10;&#10;Description automatically generated">
            <a:extLst>
              <a:ext uri="{FF2B5EF4-FFF2-40B4-BE49-F238E27FC236}">
                <a16:creationId xmlns:a16="http://schemas.microsoft.com/office/drawing/2014/main" id="{2EC047A0-1136-7375-8BB3-BB258DE360D1}"/>
              </a:ext>
            </a:extLst>
          </p:cNvPr>
          <p:cNvPicPr>
            <a:picLocks noChangeAspect="1"/>
          </p:cNvPicPr>
          <p:nvPr userDrawn="1"/>
        </p:nvPicPr>
        <p:blipFill>
          <a:blip r:embed="rId2"/>
          <a:stretch>
            <a:fillRect/>
          </a:stretch>
        </p:blipFill>
        <p:spPr>
          <a:xfrm>
            <a:off x="3400" y="3048"/>
            <a:ext cx="12188600" cy="6858000"/>
          </a:xfrm>
          <a:prstGeom prst="rect">
            <a:avLst/>
          </a:prstGeom>
        </p:spPr>
      </p:pic>
      <p:sp>
        <p:nvSpPr>
          <p:cNvPr id="5" name="Title 1">
            <a:extLst>
              <a:ext uri="{FF2B5EF4-FFF2-40B4-BE49-F238E27FC236}">
                <a16:creationId xmlns:a16="http://schemas.microsoft.com/office/drawing/2014/main" id="{26EDC1F1-6562-EE88-8B6C-254F9F3FFE20}"/>
              </a:ext>
            </a:extLst>
          </p:cNvPr>
          <p:cNvSpPr>
            <a:spLocks noGrp="1"/>
          </p:cNvSpPr>
          <p:nvPr>
            <p:ph type="title" hasCustomPrompt="1"/>
          </p:nvPr>
        </p:nvSpPr>
        <p:spPr>
          <a:xfrm>
            <a:off x="0" y="-379080"/>
            <a:ext cx="9396046" cy="358532"/>
          </a:xfrm>
        </p:spPr>
        <p:txBody>
          <a:bodyPr>
            <a:normAutofit/>
          </a:bodyPr>
          <a:lstStyle>
            <a:lvl1pPr>
              <a:defRPr sz="1600" b="0">
                <a:latin typeface="Franklin Gothic Book" panose="020B0503020102020204" pitchFamily="34" charset="0"/>
              </a:defRPr>
            </a:lvl1pPr>
          </a:lstStyle>
          <a:p>
            <a:r>
              <a:rPr lang="en-US" dirty="0"/>
              <a:t>Title (required for accessibility – will not be visible)</a:t>
            </a:r>
          </a:p>
        </p:txBody>
      </p:sp>
    </p:spTree>
    <p:extLst>
      <p:ext uri="{BB962C8B-B14F-4D97-AF65-F5344CB8AC3E}">
        <p14:creationId xmlns:p14="http://schemas.microsoft.com/office/powerpoint/2010/main" val="377453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pic>
        <p:nvPicPr>
          <p:cNvPr id="7" name="Picture 6" descr="A picture containing text, orange&#10;&#10;Description automatically generated">
            <a:extLst>
              <a:ext uri="{FF2B5EF4-FFF2-40B4-BE49-F238E27FC236}">
                <a16:creationId xmlns:a16="http://schemas.microsoft.com/office/drawing/2014/main" id="{3218C5B7-1B48-9220-02FD-18EAA908CD9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6B5D491-FFDD-12DC-F8B9-D44A9110D405}"/>
              </a:ext>
            </a:extLst>
          </p:cNvPr>
          <p:cNvSpPr>
            <a:spLocks noGrp="1"/>
          </p:cNvSpPr>
          <p:nvPr>
            <p:ph type="title" hasCustomPrompt="1"/>
          </p:nvPr>
        </p:nvSpPr>
        <p:spPr>
          <a:xfrm>
            <a:off x="838200" y="365126"/>
            <a:ext cx="10515600" cy="845608"/>
          </a:xfrm>
        </p:spPr>
        <p:txBody>
          <a:bodyPr/>
          <a:lstStyle>
            <a:lvl1pPr>
              <a:defRPr b="1" i="0">
                <a:solidFill>
                  <a:srgbClr val="2E1946"/>
                </a:solidFill>
                <a:latin typeface="Sabon Next LT" panose="02000500000000000000" pitchFamily="2" charset="0"/>
                <a:cs typeface="Sabon Next LT" panose="02000500000000000000" pitchFamily="2" charset="0"/>
              </a:defRPr>
            </a:lvl1pPr>
          </a:lstStyle>
          <a:p>
            <a:r>
              <a:rPr lang="en-US" dirty="0"/>
              <a:t>Click to Edit Slide Title</a:t>
            </a:r>
          </a:p>
        </p:txBody>
      </p:sp>
      <p:sp>
        <p:nvSpPr>
          <p:cNvPr id="3" name="Content Placeholder 2">
            <a:extLst>
              <a:ext uri="{FF2B5EF4-FFF2-40B4-BE49-F238E27FC236}">
                <a16:creationId xmlns:a16="http://schemas.microsoft.com/office/drawing/2014/main" id="{3983C60D-E7A2-1FAA-6A9A-18C3F0788B1A}"/>
              </a:ext>
            </a:extLst>
          </p:cNvPr>
          <p:cNvSpPr>
            <a:spLocks noGrp="1"/>
          </p:cNvSpPr>
          <p:nvPr>
            <p:ph idx="1" hasCustomPrompt="1"/>
          </p:nvPr>
        </p:nvSpPr>
        <p:spPr>
          <a:xfrm>
            <a:off x="838200" y="1413933"/>
            <a:ext cx="10515600" cy="4309792"/>
          </a:xfrm>
        </p:spPr>
        <p:txBody>
          <a:bodyPr/>
          <a:lstStyle>
            <a:lvl1pPr>
              <a:defRPr b="0" i="0">
                <a:solidFill>
                  <a:srgbClr val="2E1946"/>
                </a:solidFill>
                <a:latin typeface="Franklin Gothic Book" panose="020B0503020102020204" pitchFamily="34" charset="0"/>
              </a:defRPr>
            </a:lvl1pPr>
            <a:lvl2pPr>
              <a:defRPr b="0" i="0">
                <a:solidFill>
                  <a:srgbClr val="2E1946"/>
                </a:solidFill>
                <a:latin typeface="Franklin Gothic Book" panose="020B0503020102020204" pitchFamily="34" charset="0"/>
              </a:defRPr>
            </a:lvl2pPr>
            <a:lvl3pPr>
              <a:defRPr b="0" i="0">
                <a:solidFill>
                  <a:srgbClr val="2E1946"/>
                </a:solidFill>
                <a:latin typeface="Franklin Gothic Book" panose="020B0503020102020204" pitchFamily="34" charset="0"/>
              </a:defRPr>
            </a:lvl3pPr>
            <a:lvl4pPr>
              <a:defRPr b="0" i="0">
                <a:solidFill>
                  <a:srgbClr val="2E1946"/>
                </a:solidFill>
                <a:latin typeface="Franklin Gothic Book" panose="020B0503020102020204" pitchFamily="34" charset="0"/>
              </a:defRPr>
            </a:lvl4pPr>
            <a:lvl5pPr>
              <a:defRPr b="0" i="0">
                <a:solidFill>
                  <a:srgbClr val="2E1946"/>
                </a:solidFill>
                <a:latin typeface="Franklin Gothic Book" panose="020B0503020102020204"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8970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Left">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B6E6D0E5-30B8-F707-1A18-C16C1DC5F4A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4B611FD-8E3E-EDB6-39F7-5065D6B8B0CD}"/>
              </a:ext>
            </a:extLst>
          </p:cNvPr>
          <p:cNvSpPr>
            <a:spLocks noGrp="1"/>
          </p:cNvSpPr>
          <p:nvPr>
            <p:ph type="title" hasCustomPrompt="1"/>
          </p:nvPr>
        </p:nvSpPr>
        <p:spPr>
          <a:xfrm>
            <a:off x="838200" y="1831242"/>
            <a:ext cx="4736123" cy="2368306"/>
          </a:xfrm>
        </p:spPr>
        <p:txBody>
          <a:bodyPr anchor="t"/>
          <a:lstStyle>
            <a:lvl1pPr>
              <a:defRPr b="1" i="0">
                <a:solidFill>
                  <a:schemeClr val="bg1"/>
                </a:solidFill>
                <a:latin typeface="Sabon Next LT" panose="02000500000000000000" pitchFamily="2" charset="0"/>
                <a:cs typeface="Sabon Next LT" panose="02000500000000000000" pitchFamily="2" charset="0"/>
              </a:defRPr>
            </a:lvl1pPr>
          </a:lstStyle>
          <a:p>
            <a:r>
              <a:rPr lang="en-US" dirty="0"/>
              <a:t>Click to Edit Slide Title</a:t>
            </a:r>
          </a:p>
        </p:txBody>
      </p:sp>
      <p:sp>
        <p:nvSpPr>
          <p:cNvPr id="4" name="Content Placeholder 3">
            <a:extLst>
              <a:ext uri="{FF2B5EF4-FFF2-40B4-BE49-F238E27FC236}">
                <a16:creationId xmlns:a16="http://schemas.microsoft.com/office/drawing/2014/main" id="{C02514B4-B8D9-B783-92CA-1398173D2E17}"/>
              </a:ext>
            </a:extLst>
          </p:cNvPr>
          <p:cNvSpPr>
            <a:spLocks noGrp="1"/>
          </p:cNvSpPr>
          <p:nvPr>
            <p:ph sz="half" idx="2" hasCustomPrompt="1"/>
          </p:nvPr>
        </p:nvSpPr>
        <p:spPr>
          <a:xfrm>
            <a:off x="6172200" y="1825625"/>
            <a:ext cx="5181600" cy="4351338"/>
          </a:xfrm>
        </p:spPr>
        <p:txBody>
          <a:bodyPr/>
          <a:lstStyle>
            <a:lvl1pPr>
              <a:defRPr b="0" i="0">
                <a:solidFill>
                  <a:schemeClr val="bg1"/>
                </a:solidFill>
                <a:latin typeface="Franklin Gothic Book" panose="020B0503020102020204" pitchFamily="34" charset="0"/>
              </a:defRPr>
            </a:lvl1pPr>
            <a:lvl2pPr>
              <a:defRPr b="0" i="0">
                <a:solidFill>
                  <a:schemeClr val="bg1"/>
                </a:solidFill>
                <a:latin typeface="Franklin Gothic Book" panose="020B0503020102020204" pitchFamily="34" charset="0"/>
              </a:defRPr>
            </a:lvl2pPr>
            <a:lvl3pPr>
              <a:defRPr b="0" i="0">
                <a:solidFill>
                  <a:schemeClr val="bg1"/>
                </a:solidFill>
                <a:latin typeface="Franklin Gothic Book" panose="020B0503020102020204" pitchFamily="34" charset="0"/>
              </a:defRPr>
            </a:lvl3pPr>
            <a:lvl4pPr>
              <a:defRPr b="0" i="0">
                <a:solidFill>
                  <a:schemeClr val="bg1"/>
                </a:solidFill>
                <a:latin typeface="Franklin Gothic Book" panose="020B0503020102020204" pitchFamily="34" charset="0"/>
              </a:defRPr>
            </a:lvl4pPr>
            <a:lvl5pPr>
              <a:defRPr b="0" i="0">
                <a:solidFill>
                  <a:schemeClr val="bg1"/>
                </a:solidFill>
                <a:latin typeface="Franklin Gothic Book" panose="020B0503020102020204"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9307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CE9A7DBE-E94F-11FE-B202-FED354F27875}"/>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descr="A picture containing sky, outdoor&#10;&#10;Description automatically generated">
            <a:extLst>
              <a:ext uri="{FF2B5EF4-FFF2-40B4-BE49-F238E27FC236}">
                <a16:creationId xmlns:a16="http://schemas.microsoft.com/office/drawing/2014/main" id="{F1B14EBB-2F19-A151-9C9E-3D3147237618}"/>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6225988" y="0"/>
            <a:ext cx="5966012" cy="6858000"/>
          </a:xfrm>
          <a:prstGeom prst="rect">
            <a:avLst/>
          </a:prstGeom>
        </p:spPr>
      </p:pic>
      <p:sp>
        <p:nvSpPr>
          <p:cNvPr id="2" name="Title 1">
            <a:extLst>
              <a:ext uri="{FF2B5EF4-FFF2-40B4-BE49-F238E27FC236}">
                <a16:creationId xmlns:a16="http://schemas.microsoft.com/office/drawing/2014/main" id="{44B611FD-8E3E-EDB6-39F7-5065D6B8B0CD}"/>
              </a:ext>
            </a:extLst>
          </p:cNvPr>
          <p:cNvSpPr>
            <a:spLocks noGrp="1"/>
          </p:cNvSpPr>
          <p:nvPr>
            <p:ph type="title" hasCustomPrompt="1"/>
          </p:nvPr>
        </p:nvSpPr>
        <p:spPr>
          <a:xfrm>
            <a:off x="644769" y="373918"/>
            <a:ext cx="5181600" cy="1542806"/>
          </a:xfrm>
        </p:spPr>
        <p:txBody>
          <a:bodyPr/>
          <a:lstStyle>
            <a:lvl1pPr>
              <a:defRPr b="1" i="0">
                <a:solidFill>
                  <a:schemeClr val="bg1"/>
                </a:solidFill>
                <a:latin typeface="Sabon Next LT" panose="02000500000000000000" pitchFamily="2" charset="0"/>
                <a:cs typeface="Sabon Next LT" panose="02000500000000000000" pitchFamily="2" charset="0"/>
              </a:defRPr>
            </a:lvl1pPr>
          </a:lstStyle>
          <a:p>
            <a:r>
              <a:rPr lang="en-US" dirty="0"/>
              <a:t>Click to Edit Slide Title</a:t>
            </a:r>
          </a:p>
        </p:txBody>
      </p:sp>
      <p:sp>
        <p:nvSpPr>
          <p:cNvPr id="3" name="Content Placeholder 2">
            <a:extLst>
              <a:ext uri="{FF2B5EF4-FFF2-40B4-BE49-F238E27FC236}">
                <a16:creationId xmlns:a16="http://schemas.microsoft.com/office/drawing/2014/main" id="{AA6848D1-E40A-0169-72CA-57B7B3A4537D}"/>
              </a:ext>
            </a:extLst>
          </p:cNvPr>
          <p:cNvSpPr>
            <a:spLocks noGrp="1"/>
          </p:cNvSpPr>
          <p:nvPr>
            <p:ph sz="half" idx="1" hasCustomPrompt="1"/>
          </p:nvPr>
        </p:nvSpPr>
        <p:spPr>
          <a:xfrm>
            <a:off x="644769" y="2150330"/>
            <a:ext cx="5181600" cy="4351338"/>
          </a:xfrm>
        </p:spPr>
        <p:txBody>
          <a:bodyPr/>
          <a:lstStyle>
            <a:lvl1pPr>
              <a:defRPr b="0" i="0">
                <a:solidFill>
                  <a:schemeClr val="bg1"/>
                </a:solidFill>
                <a:latin typeface="Franklin Gothic Book" panose="020B0503020102020204" pitchFamily="34" charset="0"/>
              </a:defRPr>
            </a:lvl1pPr>
            <a:lvl2pPr>
              <a:defRPr b="0" i="0">
                <a:solidFill>
                  <a:schemeClr val="bg1"/>
                </a:solidFill>
                <a:latin typeface="Franklin Gothic Book" panose="020B0503020102020204" pitchFamily="34" charset="0"/>
              </a:defRPr>
            </a:lvl2pPr>
            <a:lvl3pPr>
              <a:defRPr b="0" i="0">
                <a:solidFill>
                  <a:schemeClr val="bg1"/>
                </a:solidFill>
                <a:latin typeface="Franklin Gothic Book" panose="020B0503020102020204" pitchFamily="34" charset="0"/>
              </a:defRPr>
            </a:lvl3pPr>
            <a:lvl4pPr>
              <a:defRPr b="0" i="0">
                <a:solidFill>
                  <a:schemeClr val="bg1"/>
                </a:solidFill>
                <a:latin typeface="Franklin Gothic Book" panose="020B0503020102020204" pitchFamily="34" charset="0"/>
              </a:defRPr>
            </a:lvl4pPr>
            <a:lvl5pPr>
              <a:defRPr b="0" i="0">
                <a:solidFill>
                  <a:schemeClr val="bg1"/>
                </a:solidFill>
                <a:latin typeface="Franklin Gothic Book" panose="020B0503020102020204"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3214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section purple">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F2CC4E72-8006-C0E6-E5E0-5FEC7409108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92497B5-26FE-AD47-D019-4EC9E788E161}"/>
              </a:ext>
            </a:extLst>
          </p:cNvPr>
          <p:cNvSpPr>
            <a:spLocks noGrp="1"/>
          </p:cNvSpPr>
          <p:nvPr>
            <p:ph type="title" hasCustomPrompt="1"/>
          </p:nvPr>
        </p:nvSpPr>
        <p:spPr>
          <a:xfrm>
            <a:off x="831849" y="1709738"/>
            <a:ext cx="10665057" cy="2852737"/>
          </a:xfrm>
        </p:spPr>
        <p:txBody>
          <a:bodyPr anchor="b">
            <a:normAutofit/>
          </a:bodyPr>
          <a:lstStyle>
            <a:lvl1pPr>
              <a:defRPr sz="6600" b="1" i="0">
                <a:solidFill>
                  <a:schemeClr val="bg1"/>
                </a:solidFill>
                <a:latin typeface="Sabon Next LT" panose="02000500000000000000" pitchFamily="2" charset="0"/>
                <a:cs typeface="Sabon Next LT" panose="02000500000000000000" pitchFamily="2" charset="0"/>
              </a:defRPr>
            </a:lvl1pPr>
          </a:lstStyle>
          <a:p>
            <a:r>
              <a:rPr lang="en-US" dirty="0"/>
              <a:t>Click to Edit Section Title</a:t>
            </a:r>
          </a:p>
        </p:txBody>
      </p:sp>
    </p:spTree>
    <p:extLst>
      <p:ext uri="{BB962C8B-B14F-4D97-AF65-F5344CB8AC3E}">
        <p14:creationId xmlns:p14="http://schemas.microsoft.com/office/powerpoint/2010/main" val="283980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section ornage">
    <p:spTree>
      <p:nvGrpSpPr>
        <p:cNvPr id="1" name=""/>
        <p:cNvGrpSpPr/>
        <p:nvPr/>
      </p:nvGrpSpPr>
      <p:grpSpPr>
        <a:xfrm>
          <a:off x="0" y="0"/>
          <a:ext cx="0" cy="0"/>
          <a:chOff x="0" y="0"/>
          <a:chExt cx="0" cy="0"/>
        </a:xfrm>
      </p:grpSpPr>
      <p:pic>
        <p:nvPicPr>
          <p:cNvPr id="3" name="Picture 2" descr="A picture containing orange, yellow, bright&#10;&#10;Description automatically generated">
            <a:extLst>
              <a:ext uri="{FF2B5EF4-FFF2-40B4-BE49-F238E27FC236}">
                <a16:creationId xmlns:a16="http://schemas.microsoft.com/office/drawing/2014/main" id="{07D40A01-AAA7-1D91-B3D8-4DE65034923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92497B5-26FE-AD47-D019-4EC9E788E161}"/>
              </a:ext>
            </a:extLst>
          </p:cNvPr>
          <p:cNvSpPr>
            <a:spLocks noGrp="1"/>
          </p:cNvSpPr>
          <p:nvPr>
            <p:ph type="title" hasCustomPrompt="1"/>
          </p:nvPr>
        </p:nvSpPr>
        <p:spPr>
          <a:xfrm>
            <a:off x="831850" y="1709738"/>
            <a:ext cx="10709662" cy="2852737"/>
          </a:xfrm>
        </p:spPr>
        <p:txBody>
          <a:bodyPr anchor="b">
            <a:normAutofit/>
          </a:bodyPr>
          <a:lstStyle>
            <a:lvl1pPr>
              <a:defRPr sz="6600" b="1" i="0">
                <a:solidFill>
                  <a:srgbClr val="2E1946"/>
                </a:solidFill>
                <a:latin typeface="Sabon Next LT" panose="02000500000000000000" pitchFamily="2" charset="0"/>
                <a:cs typeface="Sabon Next LT" panose="02000500000000000000" pitchFamily="2" charset="0"/>
              </a:defRPr>
            </a:lvl1pPr>
          </a:lstStyle>
          <a:p>
            <a:r>
              <a:rPr lang="en-US" dirty="0"/>
              <a:t>Click to Edit Section Title</a:t>
            </a:r>
          </a:p>
        </p:txBody>
      </p:sp>
    </p:spTree>
    <p:extLst>
      <p:ext uri="{BB962C8B-B14F-4D97-AF65-F5344CB8AC3E}">
        <p14:creationId xmlns:p14="http://schemas.microsoft.com/office/powerpoint/2010/main" val="2839286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orang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7CCDDC-A064-45DD-7CCA-04B7253A071A}"/>
              </a:ext>
            </a:extLst>
          </p:cNvPr>
          <p:cNvSpPr>
            <a:spLocks noGrp="1"/>
          </p:cNvSpPr>
          <p:nvPr>
            <p:ph type="dt" sz="half" idx="10"/>
          </p:nvPr>
        </p:nvSpPr>
        <p:spPr>
          <a:xfrm>
            <a:off x="838200" y="6356350"/>
            <a:ext cx="2743200" cy="365125"/>
          </a:xfrm>
          <a:prstGeom prst="rect">
            <a:avLst/>
          </a:prstGeom>
        </p:spPr>
        <p:txBody>
          <a:bodyPr/>
          <a:lstStyle/>
          <a:p>
            <a:fld id="{6CDDB838-EF86-B949-B36C-251AD94A1C8E}" type="datetimeFigureOut">
              <a:rPr lang="en-US" smtClean="0"/>
              <a:t>8/19/26</a:t>
            </a:fld>
            <a:endParaRPr lang="en-US"/>
          </a:p>
        </p:txBody>
      </p:sp>
      <p:sp>
        <p:nvSpPr>
          <p:cNvPr id="3" name="Footer Placeholder 2">
            <a:extLst>
              <a:ext uri="{FF2B5EF4-FFF2-40B4-BE49-F238E27FC236}">
                <a16:creationId xmlns:a16="http://schemas.microsoft.com/office/drawing/2014/main" id="{93BC43AE-8F9F-7A45-8622-0BC972342C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F72D84-1CD8-E501-7962-0A18C3B5CD1C}"/>
              </a:ext>
            </a:extLst>
          </p:cNvPr>
          <p:cNvSpPr>
            <a:spLocks noGrp="1"/>
          </p:cNvSpPr>
          <p:nvPr>
            <p:ph type="sldNum" sz="quarter" idx="12"/>
          </p:nvPr>
        </p:nvSpPr>
        <p:spPr>
          <a:xfrm>
            <a:off x="8610600" y="6356350"/>
            <a:ext cx="2743200" cy="365125"/>
          </a:xfrm>
          <a:prstGeom prst="rect">
            <a:avLst/>
          </a:prstGeom>
        </p:spPr>
        <p:txBody>
          <a:bodyPr/>
          <a:lstStyle/>
          <a:p>
            <a:fld id="{80E3CDEB-8119-314D-8B42-1AC764E01F97}" type="slidenum">
              <a:rPr lang="en-US" smtClean="0"/>
              <a:t>‹#›</a:t>
            </a:fld>
            <a:endParaRPr lang="en-US"/>
          </a:p>
        </p:txBody>
      </p:sp>
      <p:pic>
        <p:nvPicPr>
          <p:cNvPr id="5" name="Picture 4" descr="A picture containing orange, yellow, bright&#10;&#10;Description automatically generated">
            <a:extLst>
              <a:ext uri="{FF2B5EF4-FFF2-40B4-BE49-F238E27FC236}">
                <a16:creationId xmlns:a16="http://schemas.microsoft.com/office/drawing/2014/main" id="{D9B3203B-93E8-5265-CEB3-C3D7347A256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7B491ABA-1768-D306-08E1-704F99EE3F94}"/>
              </a:ext>
            </a:extLst>
          </p:cNvPr>
          <p:cNvSpPr>
            <a:spLocks noGrp="1"/>
          </p:cNvSpPr>
          <p:nvPr>
            <p:ph type="title" hasCustomPrompt="1"/>
          </p:nvPr>
        </p:nvSpPr>
        <p:spPr>
          <a:xfrm>
            <a:off x="0" y="-358532"/>
            <a:ext cx="9396046" cy="358532"/>
          </a:xfrm>
        </p:spPr>
        <p:txBody>
          <a:bodyPr>
            <a:normAutofit/>
          </a:bodyPr>
          <a:lstStyle>
            <a:lvl1pPr>
              <a:defRPr sz="1600" b="0">
                <a:latin typeface="Franklin Gothic Book" panose="020B0503020102020204" pitchFamily="34" charset="0"/>
              </a:defRPr>
            </a:lvl1pPr>
          </a:lstStyle>
          <a:p>
            <a:r>
              <a:rPr lang="en-US" dirty="0"/>
              <a:t>Title (required for accessibility – will not be visible)</a:t>
            </a:r>
          </a:p>
        </p:txBody>
      </p:sp>
    </p:spTree>
    <p:extLst>
      <p:ext uri="{BB962C8B-B14F-4D97-AF65-F5344CB8AC3E}">
        <p14:creationId xmlns:p14="http://schemas.microsoft.com/office/powerpoint/2010/main" val="2671816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urple">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A8D12DF9-9FA3-E494-C157-ADFC07CB503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7923E18-677B-DA18-379C-72DE7A6C2382}"/>
              </a:ext>
            </a:extLst>
          </p:cNvPr>
          <p:cNvSpPr>
            <a:spLocks noGrp="1"/>
          </p:cNvSpPr>
          <p:nvPr>
            <p:ph type="title" hasCustomPrompt="1"/>
          </p:nvPr>
        </p:nvSpPr>
        <p:spPr>
          <a:xfrm>
            <a:off x="0" y="-358532"/>
            <a:ext cx="9396046" cy="358532"/>
          </a:xfrm>
        </p:spPr>
        <p:txBody>
          <a:bodyPr>
            <a:normAutofit/>
          </a:bodyPr>
          <a:lstStyle>
            <a:lvl1pPr>
              <a:defRPr sz="1600" b="0">
                <a:latin typeface="Franklin Gothic Book" panose="020B0503020102020204" pitchFamily="34" charset="0"/>
              </a:defRPr>
            </a:lvl1pPr>
          </a:lstStyle>
          <a:p>
            <a:r>
              <a:rPr lang="en-US" dirty="0"/>
              <a:t>Title (required for accessibility – will not be visible)</a:t>
            </a:r>
          </a:p>
        </p:txBody>
      </p:sp>
    </p:spTree>
    <p:extLst>
      <p:ext uri="{BB962C8B-B14F-4D97-AF65-F5344CB8AC3E}">
        <p14:creationId xmlns:p14="http://schemas.microsoft.com/office/powerpoint/2010/main" val="3116068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Orange - paw">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7CCDDC-A064-45DD-7CCA-04B7253A071A}"/>
              </a:ext>
            </a:extLst>
          </p:cNvPr>
          <p:cNvSpPr>
            <a:spLocks noGrp="1"/>
          </p:cNvSpPr>
          <p:nvPr>
            <p:ph type="dt" sz="half" idx="10"/>
          </p:nvPr>
        </p:nvSpPr>
        <p:spPr>
          <a:xfrm>
            <a:off x="838200" y="6356350"/>
            <a:ext cx="2743200" cy="365125"/>
          </a:xfrm>
          <a:prstGeom prst="rect">
            <a:avLst/>
          </a:prstGeom>
        </p:spPr>
        <p:txBody>
          <a:bodyPr/>
          <a:lstStyle/>
          <a:p>
            <a:fld id="{6CDDB838-EF86-B949-B36C-251AD94A1C8E}" type="datetimeFigureOut">
              <a:rPr lang="en-US" smtClean="0"/>
              <a:t>8/19/26</a:t>
            </a:fld>
            <a:endParaRPr lang="en-US"/>
          </a:p>
        </p:txBody>
      </p:sp>
      <p:sp>
        <p:nvSpPr>
          <p:cNvPr id="3" name="Footer Placeholder 2">
            <a:extLst>
              <a:ext uri="{FF2B5EF4-FFF2-40B4-BE49-F238E27FC236}">
                <a16:creationId xmlns:a16="http://schemas.microsoft.com/office/drawing/2014/main" id="{93BC43AE-8F9F-7A45-8622-0BC972342C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F72D84-1CD8-E501-7962-0A18C3B5CD1C}"/>
              </a:ext>
            </a:extLst>
          </p:cNvPr>
          <p:cNvSpPr>
            <a:spLocks noGrp="1"/>
          </p:cNvSpPr>
          <p:nvPr>
            <p:ph type="sldNum" sz="quarter" idx="12"/>
          </p:nvPr>
        </p:nvSpPr>
        <p:spPr>
          <a:xfrm>
            <a:off x="8610600" y="6356350"/>
            <a:ext cx="2743200" cy="365125"/>
          </a:xfrm>
          <a:prstGeom prst="rect">
            <a:avLst/>
          </a:prstGeom>
        </p:spPr>
        <p:txBody>
          <a:bodyPr/>
          <a:lstStyle/>
          <a:p>
            <a:fld id="{80E3CDEB-8119-314D-8B42-1AC764E01F97}" type="slidenum">
              <a:rPr lang="en-US" smtClean="0"/>
              <a:t>‹#›</a:t>
            </a:fld>
            <a:endParaRPr lang="en-US"/>
          </a:p>
        </p:txBody>
      </p:sp>
      <p:pic>
        <p:nvPicPr>
          <p:cNvPr id="5" name="Picture 4" descr="A picture containing orange, yellow, bright&#10;&#10;Description automatically generated">
            <a:extLst>
              <a:ext uri="{FF2B5EF4-FFF2-40B4-BE49-F238E27FC236}">
                <a16:creationId xmlns:a16="http://schemas.microsoft.com/office/drawing/2014/main" id="{D9B3203B-93E8-5265-CEB3-C3D7347A256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6" name="Picture 5" descr="clemson tiger paw">
            <a:extLst>
              <a:ext uri="{FF2B5EF4-FFF2-40B4-BE49-F238E27FC236}">
                <a16:creationId xmlns:a16="http://schemas.microsoft.com/office/drawing/2014/main" id="{BABE5E18-0A7D-6738-AA9B-DF1C834AE101}"/>
              </a:ext>
            </a:extLst>
          </p:cNvPr>
          <p:cNvPicPr>
            <a:picLocks noChangeAspect="1"/>
          </p:cNvPicPr>
          <p:nvPr userDrawn="1"/>
        </p:nvPicPr>
        <p:blipFill>
          <a:blip r:embed="rId3"/>
          <a:stretch>
            <a:fillRect/>
          </a:stretch>
        </p:blipFill>
        <p:spPr>
          <a:xfrm>
            <a:off x="3352800" y="685800"/>
            <a:ext cx="5486400" cy="5486400"/>
          </a:xfrm>
          <a:prstGeom prst="rect">
            <a:avLst/>
          </a:prstGeom>
        </p:spPr>
      </p:pic>
      <p:sp>
        <p:nvSpPr>
          <p:cNvPr id="7" name="Title 1">
            <a:extLst>
              <a:ext uri="{FF2B5EF4-FFF2-40B4-BE49-F238E27FC236}">
                <a16:creationId xmlns:a16="http://schemas.microsoft.com/office/drawing/2014/main" id="{BFA5162E-6C6D-4D42-4654-84BA23B0D46C}"/>
              </a:ext>
            </a:extLst>
          </p:cNvPr>
          <p:cNvSpPr>
            <a:spLocks noGrp="1"/>
          </p:cNvSpPr>
          <p:nvPr>
            <p:ph type="title" hasCustomPrompt="1"/>
          </p:nvPr>
        </p:nvSpPr>
        <p:spPr>
          <a:xfrm>
            <a:off x="0" y="-358532"/>
            <a:ext cx="9396046" cy="358532"/>
          </a:xfrm>
        </p:spPr>
        <p:txBody>
          <a:bodyPr>
            <a:normAutofit/>
          </a:bodyPr>
          <a:lstStyle>
            <a:lvl1pPr>
              <a:defRPr sz="1600" b="0">
                <a:latin typeface="Franklin Gothic Book" panose="020B0503020102020204" pitchFamily="34" charset="0"/>
              </a:defRPr>
            </a:lvl1pPr>
          </a:lstStyle>
          <a:p>
            <a:r>
              <a:rPr lang="en-US" dirty="0"/>
              <a:t>Title (required for accessibility – will not be visible)</a:t>
            </a:r>
          </a:p>
        </p:txBody>
      </p:sp>
    </p:spTree>
    <p:extLst>
      <p:ext uri="{BB962C8B-B14F-4D97-AF65-F5344CB8AC3E}">
        <p14:creationId xmlns:p14="http://schemas.microsoft.com/office/powerpoint/2010/main" val="654330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75CCEF-8DA5-EF9F-63FD-5F01C214F6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B2B8550-F7BB-8CD4-BFDC-64295DB6E6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7620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3" r:id="rId4"/>
    <p:sldLayoutId id="2147483651" r:id="rId5"/>
    <p:sldLayoutId id="2147483662" r:id="rId6"/>
    <p:sldLayoutId id="2147483655" r:id="rId7"/>
    <p:sldLayoutId id="2147483666" r:id="rId8"/>
    <p:sldLayoutId id="2147483660" r:id="rId9"/>
    <p:sldLayoutId id="2147483667" r:id="rId10"/>
    <p:sldLayoutId id="2147483664" r:id="rId11"/>
    <p:sldLayoutId id="2147483665" r:id="rId12"/>
  </p:sldLayoutIdLst>
  <p:txStyles>
    <p:titleStyle>
      <a:lvl1pPr algn="l" defTabSz="914400" rtl="0" eaLnBrk="1" latinLnBrk="0" hangingPunct="1">
        <a:lnSpc>
          <a:spcPct val="90000"/>
        </a:lnSpc>
        <a:spcBef>
          <a:spcPct val="0"/>
        </a:spcBef>
        <a:buNone/>
        <a:defRPr sz="4400" b="1" i="0" kern="1200">
          <a:solidFill>
            <a:schemeClr val="tx1"/>
          </a:solidFill>
          <a:latin typeface="Sabon Next LT" panose="02000500000000000000" pitchFamily="2" charset="0"/>
          <a:ea typeface="+mj-ea"/>
          <a:cs typeface="Sabon Next LT" panose="020005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A5F73-7068-AF0A-E0BE-ED6354E08BF8}"/>
              </a:ext>
            </a:extLst>
          </p:cNvPr>
          <p:cNvSpPr>
            <a:spLocks noGrp="1"/>
          </p:cNvSpPr>
          <p:nvPr>
            <p:ph type="ctrTitle"/>
          </p:nvPr>
        </p:nvSpPr>
        <p:spPr>
          <a:xfrm>
            <a:off x="159487" y="1122363"/>
            <a:ext cx="11674549" cy="1057311"/>
          </a:xfrm>
        </p:spPr>
        <p:txBody>
          <a:bodyPr/>
          <a:lstStyle/>
          <a:p>
            <a:pPr algn="ctr"/>
            <a:r>
              <a:rPr lang="en-US" dirty="0"/>
              <a:t>POSC 3710: European Politics</a:t>
            </a:r>
          </a:p>
        </p:txBody>
      </p:sp>
      <p:sp>
        <p:nvSpPr>
          <p:cNvPr id="5" name="TextBox 4">
            <a:extLst>
              <a:ext uri="{FF2B5EF4-FFF2-40B4-BE49-F238E27FC236}">
                <a16:creationId xmlns:a16="http://schemas.microsoft.com/office/drawing/2014/main" id="{16336120-C2E9-7F30-8F38-3F20642D2717}"/>
              </a:ext>
            </a:extLst>
          </p:cNvPr>
          <p:cNvSpPr txBox="1"/>
          <p:nvPr/>
        </p:nvSpPr>
        <p:spPr>
          <a:xfrm>
            <a:off x="2857501" y="2292167"/>
            <a:ext cx="6204096" cy="923330"/>
          </a:xfrm>
          <a:prstGeom prst="rect">
            <a:avLst/>
          </a:prstGeom>
          <a:noFill/>
        </p:spPr>
        <p:txBody>
          <a:bodyPr wrap="square">
            <a:spAutoFit/>
          </a:bodyPr>
          <a:lstStyle/>
          <a:p>
            <a:pPr algn="ctr"/>
            <a:r>
              <a:rPr lang="en-US" dirty="0"/>
              <a:t>8/19/2026: Introduction</a:t>
            </a:r>
          </a:p>
          <a:p>
            <a:pPr algn="ctr"/>
            <a:r>
              <a:rPr lang="en-US" dirty="0"/>
              <a:t>Dr. Will Horne</a:t>
            </a:r>
          </a:p>
          <a:p>
            <a:pPr algn="ctr"/>
            <a:r>
              <a:rPr lang="en-US" dirty="0"/>
              <a:t>Clemson University</a:t>
            </a:r>
          </a:p>
        </p:txBody>
      </p:sp>
    </p:spTree>
    <p:extLst>
      <p:ext uri="{BB962C8B-B14F-4D97-AF65-F5344CB8AC3E}">
        <p14:creationId xmlns:p14="http://schemas.microsoft.com/office/powerpoint/2010/main" val="28923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595FE-1675-D8FB-3420-0A92F2B6A09B}"/>
              </a:ext>
            </a:extLst>
          </p:cNvPr>
          <p:cNvSpPr>
            <a:spLocks noGrp="1"/>
          </p:cNvSpPr>
          <p:nvPr>
            <p:ph type="title"/>
          </p:nvPr>
        </p:nvSpPr>
        <p:spPr/>
        <p:txBody>
          <a:bodyPr/>
          <a:lstStyle/>
          <a:p>
            <a:r>
              <a:rPr lang="en-US" dirty="0"/>
              <a:t>What is Europe?</a:t>
            </a:r>
          </a:p>
        </p:txBody>
      </p:sp>
      <p:pic>
        <p:nvPicPr>
          <p:cNvPr id="4098" name="Picture 2" descr="Map of Europe">
            <a:extLst>
              <a:ext uri="{FF2B5EF4-FFF2-40B4-BE49-F238E27FC236}">
                <a16:creationId xmlns:a16="http://schemas.microsoft.com/office/drawing/2014/main" id="{7848A805-DA4A-DCC1-D48A-F0FC97A49D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6343" y="0"/>
            <a:ext cx="97393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00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Who Counts as European?</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normAutofit/>
          </a:bodyPr>
          <a:lstStyle/>
          <a:p>
            <a:r>
              <a:rPr lang="en-US" dirty="0"/>
              <a:t>By ethnicity or 'European heritage'</a:t>
            </a:r>
          </a:p>
          <a:p>
            <a:pPr lvl="1"/>
            <a:r>
              <a:rPr lang="en-US" dirty="0"/>
              <a:t>Beyond the normative problems, some indigenous Europeans would not count</a:t>
            </a:r>
          </a:p>
          <a:p>
            <a:r>
              <a:rPr lang="en-US" dirty="0"/>
              <a:t>By religion or Christian tradition</a:t>
            </a:r>
          </a:p>
          <a:p>
            <a:pPr lvl="1"/>
            <a:r>
              <a:rPr lang="en-US" dirty="0"/>
              <a:t>Ignores longstanding native Jewish and Muslim populations</a:t>
            </a:r>
          </a:p>
          <a:p>
            <a:r>
              <a:rPr lang="en-US" dirty="0"/>
              <a:t>By geography</a:t>
            </a:r>
          </a:p>
          <a:p>
            <a:pPr lvl="1"/>
            <a:r>
              <a:rPr lang="en-US" dirty="0"/>
              <a:t>Where does Europe end? Turkey, Russia, the Caucasus, Cyprus?</a:t>
            </a:r>
          </a:p>
          <a:p>
            <a:r>
              <a:rPr lang="en-US" dirty="0"/>
              <a:t>By institutions — membership of the EU, Council of Europe, Schengen</a:t>
            </a:r>
          </a:p>
          <a:p>
            <a:pPr lvl="1"/>
            <a:r>
              <a:rPr lang="en-US" dirty="0"/>
              <a:t>“Europe as an Idea”</a:t>
            </a:r>
          </a:p>
        </p:txBody>
      </p:sp>
    </p:spTree>
    <p:extLst>
      <p:ext uri="{BB962C8B-B14F-4D97-AF65-F5344CB8AC3E}">
        <p14:creationId xmlns:p14="http://schemas.microsoft.com/office/powerpoint/2010/main" val="41804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753B9-5C65-262B-A733-87FF710EE403}"/>
              </a:ext>
            </a:extLst>
          </p:cNvPr>
          <p:cNvSpPr>
            <a:spLocks noGrp="1"/>
          </p:cNvSpPr>
          <p:nvPr>
            <p:ph type="title"/>
          </p:nvPr>
        </p:nvSpPr>
        <p:spPr/>
        <p:txBody>
          <a:bodyPr/>
          <a:lstStyle/>
          <a:p>
            <a:r>
              <a:rPr lang="en-US" dirty="0"/>
              <a:t>A little history</a:t>
            </a:r>
          </a:p>
        </p:txBody>
      </p:sp>
      <p:sp>
        <p:nvSpPr>
          <p:cNvPr id="3" name="Content Placeholder 2">
            <a:extLst>
              <a:ext uri="{FF2B5EF4-FFF2-40B4-BE49-F238E27FC236}">
                <a16:creationId xmlns:a16="http://schemas.microsoft.com/office/drawing/2014/main" id="{1E074F21-7C79-AC1E-B52F-A52EE8E74210}"/>
              </a:ext>
            </a:extLst>
          </p:cNvPr>
          <p:cNvSpPr>
            <a:spLocks noGrp="1"/>
          </p:cNvSpPr>
          <p:nvPr>
            <p:ph idx="1"/>
          </p:nvPr>
        </p:nvSpPr>
        <p:spPr/>
        <p:txBody>
          <a:bodyPr>
            <a:normAutofit/>
          </a:bodyPr>
          <a:lstStyle/>
          <a:p>
            <a:r>
              <a:rPr lang="en-US" dirty="0"/>
              <a:t>European States are relatively new</a:t>
            </a:r>
          </a:p>
          <a:p>
            <a:r>
              <a:rPr lang="en-US" dirty="0"/>
              <a:t>Europe was a continent of shifting empires, rather than nation-states</a:t>
            </a:r>
          </a:p>
          <a:p>
            <a:r>
              <a:rPr lang="en-US" dirty="0"/>
              <a:t>National European Identities are newer still</a:t>
            </a:r>
          </a:p>
          <a:p>
            <a:pPr lvl="1"/>
            <a:r>
              <a:rPr lang="en-US" dirty="0"/>
              <a:t>At the turn of the 20</a:t>
            </a:r>
            <a:r>
              <a:rPr lang="en-US" baseline="30000" dirty="0"/>
              <a:t>th</a:t>
            </a:r>
            <a:r>
              <a:rPr lang="en-US" dirty="0"/>
              <a:t> century, many “French” and “Italians” would not have considered themselves such</a:t>
            </a:r>
          </a:p>
          <a:p>
            <a:pPr lvl="1"/>
            <a:r>
              <a:rPr lang="en-US" dirty="0"/>
              <a:t>European </a:t>
            </a:r>
            <a:r>
              <a:rPr lang="en-US" i="1" dirty="0"/>
              <a:t>States</a:t>
            </a:r>
            <a:r>
              <a:rPr lang="en-US" dirty="0"/>
              <a:t> do not always map on to European </a:t>
            </a:r>
            <a:r>
              <a:rPr lang="en-US" i="1" dirty="0"/>
              <a:t>Nations</a:t>
            </a:r>
          </a:p>
          <a:p>
            <a:r>
              <a:rPr lang="en-US" dirty="0"/>
              <a:t>“We have created Italy, now we must create Italians” – Massimo </a:t>
            </a:r>
            <a:r>
              <a:rPr lang="en-US" dirty="0" err="1"/>
              <a:t>D’Azeglio</a:t>
            </a:r>
            <a:r>
              <a:rPr lang="en-US" dirty="0"/>
              <a:t> (1861)</a:t>
            </a:r>
          </a:p>
        </p:txBody>
      </p:sp>
    </p:spTree>
    <p:extLst>
      <p:ext uri="{BB962C8B-B14F-4D97-AF65-F5344CB8AC3E}">
        <p14:creationId xmlns:p14="http://schemas.microsoft.com/office/powerpoint/2010/main" val="315217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64918-48EA-7B6B-2E56-466116DFBB4D}"/>
              </a:ext>
            </a:extLst>
          </p:cNvPr>
          <p:cNvSpPr>
            <a:spLocks noGrp="1"/>
          </p:cNvSpPr>
          <p:nvPr>
            <p:ph type="title"/>
          </p:nvPr>
        </p:nvSpPr>
        <p:spPr/>
        <p:txBody>
          <a:bodyPr/>
          <a:lstStyle/>
          <a:p>
            <a:r>
              <a:rPr lang="en-US" dirty="0"/>
              <a:t>France and Italy</a:t>
            </a:r>
          </a:p>
        </p:txBody>
      </p:sp>
      <p:pic>
        <p:nvPicPr>
          <p:cNvPr id="5122" name="Picture 2" descr="r/MapPorn - a map of france with different colored areas">
            <a:extLst>
              <a:ext uri="{FF2B5EF4-FFF2-40B4-BE49-F238E27FC236}">
                <a16:creationId xmlns:a16="http://schemas.microsoft.com/office/drawing/2014/main" id="{6AB4A683-EEAA-F629-7FDB-F0C0196A8B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58" b="11965"/>
          <a:stretch/>
        </p:blipFill>
        <p:spPr bwMode="auto">
          <a:xfrm>
            <a:off x="0" y="-1"/>
            <a:ext cx="749595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undefined">
            <a:extLst>
              <a:ext uri="{FF2B5EF4-FFF2-40B4-BE49-F238E27FC236}">
                <a16:creationId xmlns:a16="http://schemas.microsoft.com/office/drawing/2014/main" id="{50F8A470-64AD-AA5F-2391-BB92A17658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5712" y="-2"/>
            <a:ext cx="51604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8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CDEE0-4190-4875-DECE-0AC192341A71}"/>
              </a:ext>
            </a:extLst>
          </p:cNvPr>
          <p:cNvSpPr>
            <a:spLocks noGrp="1"/>
          </p:cNvSpPr>
          <p:nvPr>
            <p:ph type="title"/>
          </p:nvPr>
        </p:nvSpPr>
        <p:spPr/>
        <p:txBody>
          <a:bodyPr/>
          <a:lstStyle/>
          <a:p>
            <a:r>
              <a:rPr lang="en-US" dirty="0"/>
              <a:t>A Continent at War</a:t>
            </a:r>
          </a:p>
        </p:txBody>
      </p:sp>
      <p:pic>
        <p:nvPicPr>
          <p:cNvPr id="7170" name="Picture 2" descr="max roser war 600 years">
            <a:extLst>
              <a:ext uri="{FF2B5EF4-FFF2-40B4-BE49-F238E27FC236}">
                <a16:creationId xmlns:a16="http://schemas.microsoft.com/office/drawing/2014/main" id="{C462D82B-A05C-CA95-98AA-79842F84D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237" y="8830"/>
            <a:ext cx="10481451" cy="684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330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A7A6-9D7D-2C55-A3BB-E7C8B7A9FEA3}"/>
              </a:ext>
            </a:extLst>
          </p:cNvPr>
          <p:cNvSpPr>
            <a:spLocks noGrp="1"/>
          </p:cNvSpPr>
          <p:nvPr>
            <p:ph type="title"/>
          </p:nvPr>
        </p:nvSpPr>
        <p:spPr/>
        <p:txBody>
          <a:bodyPr/>
          <a:lstStyle/>
          <a:p>
            <a:r>
              <a:rPr lang="en-US" dirty="0"/>
              <a:t>Europe Today is Kind of a Miracle</a:t>
            </a:r>
          </a:p>
        </p:txBody>
      </p:sp>
      <p:sp>
        <p:nvSpPr>
          <p:cNvPr id="3" name="Content Placeholder 2">
            <a:extLst>
              <a:ext uri="{FF2B5EF4-FFF2-40B4-BE49-F238E27FC236}">
                <a16:creationId xmlns:a16="http://schemas.microsoft.com/office/drawing/2014/main" id="{F8763BD9-14DB-F62C-667E-C654FEB176A8}"/>
              </a:ext>
            </a:extLst>
          </p:cNvPr>
          <p:cNvSpPr>
            <a:spLocks noGrp="1"/>
          </p:cNvSpPr>
          <p:nvPr>
            <p:ph idx="1"/>
          </p:nvPr>
        </p:nvSpPr>
        <p:spPr/>
        <p:txBody>
          <a:bodyPr/>
          <a:lstStyle/>
          <a:p>
            <a:r>
              <a:rPr lang="en-US" dirty="0"/>
              <a:t>Highly prosperous — extraordinary growth after 1945</a:t>
            </a:r>
          </a:p>
          <a:p>
            <a:pPr lvl="1"/>
            <a:r>
              <a:rPr lang="en-US" dirty="0"/>
              <a:t>Though with real regional variation; post-communist countries remain poorer</a:t>
            </a:r>
          </a:p>
          <a:p>
            <a:r>
              <a:rPr lang="en-US" dirty="0"/>
              <a:t>Peaceful — no war between EU member states since 1945</a:t>
            </a:r>
          </a:p>
          <a:p>
            <a:pPr lvl="1"/>
            <a:r>
              <a:rPr lang="en-US" dirty="0"/>
              <a:t>Though war returned to the continent in 2022, and has not left</a:t>
            </a:r>
          </a:p>
          <a:p>
            <a:r>
              <a:rPr lang="en-US" dirty="0"/>
              <a:t>Democratic — dictatorships in Spain, Portugal and Greece within living memory</a:t>
            </a:r>
          </a:p>
          <a:p>
            <a:pPr lvl="1"/>
            <a:r>
              <a:rPr lang="en-US" dirty="0"/>
              <a:t>Though democratic quality is now contested in several member states</a:t>
            </a:r>
          </a:p>
        </p:txBody>
      </p:sp>
    </p:spTree>
    <p:extLst>
      <p:ext uri="{BB962C8B-B14F-4D97-AF65-F5344CB8AC3E}">
        <p14:creationId xmlns:p14="http://schemas.microsoft.com/office/powerpoint/2010/main" val="228378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“Joining Europe”: Place, Idea, or Argument?</a:t>
            </a:r>
          </a:p>
        </p:txBody>
      </p:sp>
      <p:sp>
        <p:nvSpPr>
          <p:cNvPr id="3" name="Content Placeholder 2"/>
          <p:cNvSpPr>
            <a:spLocks noGrp="1"/>
          </p:cNvSpPr>
          <p:nvPr>
            <p:ph idx="1"/>
          </p:nvPr>
        </p:nvSpPr>
        <p:spPr/>
        <p:txBody>
          <a:bodyPr/>
          <a:lstStyle/>
          <a:p>
            <a:r>
              <a:rPr lang="en-US" dirty="0"/>
              <a:t>Slovenia, Poland, Ukraine can “join Europe” </a:t>
            </a:r>
          </a:p>
          <a:p>
            <a:pPr lvl="1"/>
            <a:r>
              <a:rPr lang="en-US" dirty="0"/>
              <a:t>But nobody joins a continent</a:t>
            </a:r>
          </a:p>
          <a:p>
            <a:r>
              <a:rPr lang="en-US" dirty="0"/>
              <a:t>Judt: “Europe today is not so much a place as an idea” — peace, prosperity, human rights, open borders</a:t>
            </a:r>
          </a:p>
          <a:p>
            <a:pPr lvl="1"/>
            <a:r>
              <a:rPr lang="en-US" dirty="0"/>
              <a:t>A “hyper-real Europe, more European than the continent itself” — the old civilization’s virtues “shorn of its darker qualities”</a:t>
            </a:r>
          </a:p>
          <a:p>
            <a:r>
              <a:rPr lang="en-US" dirty="0"/>
              <a:t>So who built this idea, when, and what for?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Actually Made “Europe”?</a:t>
            </a:r>
          </a:p>
        </p:txBody>
      </p:sp>
      <p:sp>
        <p:nvSpPr>
          <p:cNvPr id="3" name="Content Placeholder 2"/>
          <p:cNvSpPr>
            <a:spLocks noGrp="1"/>
          </p:cNvSpPr>
          <p:nvPr>
            <p:ph idx="1"/>
          </p:nvPr>
        </p:nvSpPr>
        <p:spPr/>
        <p:txBody>
          <a:bodyPr>
            <a:normAutofit fontScale="92500" lnSpcReduction="20000"/>
          </a:bodyPr>
          <a:lstStyle/>
          <a:p>
            <a:r>
              <a:rPr lang="en-US" dirty="0"/>
              <a:t>Judt: not idealists, not destiny — an “accident”</a:t>
            </a:r>
          </a:p>
          <a:p>
            <a:r>
              <a:rPr lang="en-US" dirty="0"/>
              <a:t>Every founder was solving a national problem</a:t>
            </a:r>
          </a:p>
          <a:p>
            <a:pPr lvl="1"/>
            <a:r>
              <a:rPr lang="en-US" dirty="0"/>
              <a:t>France: contain Germany, keep the coal. </a:t>
            </a:r>
          </a:p>
          <a:p>
            <a:pPr lvl="1"/>
            <a:r>
              <a:rPr lang="en-US" dirty="0"/>
              <a:t>Germany: “This is our breakthrough.” </a:t>
            </a:r>
          </a:p>
          <a:p>
            <a:pPr lvl="1"/>
            <a:r>
              <a:rPr lang="en-US" dirty="0"/>
              <a:t>Benelux: markets. </a:t>
            </a:r>
          </a:p>
          <a:p>
            <a:pPr lvl="1"/>
            <a:r>
              <a:rPr lang="en-US" dirty="0"/>
              <a:t>Britain: stayed out until after decolonization + declining global position</a:t>
            </a:r>
          </a:p>
          <a:p>
            <a:r>
              <a:rPr lang="en-US" dirty="0"/>
              <a:t>And reacting to</a:t>
            </a:r>
          </a:p>
          <a:p>
            <a:pPr lvl="1"/>
            <a:r>
              <a:rPr lang="en-US" dirty="0"/>
              <a:t>Increasing strong Soviet Union just to the east</a:t>
            </a:r>
          </a:p>
          <a:p>
            <a:pPr lvl="1"/>
            <a:r>
              <a:rPr lang="en-US" dirty="0"/>
              <a:t>Concerns about overreliance on American power</a:t>
            </a:r>
          </a:p>
          <a:p>
            <a:r>
              <a:rPr lang="en-US" dirty="0"/>
              <a:t>Unrepeatable luck: shared defeat, the Cold War, catch-up growth, Marshall dollars, a divided continent</a:t>
            </a:r>
          </a:p>
          <a:p>
            <a:r>
              <a:rPr lang="en-US" dirty="0"/>
              <a:t>The idea came later — Europe’s “foundation myth”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238BD-E296-75E1-0E8B-5A5EA97D88A1}"/>
              </a:ext>
            </a:extLst>
          </p:cNvPr>
          <p:cNvSpPr>
            <a:spLocks noGrp="1"/>
          </p:cNvSpPr>
          <p:nvPr>
            <p:ph type="title"/>
          </p:nvPr>
        </p:nvSpPr>
        <p:spPr/>
        <p:txBody>
          <a:bodyPr/>
          <a:lstStyle/>
          <a:p>
            <a:r>
              <a:rPr lang="en-US" dirty="0"/>
              <a:t>Four Stylized Models of Europe</a:t>
            </a:r>
          </a:p>
        </p:txBody>
      </p:sp>
      <p:sp>
        <p:nvSpPr>
          <p:cNvPr id="3" name="Content Placeholder 2">
            <a:extLst>
              <a:ext uri="{FF2B5EF4-FFF2-40B4-BE49-F238E27FC236}">
                <a16:creationId xmlns:a16="http://schemas.microsoft.com/office/drawing/2014/main" id="{E7023931-4B94-9A90-62D7-1EF41CB89901}"/>
              </a:ext>
            </a:extLst>
          </p:cNvPr>
          <p:cNvSpPr>
            <a:spLocks noGrp="1"/>
          </p:cNvSpPr>
          <p:nvPr>
            <p:ph idx="1"/>
          </p:nvPr>
        </p:nvSpPr>
        <p:spPr/>
        <p:txBody>
          <a:bodyPr/>
          <a:lstStyle/>
          <a:p>
            <a:r>
              <a:rPr lang="en-US" dirty="0"/>
              <a:t>Europe as a shining example of social democracy</a:t>
            </a:r>
          </a:p>
          <a:p>
            <a:r>
              <a:rPr lang="en-US" dirty="0"/>
              <a:t>Europe as a cautionary tale for the left</a:t>
            </a:r>
          </a:p>
          <a:p>
            <a:r>
              <a:rPr lang="en-US" dirty="0"/>
              <a:t>The European Union as a model of supranational cooperation</a:t>
            </a:r>
          </a:p>
          <a:p>
            <a:r>
              <a:rPr lang="en-US" dirty="0"/>
              <a:t>The European Union as a declining power</a:t>
            </a:r>
          </a:p>
        </p:txBody>
      </p:sp>
    </p:spTree>
    <p:extLst>
      <p:ext uri="{BB962C8B-B14F-4D97-AF65-F5344CB8AC3E}">
        <p14:creationId xmlns:p14="http://schemas.microsoft.com/office/powerpoint/2010/main" val="369641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AB1D-F0EF-F950-5A10-B155D408DEC6}"/>
              </a:ext>
            </a:extLst>
          </p:cNvPr>
          <p:cNvSpPr>
            <a:spLocks noGrp="1"/>
          </p:cNvSpPr>
          <p:nvPr>
            <p:ph type="title"/>
          </p:nvPr>
        </p:nvSpPr>
        <p:spPr/>
        <p:txBody>
          <a:bodyPr>
            <a:normAutofit/>
          </a:bodyPr>
          <a:lstStyle/>
          <a:p>
            <a:r>
              <a:rPr lang="en-US" dirty="0"/>
              <a:t>Social Democracy</a:t>
            </a:r>
          </a:p>
        </p:txBody>
      </p:sp>
      <p:sp>
        <p:nvSpPr>
          <p:cNvPr id="3" name="Content Placeholder 2">
            <a:extLst>
              <a:ext uri="{FF2B5EF4-FFF2-40B4-BE49-F238E27FC236}">
                <a16:creationId xmlns:a16="http://schemas.microsoft.com/office/drawing/2014/main" id="{3E986DC4-5DB9-1892-5DF6-EF0DD8E6216D}"/>
              </a:ext>
            </a:extLst>
          </p:cNvPr>
          <p:cNvSpPr>
            <a:spLocks noGrp="1"/>
          </p:cNvSpPr>
          <p:nvPr>
            <p:ph idx="1"/>
          </p:nvPr>
        </p:nvSpPr>
        <p:spPr>
          <a:xfrm>
            <a:off x="838200" y="1413933"/>
            <a:ext cx="5257800" cy="4309792"/>
          </a:xfrm>
        </p:spPr>
        <p:txBody>
          <a:bodyPr/>
          <a:lstStyle/>
          <a:p>
            <a:r>
              <a:rPr lang="en-US" dirty="0"/>
              <a:t>Generous welfare states, built after 1945</a:t>
            </a:r>
          </a:p>
          <a:p>
            <a:r>
              <a:rPr lang="en-US" dirty="0"/>
              <a:t>Lower inequality and poverty</a:t>
            </a:r>
          </a:p>
          <a:p>
            <a:r>
              <a:rPr lang="en-US" dirty="0"/>
              <a:t>Low-cost healthcare and education</a:t>
            </a:r>
          </a:p>
          <a:p>
            <a:r>
              <a:rPr lang="en-US" dirty="0"/>
              <a:t>Stronger unions, wider bargaining</a:t>
            </a:r>
          </a:p>
        </p:txBody>
      </p:sp>
      <p:pic>
        <p:nvPicPr>
          <p:cNvPr id="10242" name="Picture 2" descr="a chart showing which countries spend the most on social spending as a percentage of GDP ">
            <a:extLst>
              <a:ext uri="{FF2B5EF4-FFF2-40B4-BE49-F238E27FC236}">
                <a16:creationId xmlns:a16="http://schemas.microsoft.com/office/drawing/2014/main" id="{925717D8-B28A-2F37-660B-0495043315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2778" y="845288"/>
            <a:ext cx="3775351" cy="5814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19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Who Am I?</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lstStyle/>
          <a:p>
            <a:r>
              <a:rPr lang="en-US" dirty="0"/>
              <a:t>I am a comparative political scientist</a:t>
            </a:r>
          </a:p>
          <a:p>
            <a:r>
              <a:rPr lang="en-US" dirty="0"/>
              <a:t>I study political parties, polarization and elections, mostly in Western Europe</a:t>
            </a:r>
          </a:p>
          <a:p>
            <a:r>
              <a:rPr lang="en-US" dirty="0"/>
              <a:t>I also work on how to apply computational and statistical methods to political science.</a:t>
            </a:r>
          </a:p>
          <a:p>
            <a:r>
              <a:rPr lang="en-US" dirty="0"/>
              <a:t>Office: 230a Brackett Hall. Office hours Wednesdays 10–12, or by appointment</a:t>
            </a:r>
          </a:p>
        </p:txBody>
      </p:sp>
    </p:spTree>
    <p:extLst>
      <p:ext uri="{BB962C8B-B14F-4D97-AF65-F5344CB8AC3E}">
        <p14:creationId xmlns:p14="http://schemas.microsoft.com/office/powerpoint/2010/main" val="41804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57238-E95D-ECCB-FC50-A92F210AD99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C05C8DB-BCA1-C46D-9CD4-CE5C2146D735}"/>
              </a:ext>
            </a:extLst>
          </p:cNvPr>
          <p:cNvPicPr>
            <a:picLocks noChangeAspect="1"/>
          </p:cNvPicPr>
          <p:nvPr/>
        </p:nvPicPr>
        <p:blipFill>
          <a:blip r:embed="rId3"/>
          <a:stretch>
            <a:fillRect/>
          </a:stretch>
        </p:blipFill>
        <p:spPr>
          <a:xfrm>
            <a:off x="672282" y="137160"/>
            <a:ext cx="5309418" cy="6583680"/>
          </a:xfrm>
          <a:prstGeom prst="rect">
            <a:avLst/>
          </a:prstGeom>
        </p:spPr>
      </p:pic>
      <p:pic>
        <p:nvPicPr>
          <p:cNvPr id="4" name="Picture 3">
            <a:extLst>
              <a:ext uri="{FF2B5EF4-FFF2-40B4-BE49-F238E27FC236}">
                <a16:creationId xmlns:a16="http://schemas.microsoft.com/office/drawing/2014/main" id="{A31A2C08-06BD-241F-4FED-DF5815982A5A}"/>
              </a:ext>
            </a:extLst>
          </p:cNvPr>
          <p:cNvPicPr>
            <a:picLocks noChangeAspect="1"/>
          </p:cNvPicPr>
          <p:nvPr/>
        </p:nvPicPr>
        <p:blipFill>
          <a:blip r:embed="rId4"/>
          <a:srcRect t="2400"/>
          <a:stretch>
            <a:fillRect/>
          </a:stretch>
        </p:blipFill>
        <p:spPr>
          <a:xfrm>
            <a:off x="6210300" y="137160"/>
            <a:ext cx="5309418" cy="6386169"/>
          </a:xfrm>
          <a:prstGeom prst="rect">
            <a:avLst/>
          </a:prstGeom>
        </p:spPr>
      </p:pic>
    </p:spTree>
    <p:extLst>
      <p:ext uri="{BB962C8B-B14F-4D97-AF65-F5344CB8AC3E}">
        <p14:creationId xmlns:p14="http://schemas.microsoft.com/office/powerpoint/2010/main" val="850282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290F-3EEB-9469-B402-4EFA9CA8A52E}"/>
              </a:ext>
            </a:extLst>
          </p:cNvPr>
          <p:cNvSpPr>
            <a:spLocks noGrp="1"/>
          </p:cNvSpPr>
          <p:nvPr>
            <p:ph type="title"/>
          </p:nvPr>
        </p:nvSpPr>
        <p:spPr/>
        <p:txBody>
          <a:bodyPr/>
          <a:lstStyle/>
          <a:p>
            <a:r>
              <a:rPr lang="en-US" dirty="0"/>
              <a:t>But…</a:t>
            </a:r>
          </a:p>
        </p:txBody>
      </p:sp>
      <p:sp>
        <p:nvSpPr>
          <p:cNvPr id="3" name="Content Placeholder 2">
            <a:extLst>
              <a:ext uri="{FF2B5EF4-FFF2-40B4-BE49-F238E27FC236}">
                <a16:creationId xmlns:a16="http://schemas.microsoft.com/office/drawing/2014/main" id="{2103BC1E-5AC8-6994-7F0C-861063BAAB0F}"/>
              </a:ext>
            </a:extLst>
          </p:cNvPr>
          <p:cNvSpPr>
            <a:spLocks noGrp="1"/>
          </p:cNvSpPr>
          <p:nvPr>
            <p:ph idx="1"/>
          </p:nvPr>
        </p:nvSpPr>
        <p:spPr/>
        <p:txBody>
          <a:bodyPr/>
          <a:lstStyle/>
          <a:p>
            <a:r>
              <a:rPr lang="en-US" dirty="0"/>
              <a:t>Aging populations make social spending hard to sustain</a:t>
            </a:r>
          </a:p>
          <a:p>
            <a:pPr lvl="1"/>
            <a:r>
              <a:rPr lang="en-US" dirty="0"/>
              <a:t>Unless birth rates or immigration rise, something has to give</a:t>
            </a:r>
          </a:p>
          <a:p>
            <a:r>
              <a:rPr lang="en-US" dirty="0"/>
              <a:t>Economic and technological change have strained the postwar bargain</a:t>
            </a:r>
          </a:p>
          <a:p>
            <a:r>
              <a:rPr lang="en-US" dirty="0"/>
              <a:t>Reform is politically punishing — France has now suspended a pension reform twice</a:t>
            </a:r>
          </a:p>
          <a:p>
            <a:r>
              <a:rPr lang="en-US" dirty="0"/>
              <a:t>We will spend a full session on why these systems have proved so hard to cut</a:t>
            </a:r>
          </a:p>
        </p:txBody>
      </p:sp>
    </p:spTree>
    <p:extLst>
      <p:ext uri="{BB962C8B-B14F-4D97-AF65-F5344CB8AC3E}">
        <p14:creationId xmlns:p14="http://schemas.microsoft.com/office/powerpoint/2010/main" val="118600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D884D-5A03-7890-8B50-902C1BC17E2E}"/>
              </a:ext>
            </a:extLst>
          </p:cNvPr>
          <p:cNvSpPr>
            <a:spLocks noGrp="1"/>
          </p:cNvSpPr>
          <p:nvPr>
            <p:ph type="title"/>
          </p:nvPr>
        </p:nvSpPr>
        <p:spPr/>
        <p:txBody>
          <a:bodyPr/>
          <a:lstStyle/>
          <a:p>
            <a:r>
              <a:rPr lang="en-US" dirty="0"/>
              <a:t>A Cautionary Tale for the Left</a:t>
            </a:r>
          </a:p>
        </p:txBody>
      </p:sp>
      <p:sp>
        <p:nvSpPr>
          <p:cNvPr id="3" name="Content Placeholder 2">
            <a:extLst>
              <a:ext uri="{FF2B5EF4-FFF2-40B4-BE49-F238E27FC236}">
                <a16:creationId xmlns:a16="http://schemas.microsoft.com/office/drawing/2014/main" id="{515825EE-F418-64C7-4449-A847708B1B8E}"/>
              </a:ext>
            </a:extLst>
          </p:cNvPr>
          <p:cNvSpPr>
            <a:spLocks noGrp="1"/>
          </p:cNvSpPr>
          <p:nvPr>
            <p:ph idx="1"/>
          </p:nvPr>
        </p:nvSpPr>
        <p:spPr>
          <a:xfrm>
            <a:off x="838200" y="1210734"/>
            <a:ext cx="10515600" cy="4309792"/>
          </a:xfrm>
        </p:spPr>
        <p:txBody>
          <a:bodyPr/>
          <a:lstStyle/>
          <a:p>
            <a:r>
              <a:rPr lang="en-US" dirty="0"/>
              <a:t>Center-left parties have lost their historic working-class base</a:t>
            </a:r>
          </a:p>
          <a:p>
            <a:r>
              <a:rPr lang="en-US" dirty="0"/>
              <a:t>Voters without degrees dissatisfied on economics and culture alike</a:t>
            </a:r>
          </a:p>
          <a:p>
            <a:r>
              <a:rPr lang="en-US" dirty="0"/>
              <a:t>Backlash against globalization and immigration</a:t>
            </a:r>
          </a:p>
          <a:p>
            <a:r>
              <a:rPr lang="en-US" dirty="0"/>
              <a:t>In 2026: the AfD polls first in Germany, the RN is France's largest party</a:t>
            </a:r>
          </a:p>
          <a:p>
            <a:r>
              <a:rPr lang="en-US" dirty="0"/>
              <a:t>Labour replaced Starmer with Andy Burnham in July after heavy local losses</a:t>
            </a:r>
          </a:p>
        </p:txBody>
      </p:sp>
      <p:sp>
        <p:nvSpPr>
          <p:cNvPr id="4" name="AutoShape 2">
            <a:extLst>
              <a:ext uri="{FF2B5EF4-FFF2-40B4-BE49-F238E27FC236}">
                <a16:creationId xmlns:a16="http://schemas.microsoft.com/office/drawing/2014/main" id="{4FC3B59A-2047-3F6F-349B-134240AAC0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3514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EC5F-2CBB-DFAD-2E26-F72582036DCE}"/>
              </a:ext>
            </a:extLst>
          </p:cNvPr>
          <p:cNvSpPr>
            <a:spLocks noGrp="1"/>
          </p:cNvSpPr>
          <p:nvPr>
            <p:ph type="title"/>
          </p:nvPr>
        </p:nvSpPr>
        <p:spPr/>
        <p:txBody>
          <a:bodyPr/>
          <a:lstStyle/>
          <a:p>
            <a:endParaRPr lang="en-US"/>
          </a:p>
        </p:txBody>
      </p:sp>
      <p:pic>
        <p:nvPicPr>
          <p:cNvPr id="4" name="Picture 3" descr="A person in a suit with his mouth open&#10;&#10;Description automatically generated">
            <a:extLst>
              <a:ext uri="{FF2B5EF4-FFF2-40B4-BE49-F238E27FC236}">
                <a16:creationId xmlns:a16="http://schemas.microsoft.com/office/drawing/2014/main" id="{127437FC-CBDA-34BE-F7BD-67EE6AFD379A}"/>
              </a:ext>
            </a:extLst>
          </p:cNvPr>
          <p:cNvPicPr>
            <a:picLocks noChangeAspect="1"/>
          </p:cNvPicPr>
          <p:nvPr/>
        </p:nvPicPr>
        <p:blipFill>
          <a:blip r:embed="rId3"/>
          <a:stretch>
            <a:fillRect/>
          </a:stretch>
        </p:blipFill>
        <p:spPr>
          <a:xfrm>
            <a:off x="1" y="1"/>
            <a:ext cx="6129662" cy="3594099"/>
          </a:xfrm>
          <a:prstGeom prst="rect">
            <a:avLst/>
          </a:prstGeom>
        </p:spPr>
      </p:pic>
      <p:pic>
        <p:nvPicPr>
          <p:cNvPr id="6" name="Picture 5" descr="A person and person posing for a picture&#10;&#10;Description automatically generated">
            <a:extLst>
              <a:ext uri="{FF2B5EF4-FFF2-40B4-BE49-F238E27FC236}">
                <a16:creationId xmlns:a16="http://schemas.microsoft.com/office/drawing/2014/main" id="{A07FD360-059C-C249-816A-ECA471D1E6A0}"/>
              </a:ext>
            </a:extLst>
          </p:cNvPr>
          <p:cNvPicPr>
            <a:picLocks noChangeAspect="1"/>
          </p:cNvPicPr>
          <p:nvPr/>
        </p:nvPicPr>
        <p:blipFill>
          <a:blip r:embed="rId4"/>
          <a:srcRect b="3338"/>
          <a:stretch/>
        </p:blipFill>
        <p:spPr>
          <a:xfrm>
            <a:off x="0" y="3324008"/>
            <a:ext cx="3733800" cy="3609171"/>
          </a:xfrm>
          <a:prstGeom prst="rect">
            <a:avLst/>
          </a:prstGeom>
        </p:spPr>
      </p:pic>
      <p:pic>
        <p:nvPicPr>
          <p:cNvPr id="8" name="Picture 7" descr="A person holding a mug of beer&#10;&#10;Description automatically generated">
            <a:extLst>
              <a:ext uri="{FF2B5EF4-FFF2-40B4-BE49-F238E27FC236}">
                <a16:creationId xmlns:a16="http://schemas.microsoft.com/office/drawing/2014/main" id="{1447E481-6656-68AF-7C18-85E451A72673}"/>
              </a:ext>
            </a:extLst>
          </p:cNvPr>
          <p:cNvPicPr>
            <a:picLocks noChangeAspect="1"/>
          </p:cNvPicPr>
          <p:nvPr/>
        </p:nvPicPr>
        <p:blipFill>
          <a:blip r:embed="rId5"/>
          <a:stretch>
            <a:fillRect/>
          </a:stretch>
        </p:blipFill>
        <p:spPr>
          <a:xfrm>
            <a:off x="6096000" y="0"/>
            <a:ext cx="6095999" cy="4388425"/>
          </a:xfrm>
          <a:prstGeom prst="rect">
            <a:avLst/>
          </a:prstGeom>
        </p:spPr>
      </p:pic>
      <p:pic>
        <p:nvPicPr>
          <p:cNvPr id="9" name="Picture 8">
            <a:extLst>
              <a:ext uri="{FF2B5EF4-FFF2-40B4-BE49-F238E27FC236}">
                <a16:creationId xmlns:a16="http://schemas.microsoft.com/office/drawing/2014/main" id="{4AAB3EC7-99F7-E237-D848-CB369B523A3E}"/>
              </a:ext>
            </a:extLst>
          </p:cNvPr>
          <p:cNvPicPr>
            <a:picLocks noChangeAspect="1"/>
          </p:cNvPicPr>
          <p:nvPr/>
        </p:nvPicPr>
        <p:blipFill>
          <a:blip r:embed="rId6"/>
          <a:srcRect l="23400" r="-23400"/>
          <a:stretch/>
        </p:blipFill>
        <p:spPr>
          <a:xfrm>
            <a:off x="3733800" y="3324008"/>
            <a:ext cx="6252295" cy="3612000"/>
          </a:xfrm>
          <a:prstGeom prst="rect">
            <a:avLst/>
          </a:prstGeom>
        </p:spPr>
      </p:pic>
      <p:pic>
        <p:nvPicPr>
          <p:cNvPr id="11" name="Picture 10" descr="A person with her arms out&#10;&#10;Description automatically generated">
            <a:extLst>
              <a:ext uri="{FF2B5EF4-FFF2-40B4-BE49-F238E27FC236}">
                <a16:creationId xmlns:a16="http://schemas.microsoft.com/office/drawing/2014/main" id="{73CEC2CD-DE04-77FF-2F4A-44D7B9B62EA4}"/>
              </a:ext>
            </a:extLst>
          </p:cNvPr>
          <p:cNvPicPr>
            <a:picLocks noChangeAspect="1"/>
          </p:cNvPicPr>
          <p:nvPr/>
        </p:nvPicPr>
        <p:blipFill>
          <a:blip r:embed="rId7"/>
          <a:stretch>
            <a:fillRect/>
          </a:stretch>
        </p:blipFill>
        <p:spPr>
          <a:xfrm>
            <a:off x="6934200" y="3327307"/>
            <a:ext cx="5414095" cy="3605872"/>
          </a:xfrm>
          <a:prstGeom prst="rect">
            <a:avLst/>
          </a:prstGeom>
        </p:spPr>
      </p:pic>
    </p:spTree>
    <p:extLst>
      <p:ext uri="{BB962C8B-B14F-4D97-AF65-F5344CB8AC3E}">
        <p14:creationId xmlns:p14="http://schemas.microsoft.com/office/powerpoint/2010/main" val="1001781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8513A-8BCB-67C6-D325-8072C1E438AD}"/>
              </a:ext>
            </a:extLst>
          </p:cNvPr>
          <p:cNvSpPr>
            <a:spLocks noGrp="1"/>
          </p:cNvSpPr>
          <p:nvPr>
            <p:ph type="title"/>
          </p:nvPr>
        </p:nvSpPr>
        <p:spPr/>
        <p:txBody>
          <a:bodyPr/>
          <a:lstStyle/>
          <a:p>
            <a:r>
              <a:rPr lang="en-US" dirty="0"/>
              <a:t>The EU as a Global Power</a:t>
            </a:r>
          </a:p>
        </p:txBody>
      </p:sp>
      <p:sp>
        <p:nvSpPr>
          <p:cNvPr id="3" name="Content Placeholder 2">
            <a:extLst>
              <a:ext uri="{FF2B5EF4-FFF2-40B4-BE49-F238E27FC236}">
                <a16:creationId xmlns:a16="http://schemas.microsoft.com/office/drawing/2014/main" id="{2196DF71-BF0B-47BB-A1A2-D18BD198031D}"/>
              </a:ext>
            </a:extLst>
          </p:cNvPr>
          <p:cNvSpPr>
            <a:spLocks noGrp="1"/>
          </p:cNvSpPr>
          <p:nvPr>
            <p:ph idx="1"/>
          </p:nvPr>
        </p:nvSpPr>
        <p:spPr/>
        <p:txBody>
          <a:bodyPr/>
          <a:lstStyle/>
          <a:p>
            <a:r>
              <a:rPr lang="en-US" dirty="0"/>
              <a:t>Started with six members, now 27 — and enlargement is live again</a:t>
            </a:r>
          </a:p>
          <a:p>
            <a:pPr lvl="1"/>
            <a:r>
              <a:rPr lang="en-US" dirty="0"/>
              <a:t>Accession talks with Ukraine and Moldova advanced in 2026; Montenegro is furthest along</a:t>
            </a:r>
          </a:p>
          <a:p>
            <a:r>
              <a:rPr lang="en-US" dirty="0"/>
              <a:t>The world's largest single market, and a regulatory superpower</a:t>
            </a:r>
          </a:p>
          <a:p>
            <a:pPr lvl="1"/>
            <a:r>
              <a:rPr lang="en-US" dirty="0"/>
              <a:t>The 'Brussels effect' — EU rules become global rules</a:t>
            </a:r>
          </a:p>
          <a:p>
            <a:r>
              <a:rPr lang="en-US" dirty="0"/>
              <a:t>Rearming: the ReArm Europe package committed up to €800bn in 2025</a:t>
            </a:r>
          </a:p>
        </p:txBody>
      </p:sp>
    </p:spTree>
    <p:extLst>
      <p:ext uri="{BB962C8B-B14F-4D97-AF65-F5344CB8AC3E}">
        <p14:creationId xmlns:p14="http://schemas.microsoft.com/office/powerpoint/2010/main" val="380118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20127-55A7-E19E-809F-F6496F6D4A93}"/>
              </a:ext>
            </a:extLst>
          </p:cNvPr>
          <p:cNvSpPr>
            <a:spLocks noGrp="1"/>
          </p:cNvSpPr>
          <p:nvPr>
            <p:ph type="title"/>
          </p:nvPr>
        </p:nvSpPr>
        <p:spPr/>
        <p:txBody>
          <a:bodyPr/>
          <a:lstStyle/>
          <a:p>
            <a:r>
              <a:rPr lang="en-US" dirty="0"/>
              <a:t>The EU as a Declining Power</a:t>
            </a:r>
          </a:p>
        </p:txBody>
      </p:sp>
      <p:sp>
        <p:nvSpPr>
          <p:cNvPr id="3" name="Content Placeholder 2">
            <a:extLst>
              <a:ext uri="{FF2B5EF4-FFF2-40B4-BE49-F238E27FC236}">
                <a16:creationId xmlns:a16="http://schemas.microsoft.com/office/drawing/2014/main" id="{8D9258FC-478F-5E9B-74A2-B2E8E7B5E756}"/>
              </a:ext>
            </a:extLst>
          </p:cNvPr>
          <p:cNvSpPr>
            <a:spLocks noGrp="1"/>
          </p:cNvSpPr>
          <p:nvPr>
            <p:ph idx="1"/>
          </p:nvPr>
        </p:nvSpPr>
        <p:spPr/>
        <p:txBody>
          <a:bodyPr/>
          <a:lstStyle/>
          <a:p>
            <a:r>
              <a:rPr lang="en-US" dirty="0"/>
              <a:t>Brexit removed the second-largest European economy — ten years on, the costs are measurable</a:t>
            </a:r>
          </a:p>
          <a:p>
            <a:r>
              <a:rPr lang="en-US" dirty="0"/>
              <a:t>A widening economic gap with the United States, and now with China on key technologies</a:t>
            </a:r>
          </a:p>
          <a:p>
            <a:pPr lvl="1"/>
            <a:r>
              <a:rPr lang="en-US" dirty="0"/>
              <a:t>The 2024 Draghi report called it an 'existential challenge'</a:t>
            </a:r>
          </a:p>
          <a:p>
            <a:r>
              <a:rPr lang="en-US" dirty="0"/>
              <a:t>Euroskeptic and radical-right parties in government or near it in several member states</a:t>
            </a:r>
          </a:p>
          <a:p>
            <a:r>
              <a:rPr lang="en-US" dirty="0"/>
              <a:t>Dependent on an American security guarantee that no longer feels guaranteed</a:t>
            </a:r>
          </a:p>
        </p:txBody>
      </p:sp>
    </p:spTree>
    <p:extLst>
      <p:ext uri="{BB962C8B-B14F-4D97-AF65-F5344CB8AC3E}">
        <p14:creationId xmlns:p14="http://schemas.microsoft.com/office/powerpoint/2010/main" val="235398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A78D9-DEA2-B4D4-5EE0-29104694FE3C}"/>
              </a:ext>
            </a:extLst>
          </p:cNvPr>
          <p:cNvSpPr>
            <a:spLocks noGrp="1"/>
          </p:cNvSpPr>
          <p:nvPr>
            <p:ph type="title"/>
          </p:nvPr>
        </p:nvSpPr>
        <p:spPr/>
        <p:txBody>
          <a:bodyPr>
            <a:normAutofit/>
          </a:bodyPr>
          <a:lstStyle/>
          <a:p>
            <a:r>
              <a:rPr lang="en-US" dirty="0"/>
              <a:t>None of These Models is Right or Wrong</a:t>
            </a:r>
          </a:p>
        </p:txBody>
      </p:sp>
      <p:sp>
        <p:nvSpPr>
          <p:cNvPr id="3" name="Content Placeholder 2">
            <a:extLst>
              <a:ext uri="{FF2B5EF4-FFF2-40B4-BE49-F238E27FC236}">
                <a16:creationId xmlns:a16="http://schemas.microsoft.com/office/drawing/2014/main" id="{832397AA-729E-F867-C7C6-5E870BB4F706}"/>
              </a:ext>
            </a:extLst>
          </p:cNvPr>
          <p:cNvSpPr>
            <a:spLocks noGrp="1"/>
          </p:cNvSpPr>
          <p:nvPr>
            <p:ph idx="1"/>
          </p:nvPr>
        </p:nvSpPr>
        <p:spPr/>
        <p:txBody>
          <a:bodyPr/>
          <a:lstStyle/>
          <a:p>
            <a:r>
              <a:rPr lang="en-US" dirty="0"/>
              <a:t>Europe is more generous in welfare spending, but the systems are under real strain</a:t>
            </a:r>
          </a:p>
          <a:p>
            <a:r>
              <a:rPr lang="en-US" dirty="0"/>
              <a:t>The populist right has reshaped politics — without winning everywhere</a:t>
            </a:r>
          </a:p>
          <a:p>
            <a:pPr lvl="1"/>
            <a:r>
              <a:rPr lang="en-US" dirty="0"/>
              <a:t>Hungary's Fidesz lost power in April 2026 after sixteen years. </a:t>
            </a:r>
          </a:p>
          <a:p>
            <a:r>
              <a:rPr lang="en-US" dirty="0"/>
              <a:t>The EU is both a regulatory superpower and an economy growing more slowly than its rivals</a:t>
            </a:r>
          </a:p>
          <a:p>
            <a:r>
              <a:rPr lang="en-US" dirty="0"/>
              <a:t>Your job this semester is to adjudicate between these models/ideas and figure out what you think</a:t>
            </a:r>
          </a:p>
        </p:txBody>
      </p:sp>
    </p:spTree>
    <p:extLst>
      <p:ext uri="{BB962C8B-B14F-4D97-AF65-F5344CB8AC3E}">
        <p14:creationId xmlns:p14="http://schemas.microsoft.com/office/powerpoint/2010/main" val="377144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What Will We Cover?</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lstStyle/>
          <a:p>
            <a:r>
              <a:rPr lang="en-US" dirty="0"/>
              <a:t>Domestic and inter-state politics of European countries</a:t>
            </a:r>
          </a:p>
          <a:p>
            <a:pPr lvl="1"/>
            <a:r>
              <a:rPr lang="en-US" i="1" dirty="0"/>
              <a:t>Mostly </a:t>
            </a:r>
            <a:r>
              <a:rPr lang="en-US" dirty="0"/>
              <a:t>western Europe, but some coverage of central and eastern Europe.</a:t>
            </a:r>
            <a:endParaRPr lang="en-US" i="1" dirty="0"/>
          </a:p>
          <a:p>
            <a:r>
              <a:rPr lang="en-US" dirty="0"/>
              <a:t>Not a course on the EU as an institution — that is POSC 3750</a:t>
            </a:r>
          </a:p>
          <a:p>
            <a:r>
              <a:rPr lang="en-US" dirty="0"/>
              <a:t>Four broad areas: history and ideas; domestic politics; European (dis)integration; contemporary issues</a:t>
            </a:r>
          </a:p>
          <a:p>
            <a:r>
              <a:rPr lang="en-US" dirty="0"/>
              <a:t>Alongside political science research: how scholars have tried to explain all of it</a:t>
            </a:r>
          </a:p>
        </p:txBody>
      </p:sp>
    </p:spTree>
    <p:extLst>
      <p:ext uri="{BB962C8B-B14F-4D97-AF65-F5344CB8AC3E}">
        <p14:creationId xmlns:p14="http://schemas.microsoft.com/office/powerpoint/2010/main" val="41804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How This Class Works</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lstStyle/>
          <a:p>
            <a:r>
              <a:rPr lang="en-US" dirty="0"/>
              <a:t>Two in-class exams — midterm 25%, final 30%</a:t>
            </a:r>
          </a:p>
          <a:p>
            <a:r>
              <a:rPr lang="en-US" dirty="0"/>
              <a:t>Simulation portfolio — 25%</a:t>
            </a:r>
          </a:p>
          <a:p>
            <a:pPr lvl="1"/>
            <a:r>
              <a:rPr lang="en-US" dirty="0"/>
              <a:t>Party manifesto, coalition memo, two position papers, two in-class debrief memos</a:t>
            </a:r>
          </a:p>
          <a:p>
            <a:r>
              <a:rPr lang="en-US" dirty="0"/>
              <a:t>Participation and attendance — 10%</a:t>
            </a:r>
          </a:p>
          <a:p>
            <a:r>
              <a:rPr lang="en-US" dirty="0"/>
              <a:t>Reading checks — 10%, unannounced -  lowest dropped</a:t>
            </a:r>
          </a:p>
          <a:p>
            <a:r>
              <a:rPr lang="en-US" dirty="0"/>
              <a:t>No textbook. Every reading is free on Canvas or open access</a:t>
            </a:r>
          </a:p>
        </p:txBody>
      </p:sp>
    </p:spTree>
    <p:extLst>
      <p:ext uri="{BB962C8B-B14F-4D97-AF65-F5344CB8AC3E}">
        <p14:creationId xmlns:p14="http://schemas.microsoft.com/office/powerpoint/2010/main" val="41804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The Federal Republic of Clemson</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lstStyle/>
          <a:p>
            <a:r>
              <a:rPr lang="en-US" dirty="0"/>
              <a:t>A semester-long simulation. You are a member of parliament in a fictional European democracy</a:t>
            </a:r>
          </a:p>
          <a:p>
            <a:r>
              <a:rPr lang="en-US" dirty="0"/>
              <a:t>You will found a party, write a manifesto, campaign, contest an election, and bargain over a coalition</a:t>
            </a:r>
          </a:p>
          <a:p>
            <a:r>
              <a:rPr lang="en-US" dirty="0"/>
              <a:t>Then you govern — or oppose — through a budget, an immigration bill, and a European summit</a:t>
            </a:r>
          </a:p>
          <a:p>
            <a:r>
              <a:rPr lang="en-US" dirty="0"/>
              <a:t>And in late November, you’ll deal with a political crisis</a:t>
            </a:r>
          </a:p>
        </p:txBody>
      </p:sp>
    </p:spTree>
    <p:extLst>
      <p:ext uri="{BB962C8B-B14F-4D97-AF65-F5344CB8AC3E}">
        <p14:creationId xmlns:p14="http://schemas.microsoft.com/office/powerpoint/2010/main" val="41804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Let's Go Through the Syllabus</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lstStyle/>
          <a:p>
            <a:r>
              <a:rPr lang="en-US" dirty="0"/>
              <a:t>Questions?</a:t>
            </a:r>
          </a:p>
        </p:txBody>
      </p:sp>
    </p:spTree>
    <p:extLst>
      <p:ext uri="{BB962C8B-B14F-4D97-AF65-F5344CB8AC3E}">
        <p14:creationId xmlns:p14="http://schemas.microsoft.com/office/powerpoint/2010/main" val="418048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622194" y="0"/>
          <a:ext cx="8947611" cy="6858000"/>
          <a:chOff x="0" y="0"/>
          <a:chExt cx="0" cy="0"/>
        </a:xfrm>
      </p:grpSpPr>
      <p:sp>
        <p:nvSpPr>
          <p:cNvPr id="2" name="Title 1">
            <a:extLst>
              <a:ext uri="{FF2B5EF4-FFF2-40B4-BE49-F238E27FC236}">
                <a16:creationId xmlns:a16="http://schemas.microsoft.com/office/drawing/2014/main" id="{19F595FE-1675-D8FB-3420-0A92F2B6A09B}"/>
              </a:ext>
            </a:extLst>
          </p:cNvPr>
          <p:cNvSpPr>
            <a:spLocks noGrp="1"/>
          </p:cNvSpPr>
          <p:nvPr>
            <p:ph type="title"/>
          </p:nvPr>
        </p:nvSpPr>
        <p:spPr/>
        <p:txBody>
          <a:bodyPr/>
          <a:lstStyle/>
          <a:p>
            <a:r>
              <a:rPr lang="en-US" dirty="0"/>
              <a:t>Europe is an Economic Power</a:t>
            </a:r>
          </a:p>
        </p:txBody>
      </p:sp>
      <p:pic>
        <p:nvPicPr>
          <p:cNvPr id="4098" name="Picture 2" descr="Map of Europe">
            <a:extLst>
              <a:ext uri="{FF2B5EF4-FFF2-40B4-BE49-F238E27FC236}">
                <a16:creationId xmlns:a16="http://schemas.microsoft.com/office/drawing/2014/main" id="{7848A805-DA4A-DCC1-D48A-F0FC97A49D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194" y="0"/>
            <a:ext cx="894761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001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381000"/>
          <a:ext cx="12192000" cy="6096000"/>
          <a:chOff x="0" y="0"/>
          <a:chExt cx="0" cy="0"/>
        </a:xfrm>
      </p:grpSpPr>
      <p:sp>
        <p:nvSpPr>
          <p:cNvPr id="2" name="Title 1">
            <a:extLst>
              <a:ext uri="{FF2B5EF4-FFF2-40B4-BE49-F238E27FC236}">
                <a16:creationId xmlns:a16="http://schemas.microsoft.com/office/drawing/2014/main" id="{19F595FE-1675-D8FB-3420-0A92F2B6A09B}"/>
              </a:ext>
            </a:extLst>
          </p:cNvPr>
          <p:cNvSpPr>
            <a:spLocks noGrp="1"/>
          </p:cNvSpPr>
          <p:nvPr>
            <p:ph type="title"/>
          </p:nvPr>
        </p:nvSpPr>
        <p:spPr/>
        <p:txBody>
          <a:bodyPr/>
          <a:lstStyle/>
          <a:p>
            <a:r>
              <a:rPr lang="en-US" dirty="0"/>
              <a:t>How Does Politics Work With Fifteen Parties?</a:t>
            </a:r>
          </a:p>
        </p:txBody>
      </p:sp>
      <p:pic>
        <p:nvPicPr>
          <p:cNvPr id="4098" name="Picture 2" descr="Map of Europe">
            <a:extLst>
              <a:ext uri="{FF2B5EF4-FFF2-40B4-BE49-F238E27FC236}">
                <a16:creationId xmlns:a16="http://schemas.microsoft.com/office/drawing/2014/main" id="{7848A805-DA4A-DCC1-D48A-F0FC97A49D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1000"/>
            <a:ext cx="12192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001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A5E3F-A5F2-73EA-2EF3-70B1C769183D}"/>
              </a:ext>
            </a:extLst>
          </p:cNvPr>
          <p:cNvSpPr>
            <a:spLocks noGrp="1"/>
          </p:cNvSpPr>
          <p:nvPr>
            <p:ph type="title"/>
          </p:nvPr>
        </p:nvSpPr>
        <p:spPr/>
        <p:txBody>
          <a:bodyPr/>
          <a:lstStyle/>
          <a:p>
            <a:r>
              <a:rPr lang="en-US" dirty="0"/>
              <a:t>Europe is Weird (to Americans)</a:t>
            </a:r>
          </a:p>
        </p:txBody>
      </p:sp>
      <p:sp>
        <p:nvSpPr>
          <p:cNvPr id="3" name="Content Placeholder 2">
            <a:extLst>
              <a:ext uri="{FF2B5EF4-FFF2-40B4-BE49-F238E27FC236}">
                <a16:creationId xmlns:a16="http://schemas.microsoft.com/office/drawing/2014/main" id="{E8C89BB4-2DAC-A9A1-0E25-825A8C66C9D2}"/>
              </a:ext>
            </a:extLst>
          </p:cNvPr>
          <p:cNvSpPr>
            <a:spLocks noGrp="1"/>
          </p:cNvSpPr>
          <p:nvPr>
            <p:ph idx="1"/>
          </p:nvPr>
        </p:nvSpPr>
        <p:spPr/>
        <p:txBody>
          <a:bodyPr/>
          <a:lstStyle/>
          <a:p>
            <a:r>
              <a:rPr lang="en-US" dirty="0"/>
              <a:t>Governments that fall between elections, and elections nobody scheduled</a:t>
            </a:r>
          </a:p>
          <a:p>
            <a:r>
              <a:rPr lang="en-US" dirty="0"/>
              <a:t>Coalitions of parties that campaigned against each other</a:t>
            </a:r>
          </a:p>
          <a:p>
            <a:r>
              <a:rPr lang="en-US" dirty="0"/>
              <a:t>Monarchies that are also democracies</a:t>
            </a:r>
          </a:p>
          <a:p>
            <a:r>
              <a:rPr lang="en-US" dirty="0"/>
              <a:t>Countries that share a currency but not a budget</a:t>
            </a:r>
          </a:p>
          <a:p>
            <a:r>
              <a:rPr lang="en-US" dirty="0"/>
              <a:t>Parties that win the most votes and still end up in opposition</a:t>
            </a:r>
          </a:p>
        </p:txBody>
      </p:sp>
    </p:spTree>
    <p:extLst>
      <p:ext uri="{BB962C8B-B14F-4D97-AF65-F5344CB8AC3E}">
        <p14:creationId xmlns:p14="http://schemas.microsoft.com/office/powerpoint/2010/main" val="41804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9F3A67B4-7677-6D48-8A23-307ED2182D5F}" vid="{2DDAFCB2-C0F4-134B-95C2-A0AF19CD5C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5B7E29D531854B94AF162BA5E34C01" ma:contentTypeVersion="7" ma:contentTypeDescription="Create a new document." ma:contentTypeScope="" ma:versionID="a2d9ab3b17afba22fc6238f31afd41c4">
  <xsd:schema xmlns:xsd="http://www.w3.org/2001/XMLSchema" xmlns:xs="http://www.w3.org/2001/XMLSchema" xmlns:p="http://schemas.microsoft.com/office/2006/metadata/properties" xmlns:ns2="a715ae59-2f24-4114-8440-5cd12e181661" targetNamespace="http://schemas.microsoft.com/office/2006/metadata/properties" ma:root="true" ma:fieldsID="5637070ca8fd4ee77d34cf4d1beb725d" ns2:_="">
    <xsd:import namespace="a715ae59-2f24-4114-8440-5cd12e18166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5ae59-2f24-4114-8440-5cd12e1816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0DAE83-54CE-43D5-92CC-2BDDDDCC19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5ae59-2f24-4114-8440-5cd12e1816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780447-5855-4BB0-83B6-5A98EE7B0F8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A2C7DAE-7229-4980-9A9B-F34468D09F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1348</TotalTime>
  <Words>2646</Words>
  <Application>Microsoft Macintosh PowerPoint</Application>
  <PresentationFormat>Widescreen</PresentationFormat>
  <Paragraphs>169</Paragraphs>
  <Slides>26</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Franklin Gothic Book</vt:lpstr>
      <vt:lpstr>Franklin Gothic Medium Cond</vt:lpstr>
      <vt:lpstr>Muli</vt:lpstr>
      <vt:lpstr>Sabon Next LT</vt:lpstr>
      <vt:lpstr>Office Theme</vt:lpstr>
      <vt:lpstr>POSC 3710: European Politics</vt:lpstr>
      <vt:lpstr>Who Am I?</vt:lpstr>
      <vt:lpstr>What Will We Cover?</vt:lpstr>
      <vt:lpstr>How This Class Works</vt:lpstr>
      <vt:lpstr>The Federal Republic of Clemson</vt:lpstr>
      <vt:lpstr>Let's Go Through the Syllabus</vt:lpstr>
      <vt:lpstr>Europe is an Economic Power</vt:lpstr>
      <vt:lpstr>How Does Politics Work With Fifteen Parties?</vt:lpstr>
      <vt:lpstr>Europe is Weird (to Americans)</vt:lpstr>
      <vt:lpstr>What is Europe?</vt:lpstr>
      <vt:lpstr>Who Counts as European?</vt:lpstr>
      <vt:lpstr>A little history</vt:lpstr>
      <vt:lpstr>France and Italy</vt:lpstr>
      <vt:lpstr>A Continent at War</vt:lpstr>
      <vt:lpstr>Europe Today is Kind of a Miracle</vt:lpstr>
      <vt:lpstr>“Joining Europe”: Place, Idea, or Argument?</vt:lpstr>
      <vt:lpstr>What Actually Made “Europe”?</vt:lpstr>
      <vt:lpstr>Four Stylized Models of Europe</vt:lpstr>
      <vt:lpstr>Social Democracy</vt:lpstr>
      <vt:lpstr>PowerPoint Presentation</vt:lpstr>
      <vt:lpstr>But…</vt:lpstr>
      <vt:lpstr>A Cautionary Tale for the Left</vt:lpstr>
      <vt:lpstr>PowerPoint Presentation</vt:lpstr>
      <vt:lpstr>The EU as a Global Power</vt:lpstr>
      <vt:lpstr>The EU as a Declining Power</vt:lpstr>
      <vt:lpstr>None of These Models is Right or Wrong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William Horne</dc:creator>
  <cp:lastModifiedBy>Will Horne</cp:lastModifiedBy>
  <cp:revision>19</cp:revision>
  <dcterms:created xsi:type="dcterms:W3CDTF">2025-01-07T22:17:41Z</dcterms:created>
  <dcterms:modified xsi:type="dcterms:W3CDTF">2026-08-19T13:44:23Z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0x010100555B7E29D531854B94AF162BA5E34C01</vt:lpwstr>
  </property>
</Properties>
</file>